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19"/>
  </p:notesMasterIdLst>
  <p:sldIdLst>
    <p:sldId id="332" r:id="rId2"/>
    <p:sldId id="421" r:id="rId3"/>
    <p:sldId id="258" r:id="rId4"/>
    <p:sldId id="259" r:id="rId5"/>
    <p:sldId id="260" r:id="rId6"/>
    <p:sldId id="333" r:id="rId7"/>
    <p:sldId id="398" r:id="rId8"/>
    <p:sldId id="397" r:id="rId9"/>
    <p:sldId id="389" r:id="rId10"/>
    <p:sldId id="303" r:id="rId11"/>
    <p:sldId id="393" r:id="rId12"/>
    <p:sldId id="304" r:id="rId13"/>
    <p:sldId id="394" r:id="rId14"/>
    <p:sldId id="305" r:id="rId15"/>
    <p:sldId id="395" r:id="rId16"/>
    <p:sldId id="399" r:id="rId17"/>
    <p:sldId id="401" r:id="rId18"/>
    <p:sldId id="414" r:id="rId19"/>
    <p:sldId id="310" r:id="rId20"/>
    <p:sldId id="400" r:id="rId21"/>
    <p:sldId id="416" r:id="rId22"/>
    <p:sldId id="276" r:id="rId23"/>
    <p:sldId id="288" r:id="rId24"/>
    <p:sldId id="287" r:id="rId25"/>
    <p:sldId id="390" r:id="rId26"/>
    <p:sldId id="290" r:id="rId27"/>
    <p:sldId id="296" r:id="rId28"/>
    <p:sldId id="294" r:id="rId29"/>
    <p:sldId id="295" r:id="rId30"/>
    <p:sldId id="298" r:id="rId31"/>
    <p:sldId id="402" r:id="rId32"/>
    <p:sldId id="301" r:id="rId33"/>
    <p:sldId id="281" r:id="rId34"/>
    <p:sldId id="321" r:id="rId35"/>
    <p:sldId id="322" r:id="rId36"/>
    <p:sldId id="323" r:id="rId37"/>
    <p:sldId id="324" r:id="rId38"/>
    <p:sldId id="391" r:id="rId39"/>
    <p:sldId id="282" r:id="rId40"/>
    <p:sldId id="311" r:id="rId41"/>
    <p:sldId id="280" r:id="rId42"/>
    <p:sldId id="307" r:id="rId43"/>
    <p:sldId id="308" r:id="rId44"/>
    <p:sldId id="309" r:id="rId45"/>
    <p:sldId id="313" r:id="rId46"/>
    <p:sldId id="318" r:id="rId47"/>
    <p:sldId id="316" r:id="rId48"/>
    <p:sldId id="319" r:id="rId49"/>
    <p:sldId id="392" r:id="rId50"/>
    <p:sldId id="334" r:id="rId51"/>
    <p:sldId id="335" r:id="rId52"/>
    <p:sldId id="336" r:id="rId53"/>
    <p:sldId id="337" r:id="rId54"/>
    <p:sldId id="338" r:id="rId55"/>
    <p:sldId id="339" r:id="rId56"/>
    <p:sldId id="340" r:id="rId57"/>
    <p:sldId id="341" r:id="rId58"/>
    <p:sldId id="342" r:id="rId59"/>
    <p:sldId id="343" r:id="rId60"/>
    <p:sldId id="344" r:id="rId61"/>
    <p:sldId id="345" r:id="rId62"/>
    <p:sldId id="346" r:id="rId63"/>
    <p:sldId id="347" r:id="rId64"/>
    <p:sldId id="404" r:id="rId65"/>
    <p:sldId id="348" r:id="rId66"/>
    <p:sldId id="405" r:id="rId67"/>
    <p:sldId id="349" r:id="rId68"/>
    <p:sldId id="350" r:id="rId69"/>
    <p:sldId id="406" r:id="rId70"/>
    <p:sldId id="351" r:id="rId71"/>
    <p:sldId id="407" r:id="rId72"/>
    <p:sldId id="352" r:id="rId73"/>
    <p:sldId id="408" r:id="rId74"/>
    <p:sldId id="354" r:id="rId75"/>
    <p:sldId id="409" r:id="rId76"/>
    <p:sldId id="353" r:id="rId77"/>
    <p:sldId id="355" r:id="rId78"/>
    <p:sldId id="356" r:id="rId79"/>
    <p:sldId id="357" r:id="rId80"/>
    <p:sldId id="358" r:id="rId81"/>
    <p:sldId id="359" r:id="rId82"/>
    <p:sldId id="360" r:id="rId83"/>
    <p:sldId id="361" r:id="rId84"/>
    <p:sldId id="362" r:id="rId85"/>
    <p:sldId id="363" r:id="rId86"/>
    <p:sldId id="364" r:id="rId87"/>
    <p:sldId id="365" r:id="rId88"/>
    <p:sldId id="366" r:id="rId89"/>
    <p:sldId id="367" r:id="rId90"/>
    <p:sldId id="368" r:id="rId91"/>
    <p:sldId id="369" r:id="rId92"/>
    <p:sldId id="370" r:id="rId93"/>
    <p:sldId id="417" r:id="rId94"/>
    <p:sldId id="371" r:id="rId95"/>
    <p:sldId id="418" r:id="rId96"/>
    <p:sldId id="372" r:id="rId97"/>
    <p:sldId id="373" r:id="rId98"/>
    <p:sldId id="410" r:id="rId99"/>
    <p:sldId id="411" r:id="rId100"/>
    <p:sldId id="375" r:id="rId101"/>
    <p:sldId id="376" r:id="rId102"/>
    <p:sldId id="377" r:id="rId103"/>
    <p:sldId id="378" r:id="rId104"/>
    <p:sldId id="379" r:id="rId105"/>
    <p:sldId id="380" r:id="rId106"/>
    <p:sldId id="381" r:id="rId107"/>
    <p:sldId id="382" r:id="rId108"/>
    <p:sldId id="383" r:id="rId109"/>
    <p:sldId id="387" r:id="rId110"/>
    <p:sldId id="384" r:id="rId111"/>
    <p:sldId id="385" r:id="rId112"/>
    <p:sldId id="412" r:id="rId113"/>
    <p:sldId id="413" r:id="rId114"/>
    <p:sldId id="388" r:id="rId115"/>
    <p:sldId id="331" r:id="rId116"/>
    <p:sldId id="325" r:id="rId117"/>
    <p:sldId id="265" r:id="rId118"/>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5A48B330-95BC-4A27-B66F-FBA153123327}">
          <p14:sldIdLst>
            <p14:sldId id="332"/>
            <p14:sldId id="421"/>
            <p14:sldId id="258"/>
            <p14:sldId id="259"/>
            <p14:sldId id="260"/>
            <p14:sldId id="333"/>
            <p14:sldId id="398"/>
          </p14:sldIdLst>
        </p14:section>
        <p14:section name="Zusammenfassungsabschnitt" id="{124BD03C-7127-45AB-B65C-8D24113F1459}">
          <p14:sldIdLst>
            <p14:sldId id="397"/>
          </p14:sldIdLst>
        </p14:section>
        <p14:section name="Abschnitt 1" id="{97A5F80B-C86A-43F0-81D3-738042D50210}">
          <p14:sldIdLst>
            <p14:sldId id="389"/>
            <p14:sldId id="303"/>
            <p14:sldId id="393"/>
            <p14:sldId id="304"/>
            <p14:sldId id="394"/>
            <p14:sldId id="305"/>
            <p14:sldId id="395"/>
            <p14:sldId id="399"/>
            <p14:sldId id="401"/>
            <p14:sldId id="414"/>
            <p14:sldId id="310"/>
            <p14:sldId id="400"/>
            <p14:sldId id="416"/>
          </p14:sldIdLst>
        </p14:section>
        <p14:section name="Abschnitt 3" id="{2AB8B6F9-4D9C-4458-89AA-1981710B3664}">
          <p14:sldIdLst>
            <p14:sldId id="276"/>
            <p14:sldId id="288"/>
            <p14:sldId id="287"/>
          </p14:sldIdLst>
        </p14:section>
        <p14:section name="Abschnitt 4" id="{252560DD-D3BE-4E32-A59F-873F22BAE969}">
          <p14:sldIdLst>
            <p14:sldId id="390"/>
            <p14:sldId id="290"/>
            <p14:sldId id="296"/>
            <p14:sldId id="294"/>
            <p14:sldId id="295"/>
            <p14:sldId id="298"/>
            <p14:sldId id="402"/>
            <p14:sldId id="301"/>
          </p14:sldIdLst>
        </p14:section>
        <p14:section name="Abschnitt 5" id="{545ED14C-B936-4DEC-954B-8897CF01B71D}">
          <p14:sldIdLst>
            <p14:sldId id="281"/>
            <p14:sldId id="321"/>
            <p14:sldId id="322"/>
            <p14:sldId id="323"/>
            <p14:sldId id="324"/>
            <p14:sldId id="391"/>
          </p14:sldIdLst>
        </p14:section>
        <p14:section name="Abschnitt 6" id="{D4A52773-D4B7-4350-975C-1D1AB8539C40}">
          <p14:sldIdLst>
            <p14:sldId id="282"/>
            <p14:sldId id="311"/>
          </p14:sldIdLst>
        </p14:section>
        <p14:section name="Abschnitt 7" id="{D3EF28BF-2389-4C78-8771-ACE9E5BE9860}">
          <p14:sldIdLst>
            <p14:sldId id="280"/>
            <p14:sldId id="307"/>
            <p14:sldId id="308"/>
            <p14:sldId id="309"/>
            <p14:sldId id="313"/>
            <p14:sldId id="318"/>
            <p14:sldId id="316"/>
            <p14:sldId id="319"/>
            <p14:sldId id="392"/>
            <p14:sldId id="334"/>
            <p14:sldId id="335"/>
            <p14:sldId id="336"/>
            <p14:sldId id="337"/>
            <p14:sldId id="338"/>
            <p14:sldId id="339"/>
            <p14:sldId id="340"/>
            <p14:sldId id="341"/>
            <p14:sldId id="342"/>
            <p14:sldId id="343"/>
            <p14:sldId id="344"/>
            <p14:sldId id="345"/>
            <p14:sldId id="346"/>
            <p14:sldId id="347"/>
            <p14:sldId id="404"/>
            <p14:sldId id="348"/>
            <p14:sldId id="405"/>
            <p14:sldId id="349"/>
            <p14:sldId id="350"/>
            <p14:sldId id="406"/>
            <p14:sldId id="351"/>
            <p14:sldId id="407"/>
            <p14:sldId id="352"/>
            <p14:sldId id="408"/>
            <p14:sldId id="354"/>
            <p14:sldId id="409"/>
            <p14:sldId id="353"/>
            <p14:sldId id="355"/>
            <p14:sldId id="356"/>
            <p14:sldId id="357"/>
            <p14:sldId id="358"/>
            <p14:sldId id="359"/>
            <p14:sldId id="360"/>
            <p14:sldId id="361"/>
            <p14:sldId id="362"/>
            <p14:sldId id="363"/>
            <p14:sldId id="364"/>
            <p14:sldId id="365"/>
            <p14:sldId id="366"/>
            <p14:sldId id="367"/>
            <p14:sldId id="368"/>
            <p14:sldId id="369"/>
            <p14:sldId id="370"/>
            <p14:sldId id="417"/>
            <p14:sldId id="371"/>
            <p14:sldId id="418"/>
            <p14:sldId id="372"/>
            <p14:sldId id="373"/>
            <p14:sldId id="410"/>
            <p14:sldId id="411"/>
            <p14:sldId id="375"/>
            <p14:sldId id="376"/>
            <p14:sldId id="377"/>
            <p14:sldId id="378"/>
            <p14:sldId id="379"/>
            <p14:sldId id="380"/>
            <p14:sldId id="381"/>
            <p14:sldId id="382"/>
            <p14:sldId id="383"/>
            <p14:sldId id="387"/>
            <p14:sldId id="384"/>
            <p14:sldId id="385"/>
            <p14:sldId id="412"/>
            <p14:sldId id="413"/>
            <p14:sldId id="388"/>
            <p14:sldId id="331"/>
            <p14:sldId id="325"/>
            <p14:sldId id="26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FFFF"/>
    <a:srgbClr val="EE2737"/>
    <a:srgbClr val="EEF7FA"/>
    <a:srgbClr val="A7B1B4"/>
    <a:srgbClr val="F8EFD9"/>
    <a:srgbClr val="FCF7ED"/>
    <a:srgbClr val="DAEFF5"/>
    <a:srgbClr val="8BD3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8603FDC-E32A-4AB5-989C-0864C3EAD2B8}" styleName="Designformatvorlage 2 - Akz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989" autoAdjust="0"/>
    <p:restoredTop sz="71754" autoAdjust="0"/>
  </p:normalViewPr>
  <p:slideViewPr>
    <p:cSldViewPr snapToGrid="0">
      <p:cViewPr varScale="1">
        <p:scale>
          <a:sx n="77" d="100"/>
          <a:sy n="77" d="100"/>
        </p:scale>
        <p:origin x="2382" y="96"/>
      </p:cViewPr>
      <p:guideLst>
        <p:guide orient="horz" pos="2160"/>
        <p:guide pos="3840"/>
      </p:guideLst>
    </p:cSldViewPr>
  </p:slideViewPr>
  <p:notesTextViewPr>
    <p:cViewPr>
      <p:scale>
        <a:sx n="3" d="2"/>
        <a:sy n="3" d="2"/>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geplante Nettoinvestitionen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rgbClr val="000000"/>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Tabelle1!$A$2:$A$6</c:f>
              <c:numCache>
                <c:formatCode>General</c:formatCode>
                <c:ptCount val="5"/>
                <c:pt idx="0">
                  <c:v>2026</c:v>
                </c:pt>
                <c:pt idx="1">
                  <c:v>2027</c:v>
                </c:pt>
                <c:pt idx="2">
                  <c:v>2028</c:v>
                </c:pt>
                <c:pt idx="3">
                  <c:v>2029</c:v>
                </c:pt>
                <c:pt idx="4">
                  <c:v>2030</c:v>
                </c:pt>
              </c:numCache>
            </c:numRef>
          </c:cat>
          <c:val>
            <c:numRef>
              <c:f>Tabelle1!$B$2:$B$6</c:f>
              <c:numCache>
                <c:formatCode>General</c:formatCode>
                <c:ptCount val="5"/>
                <c:pt idx="0">
                  <c:v>33</c:v>
                </c:pt>
                <c:pt idx="1">
                  <c:v>27</c:v>
                </c:pt>
                <c:pt idx="2">
                  <c:v>22</c:v>
                </c:pt>
                <c:pt idx="3">
                  <c:v>39</c:v>
                </c:pt>
                <c:pt idx="4">
                  <c:v>29</c:v>
                </c:pt>
              </c:numCache>
            </c:numRef>
          </c:val>
          <c:extLst>
            <c:ext xmlns:c16="http://schemas.microsoft.com/office/drawing/2014/chart" uri="{C3380CC4-5D6E-409C-BE32-E72D297353CC}">
              <c16:uniqueId val="{00000000-5BA8-403F-813F-D7F08BE8ACC8}"/>
            </c:ext>
          </c:extLst>
        </c:ser>
        <c:dLbls>
          <c:showLegendKey val="0"/>
          <c:showVal val="0"/>
          <c:showCatName val="0"/>
          <c:showSerName val="0"/>
          <c:showPercent val="0"/>
          <c:showBubbleSize val="0"/>
        </c:dLbls>
        <c:gapWidth val="219"/>
        <c:overlap val="-27"/>
        <c:axId val="1071773264"/>
        <c:axId val="1071771104"/>
      </c:barChart>
      <c:catAx>
        <c:axId val="107177326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2800" b="0" i="0" u="none" strike="noStrike" kern="1200" baseline="0">
                <a:solidFill>
                  <a:srgbClr val="000000"/>
                </a:solidFill>
                <a:latin typeface="+mn-lt"/>
                <a:ea typeface="+mn-ea"/>
                <a:cs typeface="+mn-cs"/>
              </a:defRPr>
            </a:pPr>
            <a:endParaRPr lang="de-DE"/>
          </a:p>
        </c:txPr>
        <c:crossAx val="1071771104"/>
        <c:crosses val="autoZero"/>
        <c:auto val="1"/>
        <c:lblAlgn val="ctr"/>
        <c:lblOffset val="100"/>
        <c:noMultiLvlLbl val="0"/>
      </c:catAx>
      <c:valAx>
        <c:axId val="1071771104"/>
        <c:scaling>
          <c:orientation val="minMax"/>
        </c:scaling>
        <c:delete val="1"/>
        <c:axPos val="l"/>
        <c:numFmt formatCode="General" sourceLinked="1"/>
        <c:majorTickMark val="none"/>
        <c:minorTickMark val="none"/>
        <c:tickLblPos val="nextTo"/>
        <c:crossAx val="10717732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Mittel- und langfristige Schulden in Mio.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rgbClr val="000000"/>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Tabelle1!$A$2:$A$6</c:f>
              <c:numCache>
                <c:formatCode>General</c:formatCode>
                <c:ptCount val="5"/>
                <c:pt idx="0">
                  <c:v>2026</c:v>
                </c:pt>
                <c:pt idx="1">
                  <c:v>2027</c:v>
                </c:pt>
                <c:pt idx="2">
                  <c:v>2028</c:v>
                </c:pt>
                <c:pt idx="3">
                  <c:v>2029</c:v>
                </c:pt>
                <c:pt idx="4">
                  <c:v>2030</c:v>
                </c:pt>
              </c:numCache>
            </c:numRef>
          </c:cat>
          <c:val>
            <c:numRef>
              <c:f>Tabelle1!$B$2:$B$6</c:f>
              <c:numCache>
                <c:formatCode>General</c:formatCode>
                <c:ptCount val="5"/>
                <c:pt idx="0">
                  <c:v>33</c:v>
                </c:pt>
                <c:pt idx="1">
                  <c:v>41</c:v>
                </c:pt>
                <c:pt idx="2">
                  <c:v>45</c:v>
                </c:pt>
                <c:pt idx="3">
                  <c:v>66</c:v>
                </c:pt>
                <c:pt idx="4">
                  <c:v>77</c:v>
                </c:pt>
              </c:numCache>
            </c:numRef>
          </c:val>
          <c:extLst>
            <c:ext xmlns:c16="http://schemas.microsoft.com/office/drawing/2014/chart" uri="{C3380CC4-5D6E-409C-BE32-E72D297353CC}">
              <c16:uniqueId val="{00000000-BD51-47A0-AAA0-7C40D9D9A27E}"/>
            </c:ext>
          </c:extLst>
        </c:ser>
        <c:dLbls>
          <c:showLegendKey val="0"/>
          <c:showVal val="0"/>
          <c:showCatName val="0"/>
          <c:showSerName val="0"/>
          <c:showPercent val="0"/>
          <c:showBubbleSize val="0"/>
        </c:dLbls>
        <c:gapWidth val="219"/>
        <c:overlap val="-27"/>
        <c:axId val="949935568"/>
        <c:axId val="949935928"/>
      </c:barChart>
      <c:catAx>
        <c:axId val="94993556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2800" b="0" i="0" u="none" strike="noStrike" kern="1200" baseline="0">
                <a:solidFill>
                  <a:srgbClr val="000000"/>
                </a:solidFill>
                <a:latin typeface="+mn-lt"/>
                <a:ea typeface="+mn-ea"/>
                <a:cs typeface="+mn-cs"/>
              </a:defRPr>
            </a:pPr>
            <a:endParaRPr lang="de-DE"/>
          </a:p>
        </c:txPr>
        <c:crossAx val="949935928"/>
        <c:crosses val="autoZero"/>
        <c:auto val="1"/>
        <c:lblAlgn val="ctr"/>
        <c:lblOffset val="100"/>
        <c:noMultiLvlLbl val="0"/>
      </c:catAx>
      <c:valAx>
        <c:axId val="949935928"/>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9499355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800" b="0">
          <a:solidFill>
            <a:schemeClr val="tx1"/>
          </a:solidFill>
        </a:defRPr>
      </a:pPr>
      <a:endParaRPr lang="de-DE"/>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35817575083427E-2"/>
          <c:y val="4.6380686478477623E-2"/>
          <c:w val="0.97552836484983318"/>
          <c:h val="0.82047138421039156"/>
        </c:manualLayout>
      </c:layout>
      <c:barChart>
        <c:barDir val="col"/>
        <c:grouping val="clustered"/>
        <c:varyColors val="0"/>
        <c:ser>
          <c:idx val="0"/>
          <c:order val="0"/>
          <c:tx>
            <c:strRef>
              <c:f>Tabelle1!$B$1</c:f>
              <c:strCache>
                <c:ptCount val="1"/>
                <c:pt idx="0">
                  <c:v>Einnahmen</c:v>
                </c:pt>
              </c:strCache>
            </c:strRef>
          </c:tx>
          <c:spPr>
            <a:solidFill>
              <a:schemeClr val="accent1"/>
            </a:solidFill>
            <a:ln>
              <a:noFill/>
            </a:ln>
            <a:effectLst/>
          </c:spPr>
          <c:invertIfNegative val="0"/>
          <c:dLbls>
            <c:dLbl>
              <c:idx val="3"/>
              <c:layout>
                <c:manualLayout>
                  <c:x val="0"/>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EA0-4F7B-B4D9-C0A7B09F85AE}"/>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rgbClr val="000000"/>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2023</c:v>
                </c:pt>
                <c:pt idx="1">
                  <c:v>2024</c:v>
                </c:pt>
                <c:pt idx="2">
                  <c:v> VA 2025</c:v>
                </c:pt>
                <c:pt idx="3">
                  <c:v> VA 2026</c:v>
                </c:pt>
              </c:strCache>
            </c:strRef>
          </c:cat>
          <c:val>
            <c:numRef>
              <c:f>Tabelle1!$B$2:$B$5</c:f>
              <c:numCache>
                <c:formatCode>General</c:formatCode>
                <c:ptCount val="4"/>
                <c:pt idx="0">
                  <c:v>0.9</c:v>
                </c:pt>
                <c:pt idx="1">
                  <c:v>2</c:v>
                </c:pt>
                <c:pt idx="2">
                  <c:v>1.5</c:v>
                </c:pt>
                <c:pt idx="3">
                  <c:v>3.3</c:v>
                </c:pt>
              </c:numCache>
            </c:numRef>
          </c:val>
          <c:extLst>
            <c:ext xmlns:c16="http://schemas.microsoft.com/office/drawing/2014/chart" uri="{C3380CC4-5D6E-409C-BE32-E72D297353CC}">
              <c16:uniqueId val="{00000000-BC44-46C8-8693-37FAC93BAB71}"/>
            </c:ext>
          </c:extLst>
        </c:ser>
        <c:ser>
          <c:idx val="1"/>
          <c:order val="1"/>
          <c:tx>
            <c:strRef>
              <c:f>Tabelle1!$C$1</c:f>
              <c:strCache>
                <c:ptCount val="1"/>
                <c:pt idx="0">
                  <c:v>Ausgaben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rgbClr val="000000"/>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2023</c:v>
                </c:pt>
                <c:pt idx="1">
                  <c:v>2024</c:v>
                </c:pt>
                <c:pt idx="2">
                  <c:v> VA 2025</c:v>
                </c:pt>
                <c:pt idx="3">
                  <c:v> VA 2026</c:v>
                </c:pt>
              </c:strCache>
            </c:strRef>
          </c:cat>
          <c:val>
            <c:numRef>
              <c:f>Tabelle1!$C$2:$C$5</c:f>
              <c:numCache>
                <c:formatCode>General</c:formatCode>
                <c:ptCount val="4"/>
                <c:pt idx="0">
                  <c:v>0</c:v>
                </c:pt>
                <c:pt idx="1">
                  <c:v>0.2</c:v>
                </c:pt>
                <c:pt idx="2">
                  <c:v>0</c:v>
                </c:pt>
                <c:pt idx="3">
                  <c:v>3.15</c:v>
                </c:pt>
              </c:numCache>
            </c:numRef>
          </c:val>
          <c:extLst>
            <c:ext xmlns:c16="http://schemas.microsoft.com/office/drawing/2014/chart" uri="{C3380CC4-5D6E-409C-BE32-E72D297353CC}">
              <c16:uniqueId val="{00000001-135A-4CEA-86E3-9D94A6B7B155}"/>
            </c:ext>
          </c:extLst>
        </c:ser>
        <c:dLbls>
          <c:showLegendKey val="0"/>
          <c:showVal val="0"/>
          <c:showCatName val="0"/>
          <c:showSerName val="0"/>
          <c:showPercent val="0"/>
          <c:showBubbleSize val="0"/>
        </c:dLbls>
        <c:gapWidth val="219"/>
        <c:axId val="799117344"/>
        <c:axId val="799116984"/>
      </c:barChart>
      <c:catAx>
        <c:axId val="79911734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2800" b="0" i="0" u="none" strike="noStrike" kern="1200" baseline="0">
                <a:solidFill>
                  <a:srgbClr val="000000"/>
                </a:solidFill>
                <a:latin typeface="+mn-lt"/>
                <a:ea typeface="+mn-ea"/>
                <a:cs typeface="+mn-cs"/>
              </a:defRPr>
            </a:pPr>
            <a:endParaRPr lang="de-DE"/>
          </a:p>
        </c:txPr>
        <c:crossAx val="799116984"/>
        <c:crosses val="autoZero"/>
        <c:auto val="1"/>
        <c:lblAlgn val="ctr"/>
        <c:lblOffset val="100"/>
        <c:noMultiLvlLbl val="0"/>
      </c:catAx>
      <c:valAx>
        <c:axId val="799116984"/>
        <c:scaling>
          <c:orientation val="minMax"/>
        </c:scaling>
        <c:delete val="1"/>
        <c:axPos val="l"/>
        <c:numFmt formatCode="General" sourceLinked="1"/>
        <c:majorTickMark val="none"/>
        <c:minorTickMark val="none"/>
        <c:tickLblPos val="nextTo"/>
        <c:crossAx val="799117344"/>
        <c:crosses val="autoZero"/>
        <c:crossBetween val="between"/>
      </c:valAx>
      <c:spPr>
        <a:noFill/>
        <a:ln>
          <a:noFill/>
        </a:ln>
        <a:effectLst/>
      </c:spPr>
    </c:plotArea>
    <c:legend>
      <c:legendPos val="b"/>
      <c:layout>
        <c:manualLayout>
          <c:xMode val="edge"/>
          <c:yMode val="edge"/>
          <c:x val="5.3829802142362937E-2"/>
          <c:y val="7.456418279357431E-2"/>
          <c:w val="0.43254482233102398"/>
          <c:h val="9.7971837368911616E-2"/>
        </c:manualLayout>
      </c:layout>
      <c:overlay val="0"/>
      <c:spPr>
        <a:noFill/>
        <a:ln>
          <a:noFill/>
        </a:ln>
        <a:effectLst/>
      </c:spPr>
      <c:txPr>
        <a:bodyPr rot="0" spcFirstLastPara="1" vertOverflow="ellipsis" vert="horz" wrap="square" anchor="ctr" anchorCtr="1"/>
        <a:lstStyle/>
        <a:p>
          <a:pPr>
            <a:defRPr sz="2800" b="0" i="0" u="none" strike="noStrike" kern="1200" baseline="0">
              <a:solidFill>
                <a:srgbClr val="000000"/>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907439662150469E-2"/>
          <c:y val="3.6579087500359049E-2"/>
          <c:w val="0.93709256033784949"/>
          <c:h val="0.88972707859784395"/>
        </c:manualLayout>
      </c:layout>
      <c:barChart>
        <c:barDir val="col"/>
        <c:grouping val="clustered"/>
        <c:varyColors val="0"/>
        <c:ser>
          <c:idx val="0"/>
          <c:order val="0"/>
          <c:tx>
            <c:strRef>
              <c:f>Tabelle1!$B$1</c:f>
              <c:strCache>
                <c:ptCount val="1"/>
                <c:pt idx="0">
                  <c:v>Vergleich Erfolg mit Vorjahren in Mio.</c:v>
                </c:pt>
              </c:strCache>
            </c:strRef>
          </c:tx>
          <c:spPr>
            <a:solidFill>
              <a:schemeClr val="accent1"/>
            </a:solidFill>
            <a:ln>
              <a:noFill/>
            </a:ln>
            <a:effectLst/>
          </c:spPr>
          <c:invertIfNegative val="0"/>
          <c:dLbls>
            <c:dLbl>
              <c:idx val="4"/>
              <c:layout>
                <c:manualLayout>
                  <c:x val="8.131419115343288E-17"/>
                  <c:y val="-2.54289177652826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437-4263-B619-C5069ADD5D80}"/>
                </c:ext>
              </c:extLst>
            </c:dLbl>
            <c:dLbl>
              <c:idx val="5"/>
              <c:layout>
                <c:manualLayout>
                  <c:x val="1.0425002735537136E-3"/>
                  <c:y val="-1.3546257166833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64D-4FF3-A95C-500BB33108F7}"/>
                </c:ext>
              </c:extLst>
            </c:dLbl>
            <c:dLbl>
              <c:idx val="6"/>
              <c:layout>
                <c:manualLayout>
                  <c:x val="-1.1088426886625431E-3"/>
                  <c:y val="1.017156710611307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1A8-41B3-B25D-0019D6347DD4}"/>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rgbClr val="000000"/>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Tabelle1!$A$2:$A$9</c:f>
              <c:strCache>
                <c:ptCount val="8"/>
                <c:pt idx="0">
                  <c:v>2019</c:v>
                </c:pt>
                <c:pt idx="1">
                  <c:v>2020</c:v>
                </c:pt>
                <c:pt idx="2">
                  <c:v>2021</c:v>
                </c:pt>
                <c:pt idx="3">
                  <c:v>2022</c:v>
                </c:pt>
                <c:pt idx="4">
                  <c:v>2023</c:v>
                </c:pt>
                <c:pt idx="5">
                  <c:v>2024</c:v>
                </c:pt>
                <c:pt idx="6">
                  <c:v>VA 2025</c:v>
                </c:pt>
                <c:pt idx="7">
                  <c:v>VA 2026</c:v>
                </c:pt>
              </c:strCache>
            </c:strRef>
          </c:cat>
          <c:val>
            <c:numRef>
              <c:f>Tabelle1!$B$2:$B$9</c:f>
              <c:numCache>
                <c:formatCode>General</c:formatCode>
                <c:ptCount val="8"/>
                <c:pt idx="0">
                  <c:v>2.4</c:v>
                </c:pt>
                <c:pt idx="1">
                  <c:v>2.8</c:v>
                </c:pt>
                <c:pt idx="2">
                  <c:v>4.5999999999999996</c:v>
                </c:pt>
                <c:pt idx="3">
                  <c:v>3.9</c:v>
                </c:pt>
                <c:pt idx="4">
                  <c:v>9.5</c:v>
                </c:pt>
                <c:pt idx="5">
                  <c:v>11.5</c:v>
                </c:pt>
                <c:pt idx="6">
                  <c:v>4.8</c:v>
                </c:pt>
                <c:pt idx="7">
                  <c:v>3.9</c:v>
                </c:pt>
              </c:numCache>
            </c:numRef>
          </c:val>
          <c:extLst>
            <c:ext xmlns:c16="http://schemas.microsoft.com/office/drawing/2014/chart" uri="{C3380CC4-5D6E-409C-BE32-E72D297353CC}">
              <c16:uniqueId val="{00000000-BD51-47A0-AAA0-7C40D9D9A27E}"/>
            </c:ext>
          </c:extLst>
        </c:ser>
        <c:dLbls>
          <c:showLegendKey val="0"/>
          <c:showVal val="0"/>
          <c:showCatName val="0"/>
          <c:showSerName val="0"/>
          <c:showPercent val="0"/>
          <c:showBubbleSize val="0"/>
        </c:dLbls>
        <c:gapWidth val="219"/>
        <c:overlap val="-27"/>
        <c:axId val="949935568"/>
        <c:axId val="949935928"/>
      </c:barChart>
      <c:catAx>
        <c:axId val="94993556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2800" b="0" i="0" u="none" strike="noStrike" kern="1200" baseline="0">
                <a:solidFill>
                  <a:srgbClr val="000000"/>
                </a:solidFill>
                <a:latin typeface="+mn-lt"/>
                <a:ea typeface="+mn-ea"/>
                <a:cs typeface="+mn-cs"/>
              </a:defRPr>
            </a:pPr>
            <a:endParaRPr lang="de-DE"/>
          </a:p>
        </c:txPr>
        <c:crossAx val="949935928"/>
        <c:crosses val="autoZero"/>
        <c:auto val="1"/>
        <c:lblAlgn val="ctr"/>
        <c:lblOffset val="100"/>
        <c:noMultiLvlLbl val="0"/>
      </c:catAx>
      <c:valAx>
        <c:axId val="949935928"/>
        <c:scaling>
          <c:orientation val="minMax"/>
        </c:scaling>
        <c:delete val="1"/>
        <c:axPos val="l"/>
        <c:majorGridlines>
          <c:spPr>
            <a:ln w="12700" cap="flat" cmpd="sng" algn="ctr">
              <a:noFill/>
              <a:prstDash val="solid"/>
              <a:miter lim="800000"/>
            </a:ln>
            <a:effectLst/>
          </c:spPr>
        </c:majorGridlines>
        <c:numFmt formatCode="General" sourceLinked="1"/>
        <c:majorTickMark val="none"/>
        <c:minorTickMark val="none"/>
        <c:tickLblPos val="nextTo"/>
        <c:crossAx val="9499355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800" b="0">
          <a:solidFill>
            <a:schemeClr val="tx1"/>
          </a:solidFill>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907439662150469E-2"/>
          <c:y val="5.3525450008034124E-2"/>
          <c:w val="0.93709256033784949"/>
          <c:h val="0.73414883284669197"/>
        </c:manualLayout>
      </c:layout>
      <c:barChart>
        <c:barDir val="col"/>
        <c:grouping val="clustered"/>
        <c:varyColors val="0"/>
        <c:ser>
          <c:idx val="0"/>
          <c:order val="0"/>
          <c:tx>
            <c:strRef>
              <c:f>Tabelle1!$B$1</c:f>
              <c:strCache>
                <c:ptCount val="1"/>
                <c:pt idx="0">
                  <c:v>Mittel- und langfristige Schulden in Mio.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rgbClr val="000000"/>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Tabelle1!$A$2:$A$6</c:f>
              <c:strCache>
                <c:ptCount val="5"/>
                <c:pt idx="0">
                  <c:v>2022</c:v>
                </c:pt>
                <c:pt idx="1">
                  <c:v>2023</c:v>
                </c:pt>
                <c:pt idx="2">
                  <c:v>2024</c:v>
                </c:pt>
                <c:pt idx="3">
                  <c:v>VA 2025</c:v>
                </c:pt>
                <c:pt idx="4">
                  <c:v>VA 2026</c:v>
                </c:pt>
              </c:strCache>
            </c:strRef>
          </c:cat>
          <c:val>
            <c:numRef>
              <c:f>Tabelle1!$B$2:$B$6</c:f>
              <c:numCache>
                <c:formatCode>General</c:formatCode>
                <c:ptCount val="5"/>
                <c:pt idx="0">
                  <c:v>18.2</c:v>
                </c:pt>
                <c:pt idx="1">
                  <c:v>21.2</c:v>
                </c:pt>
                <c:pt idx="2">
                  <c:v>22.2</c:v>
                </c:pt>
                <c:pt idx="3">
                  <c:v>16.899999999999999</c:v>
                </c:pt>
                <c:pt idx="4">
                  <c:v>18.100000000000001</c:v>
                </c:pt>
              </c:numCache>
            </c:numRef>
          </c:val>
          <c:extLst>
            <c:ext xmlns:c16="http://schemas.microsoft.com/office/drawing/2014/chart" uri="{C3380CC4-5D6E-409C-BE32-E72D297353CC}">
              <c16:uniqueId val="{00000000-BD51-47A0-AAA0-7C40D9D9A27E}"/>
            </c:ext>
          </c:extLst>
        </c:ser>
        <c:dLbls>
          <c:showLegendKey val="0"/>
          <c:showVal val="0"/>
          <c:showCatName val="0"/>
          <c:showSerName val="0"/>
          <c:showPercent val="0"/>
          <c:showBubbleSize val="0"/>
        </c:dLbls>
        <c:gapWidth val="219"/>
        <c:overlap val="-27"/>
        <c:axId val="949935568"/>
        <c:axId val="949935928"/>
      </c:barChart>
      <c:catAx>
        <c:axId val="94993556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2400" b="0" i="0" u="none" strike="noStrike" kern="1200" baseline="0">
                <a:solidFill>
                  <a:srgbClr val="000000"/>
                </a:solidFill>
                <a:latin typeface="+mn-lt"/>
                <a:ea typeface="+mn-ea"/>
                <a:cs typeface="+mn-cs"/>
              </a:defRPr>
            </a:pPr>
            <a:endParaRPr lang="de-DE"/>
          </a:p>
        </c:txPr>
        <c:crossAx val="949935928"/>
        <c:crosses val="autoZero"/>
        <c:auto val="1"/>
        <c:lblAlgn val="ctr"/>
        <c:lblOffset val="100"/>
        <c:noMultiLvlLbl val="0"/>
      </c:catAx>
      <c:valAx>
        <c:axId val="949935928"/>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9499355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800" b="0">
          <a:solidFill>
            <a:schemeClr val="tx1"/>
          </a:solidFill>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0.00943</cdr:x>
      <cdr:y>0.05834</cdr:y>
    </cdr:from>
    <cdr:to>
      <cdr:x>0.94515</cdr:x>
      <cdr:y>0.24966</cdr:y>
    </cdr:to>
    <cdr:sp macro="" textlink="">
      <cdr:nvSpPr>
        <cdr:cNvPr id="2" name="Titel 1">
          <a:extLst xmlns:a="http://schemas.openxmlformats.org/drawingml/2006/main">
            <a:ext uri="{FF2B5EF4-FFF2-40B4-BE49-F238E27FC236}">
              <a16:creationId xmlns:a16="http://schemas.microsoft.com/office/drawing/2014/main" id="{2D93F0E0-C5DA-1248-A874-8E8C4833F152}"/>
            </a:ext>
          </a:extLst>
        </cdr:cNvPr>
        <cdr:cNvSpPr>
          <a:spLocks xmlns:a="http://schemas.openxmlformats.org/drawingml/2006/main" noGrp="1"/>
        </cdr:cNvSpPr>
      </cdr:nvSpPr>
      <cdr:spPr>
        <a:xfrm xmlns:a="http://schemas.openxmlformats.org/drawingml/2006/main">
          <a:off x="107950" y="285751"/>
          <a:ext cx="10717213" cy="937044"/>
        </a:xfrm>
        <a:prstGeom xmlns:a="http://schemas.openxmlformats.org/drawingml/2006/main" prst="rect">
          <a:avLst/>
        </a:prstGeom>
      </cdr:spPr>
      <cdr:txBody>
        <a:bodyPr xmlns:a="http://schemas.openxmlformats.org/drawingml/2006/main" vert="horz" lIns="0" tIns="45720" rIns="0" bIns="45720" rtlCol="0" anchor="ctr">
          <a:normAutofit/>
        </a:bodyPr>
        <a:lstStyle xmlns:a="http://schemas.openxmlformats.org/drawingml/2006/main">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xmlns:a="http://schemas.openxmlformats.org/drawingml/2006/main">
          <a:r>
            <a:rPr lang="de-DE" sz="3600" dirty="0">
              <a:solidFill>
                <a:srgbClr val="000000"/>
              </a:solidFill>
            </a:rPr>
            <a:t>Mittel- und langfristige Schulden in Mio.</a:t>
          </a:r>
        </a:p>
        <a:p xmlns:a="http://schemas.openxmlformats.org/drawingml/2006/main">
          <a:r>
            <a:rPr lang="de-CH" dirty="0">
              <a:solidFill>
                <a:srgbClr val="000000"/>
              </a:solidFill>
            </a:rPr>
            <a:t>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CDCC1B9-CB80-9E4F-8FCB-B297073057C6}" type="datetimeFigureOut">
              <a:rPr lang="de-DE" smtClean="0"/>
              <a:t>16.12.2025</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966F114-59C3-C145-8D62-1EA4BEFA57FE}" type="slidenum">
              <a:rPr lang="de-DE" smtClean="0"/>
              <a:t>‹Nr.›</a:t>
            </a:fld>
            <a:endParaRPr lang="de-DE"/>
          </a:p>
        </p:txBody>
      </p:sp>
    </p:spTree>
    <p:extLst>
      <p:ext uri="{BB962C8B-B14F-4D97-AF65-F5344CB8AC3E}">
        <p14:creationId xmlns:p14="http://schemas.microsoft.com/office/powerpoint/2010/main" val="4197181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30337-1222-68F2-55E7-D5F7F66C4ED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563598F-494B-9902-0880-2EA0E835469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C9901F7-880F-8028-B2EF-8F2FE69EDB39}"/>
              </a:ext>
            </a:extLst>
          </p:cNvPr>
          <p:cNvSpPr>
            <a:spLocks noGrp="1"/>
          </p:cNvSpPr>
          <p:nvPr>
            <p:ph type="body" idx="1"/>
          </p:nvPr>
        </p:nvSpPr>
        <p:spPr/>
        <p:txBody>
          <a:bodyPr/>
          <a:lstStyle/>
          <a:p>
            <a:r>
              <a:rPr lang="de-CH" dirty="0"/>
              <a:t>Daniel</a:t>
            </a:r>
          </a:p>
        </p:txBody>
      </p:sp>
      <p:sp>
        <p:nvSpPr>
          <p:cNvPr id="4" name="Foliennummernplatzhalter 3">
            <a:extLst>
              <a:ext uri="{FF2B5EF4-FFF2-40B4-BE49-F238E27FC236}">
                <a16:creationId xmlns:a16="http://schemas.microsoft.com/office/drawing/2014/main" id="{4C4DC296-0810-EDD5-024C-DA9F770127C3}"/>
              </a:ext>
            </a:extLst>
          </p:cNvPr>
          <p:cNvSpPr>
            <a:spLocks noGrp="1"/>
          </p:cNvSpPr>
          <p:nvPr>
            <p:ph type="sldNum" sz="quarter" idx="5"/>
          </p:nvPr>
        </p:nvSpPr>
        <p:spPr/>
        <p:txBody>
          <a:bodyPr/>
          <a:lstStyle/>
          <a:p>
            <a:fld id="{1966F114-59C3-C145-8D62-1EA4BEFA57FE}" type="slidenum">
              <a:rPr lang="de-DE" smtClean="0"/>
              <a:t>2</a:t>
            </a:fld>
            <a:endParaRPr lang="de-DE"/>
          </a:p>
        </p:txBody>
      </p:sp>
    </p:spTree>
    <p:extLst>
      <p:ext uri="{BB962C8B-B14F-4D97-AF65-F5344CB8AC3E}">
        <p14:creationId xmlns:p14="http://schemas.microsoft.com/office/powerpoint/2010/main" val="3858854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0F532-A693-EE2C-888F-FBD995FE640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6CF58DE-363E-AE7A-E65C-1F8B15CD790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4C3F5E1-FC82-BE8D-2D51-9BB99BD6F9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 Die Schuldzinsen nehmen ab 2027 leicht zu. Das Zinsniveau ist zur Zeit jedoch tief. Es sind ab 2027 einige grössere Investitionen geplant, welche mit Fremdmitteln teilweise finanziert werden. Die Investitionen zeigen wir euch später auf. </a:t>
            </a:r>
          </a:p>
          <a:p>
            <a:endParaRPr lang="de-CH" dirty="0"/>
          </a:p>
        </p:txBody>
      </p:sp>
      <p:sp>
        <p:nvSpPr>
          <p:cNvPr id="4" name="Foliennummernplatzhalter 3">
            <a:extLst>
              <a:ext uri="{FF2B5EF4-FFF2-40B4-BE49-F238E27FC236}">
                <a16:creationId xmlns:a16="http://schemas.microsoft.com/office/drawing/2014/main" id="{8E126579-A8F3-2D50-E32E-7ADB0DBE920A}"/>
              </a:ext>
            </a:extLst>
          </p:cNvPr>
          <p:cNvSpPr>
            <a:spLocks noGrp="1"/>
          </p:cNvSpPr>
          <p:nvPr>
            <p:ph type="sldNum" sz="quarter" idx="5"/>
          </p:nvPr>
        </p:nvSpPr>
        <p:spPr/>
        <p:txBody>
          <a:bodyPr/>
          <a:lstStyle/>
          <a:p>
            <a:fld id="{1966F114-59C3-C145-8D62-1EA4BEFA57FE}" type="slidenum">
              <a:rPr lang="de-DE" smtClean="0"/>
              <a:t>11</a:t>
            </a:fld>
            <a:endParaRPr lang="de-DE"/>
          </a:p>
        </p:txBody>
      </p:sp>
    </p:spTree>
    <p:extLst>
      <p:ext uri="{BB962C8B-B14F-4D97-AF65-F5344CB8AC3E}">
        <p14:creationId xmlns:p14="http://schemas.microsoft.com/office/powerpoint/2010/main" val="290411087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D8C45-3104-5579-B71C-EBCD6FCF94B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3036CE4-E49D-7F40-CD13-1A842A3E9C2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D97B24C-980B-9E75-4A1E-9E63B4755AC0}"/>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60485405-889B-479D-7C2D-F07CA72E4E55}"/>
              </a:ext>
            </a:extLst>
          </p:cNvPr>
          <p:cNvSpPr>
            <a:spLocks noGrp="1"/>
          </p:cNvSpPr>
          <p:nvPr>
            <p:ph type="sldNum" sz="quarter" idx="5"/>
          </p:nvPr>
        </p:nvSpPr>
        <p:spPr/>
        <p:txBody>
          <a:bodyPr/>
          <a:lstStyle/>
          <a:p>
            <a:fld id="{1966F114-59C3-C145-8D62-1EA4BEFA57FE}" type="slidenum">
              <a:rPr lang="de-DE" smtClean="0"/>
              <a:t>101</a:t>
            </a:fld>
            <a:endParaRPr lang="de-DE"/>
          </a:p>
        </p:txBody>
      </p:sp>
    </p:spTree>
    <p:extLst>
      <p:ext uri="{BB962C8B-B14F-4D97-AF65-F5344CB8AC3E}">
        <p14:creationId xmlns:p14="http://schemas.microsoft.com/office/powerpoint/2010/main" val="328944450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062BB-0BF8-896E-8829-EE5EA9CE132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430A249-6AA1-770E-FAC3-55CA60052B1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6144BFD-534B-6E09-B7AF-407A2C47043F}"/>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A18F58A2-32F0-8D56-C02B-9C5B68A1D43A}"/>
              </a:ext>
            </a:extLst>
          </p:cNvPr>
          <p:cNvSpPr>
            <a:spLocks noGrp="1"/>
          </p:cNvSpPr>
          <p:nvPr>
            <p:ph type="sldNum" sz="quarter" idx="5"/>
          </p:nvPr>
        </p:nvSpPr>
        <p:spPr/>
        <p:txBody>
          <a:bodyPr/>
          <a:lstStyle/>
          <a:p>
            <a:fld id="{1966F114-59C3-C145-8D62-1EA4BEFA57FE}" type="slidenum">
              <a:rPr lang="de-DE" smtClean="0"/>
              <a:t>102</a:t>
            </a:fld>
            <a:endParaRPr lang="de-DE"/>
          </a:p>
        </p:txBody>
      </p:sp>
    </p:spTree>
    <p:extLst>
      <p:ext uri="{BB962C8B-B14F-4D97-AF65-F5344CB8AC3E}">
        <p14:creationId xmlns:p14="http://schemas.microsoft.com/office/powerpoint/2010/main" val="153922076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105C2-10E6-AD64-ACAA-6DB8B81E69E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8C7866B-D9D3-FD24-624B-401727F57E1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03A7C32-498D-AE44-9609-D0D46C0B790F}"/>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20C1194A-BD84-61EF-A209-491AAF67B20E}"/>
              </a:ext>
            </a:extLst>
          </p:cNvPr>
          <p:cNvSpPr>
            <a:spLocks noGrp="1"/>
          </p:cNvSpPr>
          <p:nvPr>
            <p:ph type="sldNum" sz="quarter" idx="5"/>
          </p:nvPr>
        </p:nvSpPr>
        <p:spPr/>
        <p:txBody>
          <a:bodyPr/>
          <a:lstStyle/>
          <a:p>
            <a:fld id="{1966F114-59C3-C145-8D62-1EA4BEFA57FE}" type="slidenum">
              <a:rPr lang="de-DE" smtClean="0"/>
              <a:t>103</a:t>
            </a:fld>
            <a:endParaRPr lang="de-DE"/>
          </a:p>
        </p:txBody>
      </p:sp>
    </p:spTree>
    <p:extLst>
      <p:ext uri="{BB962C8B-B14F-4D97-AF65-F5344CB8AC3E}">
        <p14:creationId xmlns:p14="http://schemas.microsoft.com/office/powerpoint/2010/main" val="37358983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7FCE2-81EF-F4FF-E51C-DB8B19DFA1E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5231C11-6512-EAC9-593A-A34C00A0104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5713BC7-5353-AB96-78B2-05CAFDECF610}"/>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80ECF057-CC12-2004-9A57-F09D4F46D070}"/>
              </a:ext>
            </a:extLst>
          </p:cNvPr>
          <p:cNvSpPr>
            <a:spLocks noGrp="1"/>
          </p:cNvSpPr>
          <p:nvPr>
            <p:ph type="sldNum" sz="quarter" idx="5"/>
          </p:nvPr>
        </p:nvSpPr>
        <p:spPr/>
        <p:txBody>
          <a:bodyPr/>
          <a:lstStyle/>
          <a:p>
            <a:fld id="{1966F114-59C3-C145-8D62-1EA4BEFA57FE}" type="slidenum">
              <a:rPr lang="de-DE" smtClean="0"/>
              <a:t>104</a:t>
            </a:fld>
            <a:endParaRPr lang="de-DE"/>
          </a:p>
        </p:txBody>
      </p:sp>
    </p:spTree>
    <p:extLst>
      <p:ext uri="{BB962C8B-B14F-4D97-AF65-F5344CB8AC3E}">
        <p14:creationId xmlns:p14="http://schemas.microsoft.com/office/powerpoint/2010/main" val="11131510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9EC3F-48C1-9E56-424A-5AF43FE907A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10FCC0B-4B3B-7D7A-A19B-9BF92291E40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F9AF3B2-35E9-8128-9AF8-100A42A6F354}"/>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64E6AC5F-E5CF-7202-EF32-25DD622BFD33}"/>
              </a:ext>
            </a:extLst>
          </p:cNvPr>
          <p:cNvSpPr>
            <a:spLocks noGrp="1"/>
          </p:cNvSpPr>
          <p:nvPr>
            <p:ph type="sldNum" sz="quarter" idx="5"/>
          </p:nvPr>
        </p:nvSpPr>
        <p:spPr/>
        <p:txBody>
          <a:bodyPr/>
          <a:lstStyle/>
          <a:p>
            <a:fld id="{1966F114-59C3-C145-8D62-1EA4BEFA57FE}" type="slidenum">
              <a:rPr lang="de-DE" smtClean="0"/>
              <a:t>105</a:t>
            </a:fld>
            <a:endParaRPr lang="de-DE"/>
          </a:p>
        </p:txBody>
      </p:sp>
    </p:spTree>
    <p:extLst>
      <p:ext uri="{BB962C8B-B14F-4D97-AF65-F5344CB8AC3E}">
        <p14:creationId xmlns:p14="http://schemas.microsoft.com/office/powerpoint/2010/main" val="417683873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4CE77-B8C6-189C-3451-8A325CA2F86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93B7E8F-15F0-45A4-5E4D-5097FE2D1FB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74F0679-426D-AFA8-97A4-4E1E3AFB4888}"/>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AB8A1CE7-469A-FF46-4598-3948F01CCB7D}"/>
              </a:ext>
            </a:extLst>
          </p:cNvPr>
          <p:cNvSpPr>
            <a:spLocks noGrp="1"/>
          </p:cNvSpPr>
          <p:nvPr>
            <p:ph type="sldNum" sz="quarter" idx="5"/>
          </p:nvPr>
        </p:nvSpPr>
        <p:spPr/>
        <p:txBody>
          <a:bodyPr/>
          <a:lstStyle/>
          <a:p>
            <a:fld id="{1966F114-59C3-C145-8D62-1EA4BEFA57FE}" type="slidenum">
              <a:rPr lang="de-DE" smtClean="0"/>
              <a:t>106</a:t>
            </a:fld>
            <a:endParaRPr lang="de-DE"/>
          </a:p>
        </p:txBody>
      </p:sp>
    </p:spTree>
    <p:extLst>
      <p:ext uri="{BB962C8B-B14F-4D97-AF65-F5344CB8AC3E}">
        <p14:creationId xmlns:p14="http://schemas.microsoft.com/office/powerpoint/2010/main" val="22257366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D40DA-ACCF-0754-3433-C3719C80838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0E3786C-2A81-0216-C760-171DE88FFFD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6C243AF-7ACD-D74C-0040-DFD9158E3EC2}"/>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52FD5251-35BE-3C16-24C7-54EC40A95F0E}"/>
              </a:ext>
            </a:extLst>
          </p:cNvPr>
          <p:cNvSpPr>
            <a:spLocks noGrp="1"/>
          </p:cNvSpPr>
          <p:nvPr>
            <p:ph type="sldNum" sz="quarter" idx="5"/>
          </p:nvPr>
        </p:nvSpPr>
        <p:spPr/>
        <p:txBody>
          <a:bodyPr/>
          <a:lstStyle/>
          <a:p>
            <a:fld id="{1966F114-59C3-C145-8D62-1EA4BEFA57FE}" type="slidenum">
              <a:rPr lang="de-DE" smtClean="0"/>
              <a:t>107</a:t>
            </a:fld>
            <a:endParaRPr lang="de-DE"/>
          </a:p>
        </p:txBody>
      </p:sp>
    </p:spTree>
    <p:extLst>
      <p:ext uri="{BB962C8B-B14F-4D97-AF65-F5344CB8AC3E}">
        <p14:creationId xmlns:p14="http://schemas.microsoft.com/office/powerpoint/2010/main" val="64365963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B0282-B3F7-8C99-B913-1E46D5963D9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3BC7611-E480-8B41-85B8-4082F89CC60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7D9BE40-2895-F7A9-CDFF-6FEF1D1C992E}"/>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2453F9D6-F041-5780-C0A0-DE1C82B51B94}"/>
              </a:ext>
            </a:extLst>
          </p:cNvPr>
          <p:cNvSpPr>
            <a:spLocks noGrp="1"/>
          </p:cNvSpPr>
          <p:nvPr>
            <p:ph type="sldNum" sz="quarter" idx="5"/>
          </p:nvPr>
        </p:nvSpPr>
        <p:spPr/>
        <p:txBody>
          <a:bodyPr/>
          <a:lstStyle/>
          <a:p>
            <a:fld id="{1966F114-59C3-C145-8D62-1EA4BEFA57FE}" type="slidenum">
              <a:rPr lang="de-DE" smtClean="0"/>
              <a:t>108</a:t>
            </a:fld>
            <a:endParaRPr lang="de-DE"/>
          </a:p>
        </p:txBody>
      </p:sp>
    </p:spTree>
    <p:extLst>
      <p:ext uri="{BB962C8B-B14F-4D97-AF65-F5344CB8AC3E}">
        <p14:creationId xmlns:p14="http://schemas.microsoft.com/office/powerpoint/2010/main" val="310046817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B27CE-23B9-18A2-2116-87A36E7D725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244E269-CC19-8733-3427-1558B461909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2305045-107A-E3DA-FD0A-9FF07BB32DA5}"/>
              </a:ext>
            </a:extLst>
          </p:cNvPr>
          <p:cNvSpPr>
            <a:spLocks noGrp="1"/>
          </p:cNvSpPr>
          <p:nvPr>
            <p:ph type="body" idx="1"/>
          </p:nvPr>
        </p:nvSpPr>
        <p:spPr/>
        <p:txBody>
          <a:bodyPr/>
          <a:lstStyle/>
          <a:p>
            <a:r>
              <a:rPr lang="de-CH" dirty="0"/>
              <a:t>Romy</a:t>
            </a:r>
          </a:p>
        </p:txBody>
      </p:sp>
      <p:sp>
        <p:nvSpPr>
          <p:cNvPr id="4" name="Foliennummernplatzhalter 3">
            <a:extLst>
              <a:ext uri="{FF2B5EF4-FFF2-40B4-BE49-F238E27FC236}">
                <a16:creationId xmlns:a16="http://schemas.microsoft.com/office/drawing/2014/main" id="{B16E873D-6C85-A7F4-3F98-C89D805DEAC2}"/>
              </a:ext>
            </a:extLst>
          </p:cNvPr>
          <p:cNvSpPr>
            <a:spLocks noGrp="1"/>
          </p:cNvSpPr>
          <p:nvPr>
            <p:ph type="sldNum" sz="quarter" idx="5"/>
          </p:nvPr>
        </p:nvSpPr>
        <p:spPr/>
        <p:txBody>
          <a:bodyPr/>
          <a:lstStyle/>
          <a:p>
            <a:fld id="{1966F114-59C3-C145-8D62-1EA4BEFA57FE}" type="slidenum">
              <a:rPr lang="de-DE" smtClean="0"/>
              <a:t>109</a:t>
            </a:fld>
            <a:endParaRPr lang="de-DE"/>
          </a:p>
        </p:txBody>
      </p:sp>
    </p:spTree>
    <p:extLst>
      <p:ext uri="{BB962C8B-B14F-4D97-AF65-F5344CB8AC3E}">
        <p14:creationId xmlns:p14="http://schemas.microsoft.com/office/powerpoint/2010/main" val="53524972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DCDFF-FDE3-FA69-A0FB-1E27519EDB3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4F5FDD2-431E-7FA9-FAB2-949C2928922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CBAD0EE-FC10-BC14-E3AB-55C1CFC21A77}"/>
              </a:ext>
            </a:extLst>
          </p:cNvPr>
          <p:cNvSpPr>
            <a:spLocks noGrp="1"/>
          </p:cNvSpPr>
          <p:nvPr>
            <p:ph type="body" idx="1"/>
          </p:nvPr>
        </p:nvSpPr>
        <p:spPr/>
        <p:txBody>
          <a:bodyPr/>
          <a:lstStyle/>
          <a:p>
            <a:r>
              <a:rPr lang="de-CH" dirty="0"/>
              <a:t>Romy</a:t>
            </a:r>
          </a:p>
        </p:txBody>
      </p:sp>
      <p:sp>
        <p:nvSpPr>
          <p:cNvPr id="4" name="Foliennummernplatzhalter 3">
            <a:extLst>
              <a:ext uri="{FF2B5EF4-FFF2-40B4-BE49-F238E27FC236}">
                <a16:creationId xmlns:a16="http://schemas.microsoft.com/office/drawing/2014/main" id="{421C1126-1C09-39B5-AB42-36D0560C6A93}"/>
              </a:ext>
            </a:extLst>
          </p:cNvPr>
          <p:cNvSpPr>
            <a:spLocks noGrp="1"/>
          </p:cNvSpPr>
          <p:nvPr>
            <p:ph type="sldNum" sz="quarter" idx="5"/>
          </p:nvPr>
        </p:nvSpPr>
        <p:spPr/>
        <p:txBody>
          <a:bodyPr/>
          <a:lstStyle/>
          <a:p>
            <a:fld id="{1966F114-59C3-C145-8D62-1EA4BEFA57FE}" type="slidenum">
              <a:rPr lang="de-DE" smtClean="0"/>
              <a:t>110</a:t>
            </a:fld>
            <a:endParaRPr lang="de-DE"/>
          </a:p>
        </p:txBody>
      </p:sp>
    </p:spTree>
    <p:extLst>
      <p:ext uri="{BB962C8B-B14F-4D97-AF65-F5344CB8AC3E}">
        <p14:creationId xmlns:p14="http://schemas.microsoft.com/office/powerpoint/2010/main" val="392090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CH" dirty="0"/>
              <a:t>Bei den Abschreibungen ist die Tendenz infolge der erwartenden Investitionen erneut steigend.</a:t>
            </a:r>
          </a:p>
          <a:p>
            <a:pPr marL="171450" indent="-171450">
              <a:buFontTx/>
              <a:buChar char="-"/>
            </a:pPr>
            <a:r>
              <a:rPr lang="de-CH" dirty="0"/>
              <a:t>Ab 2027 gehen wir davon aus, dass keine Spezialfinanzierungen mehr nötig sind. Entsprechende Anpassungen der Reglemente und weniger Abschreibungen in diesen Bereichen sind zu erwarten. Wir erwarten über alle Jahre Ertragsüberschüsse.</a:t>
            </a:r>
          </a:p>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12</a:t>
            </a:fld>
            <a:endParaRPr lang="de-DE"/>
          </a:p>
        </p:txBody>
      </p:sp>
    </p:spTree>
    <p:extLst>
      <p:ext uri="{BB962C8B-B14F-4D97-AF65-F5344CB8AC3E}">
        <p14:creationId xmlns:p14="http://schemas.microsoft.com/office/powerpoint/2010/main" val="4069596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3D79C-B585-113B-D144-78137C622C1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75F402-A7D5-625C-B51A-882AC3AEFC7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B32461B-AEDE-0BD7-11AF-FCCA87B0EE3D}"/>
              </a:ext>
            </a:extLst>
          </p:cNvPr>
          <p:cNvSpPr>
            <a:spLocks noGrp="1"/>
          </p:cNvSpPr>
          <p:nvPr>
            <p:ph type="body" idx="1"/>
          </p:nvPr>
        </p:nvSpPr>
        <p:spPr/>
        <p:txBody>
          <a:bodyPr/>
          <a:lstStyle/>
          <a:p>
            <a:r>
              <a:rPr lang="de-CH" dirty="0"/>
              <a:t>Romy</a:t>
            </a:r>
          </a:p>
        </p:txBody>
      </p:sp>
      <p:sp>
        <p:nvSpPr>
          <p:cNvPr id="4" name="Foliennummernplatzhalter 3">
            <a:extLst>
              <a:ext uri="{FF2B5EF4-FFF2-40B4-BE49-F238E27FC236}">
                <a16:creationId xmlns:a16="http://schemas.microsoft.com/office/drawing/2014/main" id="{285C8319-E0BF-DD3B-084A-9F006FBBE214}"/>
              </a:ext>
            </a:extLst>
          </p:cNvPr>
          <p:cNvSpPr>
            <a:spLocks noGrp="1"/>
          </p:cNvSpPr>
          <p:nvPr>
            <p:ph type="sldNum" sz="quarter" idx="5"/>
          </p:nvPr>
        </p:nvSpPr>
        <p:spPr/>
        <p:txBody>
          <a:bodyPr/>
          <a:lstStyle/>
          <a:p>
            <a:fld id="{1966F114-59C3-C145-8D62-1EA4BEFA57FE}" type="slidenum">
              <a:rPr lang="de-DE" smtClean="0"/>
              <a:t>111</a:t>
            </a:fld>
            <a:endParaRPr lang="de-DE"/>
          </a:p>
        </p:txBody>
      </p:sp>
    </p:spTree>
    <p:extLst>
      <p:ext uri="{BB962C8B-B14F-4D97-AF65-F5344CB8AC3E}">
        <p14:creationId xmlns:p14="http://schemas.microsoft.com/office/powerpoint/2010/main" val="428598975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1BF38-37A3-66C9-6A7D-CB915B13D0C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D479A55-08AA-310E-48AC-D7D451FF2AD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2DDA34F-587B-82F9-B70F-E524A3418007}"/>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DF1A155E-D048-8B3D-FA06-CD3D10A71E7F}"/>
              </a:ext>
            </a:extLst>
          </p:cNvPr>
          <p:cNvSpPr>
            <a:spLocks noGrp="1"/>
          </p:cNvSpPr>
          <p:nvPr>
            <p:ph type="sldNum" sz="quarter" idx="5"/>
          </p:nvPr>
        </p:nvSpPr>
        <p:spPr/>
        <p:txBody>
          <a:bodyPr/>
          <a:lstStyle/>
          <a:p>
            <a:fld id="{1966F114-59C3-C145-8D62-1EA4BEFA57FE}" type="slidenum">
              <a:rPr lang="de-DE" smtClean="0"/>
              <a:t>112</a:t>
            </a:fld>
            <a:endParaRPr lang="de-DE"/>
          </a:p>
        </p:txBody>
      </p:sp>
    </p:spTree>
    <p:extLst>
      <p:ext uri="{BB962C8B-B14F-4D97-AF65-F5344CB8AC3E}">
        <p14:creationId xmlns:p14="http://schemas.microsoft.com/office/powerpoint/2010/main" val="218053270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36F94-EAC2-8E14-542F-521C87B77AC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14D1F4A-A166-9764-A044-A3EE89932B1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0B87F36-BD6B-9627-7F82-3EDC04C0B241}"/>
              </a:ext>
            </a:extLst>
          </p:cNvPr>
          <p:cNvSpPr>
            <a:spLocks noGrp="1"/>
          </p:cNvSpPr>
          <p:nvPr>
            <p:ph type="body" idx="1"/>
          </p:nvPr>
        </p:nvSpPr>
        <p:spPr/>
        <p:txBody>
          <a:bodyPr/>
          <a:lstStyle/>
          <a:p>
            <a:r>
              <a:rPr lang="de-CH" dirty="0"/>
              <a:t>Daniel</a:t>
            </a:r>
          </a:p>
        </p:txBody>
      </p:sp>
      <p:sp>
        <p:nvSpPr>
          <p:cNvPr id="4" name="Foliennummernplatzhalter 3">
            <a:extLst>
              <a:ext uri="{FF2B5EF4-FFF2-40B4-BE49-F238E27FC236}">
                <a16:creationId xmlns:a16="http://schemas.microsoft.com/office/drawing/2014/main" id="{E58AC23D-AE8D-D4D9-B9FF-07A67216F081}"/>
              </a:ext>
            </a:extLst>
          </p:cNvPr>
          <p:cNvSpPr>
            <a:spLocks noGrp="1"/>
          </p:cNvSpPr>
          <p:nvPr>
            <p:ph type="sldNum" sz="quarter" idx="5"/>
          </p:nvPr>
        </p:nvSpPr>
        <p:spPr/>
        <p:txBody>
          <a:bodyPr/>
          <a:lstStyle/>
          <a:p>
            <a:fld id="{1966F114-59C3-C145-8D62-1EA4BEFA57FE}" type="slidenum">
              <a:rPr lang="de-DE" smtClean="0"/>
              <a:t>113</a:t>
            </a:fld>
            <a:endParaRPr lang="de-DE"/>
          </a:p>
        </p:txBody>
      </p:sp>
    </p:spTree>
    <p:extLst>
      <p:ext uri="{BB962C8B-B14F-4D97-AF65-F5344CB8AC3E}">
        <p14:creationId xmlns:p14="http://schemas.microsoft.com/office/powerpoint/2010/main" val="95703516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DF53B-C7B8-C5E3-F3E4-D94F478D1F2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B3E2F0F-7DD1-1A4A-EF97-1DC60D21793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470EA95-378E-7A68-A576-1A4A2E6B7081}"/>
              </a:ext>
            </a:extLst>
          </p:cNvPr>
          <p:cNvSpPr>
            <a:spLocks noGrp="1"/>
          </p:cNvSpPr>
          <p:nvPr>
            <p:ph type="body" idx="1"/>
          </p:nvPr>
        </p:nvSpPr>
        <p:spPr/>
        <p:txBody>
          <a:bodyPr/>
          <a:lstStyle/>
          <a:p>
            <a:r>
              <a:rPr lang="de-CH" dirty="0"/>
              <a:t>Romy</a:t>
            </a:r>
          </a:p>
        </p:txBody>
      </p:sp>
      <p:sp>
        <p:nvSpPr>
          <p:cNvPr id="4" name="Foliennummernplatzhalter 3">
            <a:extLst>
              <a:ext uri="{FF2B5EF4-FFF2-40B4-BE49-F238E27FC236}">
                <a16:creationId xmlns:a16="http://schemas.microsoft.com/office/drawing/2014/main" id="{1D08107A-DDD2-FE13-4C7F-BCE2FBA1BF38}"/>
              </a:ext>
            </a:extLst>
          </p:cNvPr>
          <p:cNvSpPr>
            <a:spLocks noGrp="1"/>
          </p:cNvSpPr>
          <p:nvPr>
            <p:ph type="sldNum" sz="quarter" idx="5"/>
          </p:nvPr>
        </p:nvSpPr>
        <p:spPr/>
        <p:txBody>
          <a:bodyPr/>
          <a:lstStyle/>
          <a:p>
            <a:fld id="{1966F114-59C3-C145-8D62-1EA4BEFA57FE}" type="slidenum">
              <a:rPr lang="de-DE" smtClean="0"/>
              <a:t>114</a:t>
            </a:fld>
            <a:endParaRPr lang="de-DE"/>
          </a:p>
        </p:txBody>
      </p:sp>
    </p:spTree>
    <p:extLst>
      <p:ext uri="{BB962C8B-B14F-4D97-AF65-F5344CB8AC3E}">
        <p14:creationId xmlns:p14="http://schemas.microsoft.com/office/powerpoint/2010/main" val="85768979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Romy</a:t>
            </a:r>
          </a:p>
        </p:txBody>
      </p:sp>
      <p:sp>
        <p:nvSpPr>
          <p:cNvPr id="4" name="Foliennummernplatzhalter 3"/>
          <p:cNvSpPr>
            <a:spLocks noGrp="1"/>
          </p:cNvSpPr>
          <p:nvPr>
            <p:ph type="sldNum" sz="quarter" idx="5"/>
          </p:nvPr>
        </p:nvSpPr>
        <p:spPr/>
        <p:txBody>
          <a:bodyPr/>
          <a:lstStyle/>
          <a:p>
            <a:fld id="{1966F114-59C3-C145-8D62-1EA4BEFA57FE}" type="slidenum">
              <a:rPr lang="de-DE" smtClean="0"/>
              <a:t>115</a:t>
            </a:fld>
            <a:endParaRPr lang="de-DE"/>
          </a:p>
        </p:txBody>
      </p:sp>
    </p:spTree>
    <p:extLst>
      <p:ext uri="{BB962C8B-B14F-4D97-AF65-F5344CB8AC3E}">
        <p14:creationId xmlns:p14="http://schemas.microsoft.com/office/powerpoint/2010/main" val="281196645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36EAD-C098-FBE9-37EF-D42BA11CE4D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43895D3-488F-5E5E-A7D1-7E3DE30650A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1521E85-AD57-243E-846F-E521365A59E5}"/>
              </a:ext>
            </a:extLst>
          </p:cNvPr>
          <p:cNvSpPr>
            <a:spLocks noGrp="1"/>
          </p:cNvSpPr>
          <p:nvPr>
            <p:ph type="body" idx="1"/>
          </p:nvPr>
        </p:nvSpPr>
        <p:spPr/>
        <p:txBody>
          <a:bodyPr/>
          <a:lstStyle/>
          <a:p>
            <a:r>
              <a:rPr lang="de-DE" dirty="0"/>
              <a:t>Romy</a:t>
            </a:r>
            <a:endParaRPr lang="de-CH" dirty="0"/>
          </a:p>
        </p:txBody>
      </p:sp>
      <p:sp>
        <p:nvSpPr>
          <p:cNvPr id="4" name="Foliennummernplatzhalter 3">
            <a:extLst>
              <a:ext uri="{FF2B5EF4-FFF2-40B4-BE49-F238E27FC236}">
                <a16:creationId xmlns:a16="http://schemas.microsoft.com/office/drawing/2014/main" id="{828B3DEC-4D31-67E2-4391-7738B80995DA}"/>
              </a:ext>
            </a:extLst>
          </p:cNvPr>
          <p:cNvSpPr>
            <a:spLocks noGrp="1"/>
          </p:cNvSpPr>
          <p:nvPr>
            <p:ph type="sldNum" sz="quarter" idx="5"/>
          </p:nvPr>
        </p:nvSpPr>
        <p:spPr/>
        <p:txBody>
          <a:bodyPr/>
          <a:lstStyle/>
          <a:p>
            <a:fld id="{1966F114-59C3-C145-8D62-1EA4BEFA57FE}" type="slidenum">
              <a:rPr lang="de-DE" smtClean="0"/>
              <a:t>116</a:t>
            </a:fld>
            <a:endParaRPr lang="de-DE"/>
          </a:p>
        </p:txBody>
      </p:sp>
    </p:spTree>
    <p:extLst>
      <p:ext uri="{BB962C8B-B14F-4D97-AF65-F5344CB8AC3E}">
        <p14:creationId xmlns:p14="http://schemas.microsoft.com/office/powerpoint/2010/main" val="276732535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Romy</a:t>
            </a:r>
            <a:endParaRPr lang="de-CH" dirty="0"/>
          </a:p>
        </p:txBody>
      </p:sp>
      <p:sp>
        <p:nvSpPr>
          <p:cNvPr id="4" name="Foliennummernplatzhalter 3"/>
          <p:cNvSpPr>
            <a:spLocks noGrp="1"/>
          </p:cNvSpPr>
          <p:nvPr>
            <p:ph type="sldNum" sz="quarter" idx="5"/>
          </p:nvPr>
        </p:nvSpPr>
        <p:spPr/>
        <p:txBody>
          <a:bodyPr/>
          <a:lstStyle/>
          <a:p>
            <a:fld id="{1D12BC00-E883-4A89-A6AE-FA1AEAE69646}" type="slidenum">
              <a:rPr lang="de-CH" smtClean="0"/>
              <a:t>117</a:t>
            </a:fld>
            <a:endParaRPr lang="de-CH"/>
          </a:p>
        </p:txBody>
      </p:sp>
    </p:spTree>
    <p:extLst>
      <p:ext uri="{BB962C8B-B14F-4D97-AF65-F5344CB8AC3E}">
        <p14:creationId xmlns:p14="http://schemas.microsoft.com/office/powerpoint/2010/main" val="3999650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F3420-8A9B-C267-476B-A0E3C6C9D2D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736DDD7-2B3F-7C7F-9206-D621B22FF76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2E80E64-ABC9-3DFA-F296-90C0F31C96E0}"/>
              </a:ext>
            </a:extLst>
          </p:cNvPr>
          <p:cNvSpPr>
            <a:spLocks noGrp="1"/>
          </p:cNvSpPr>
          <p:nvPr>
            <p:ph type="body" idx="1"/>
          </p:nvPr>
        </p:nvSpPr>
        <p:spPr/>
        <p:txBody>
          <a:bodyPr/>
          <a:lstStyle/>
          <a:p>
            <a:pPr marL="171450" indent="-171450">
              <a:buFontTx/>
              <a:buChar char="-"/>
            </a:pPr>
            <a:r>
              <a:rPr lang="de-CH" dirty="0"/>
              <a:t>Der </a:t>
            </a:r>
            <a:r>
              <a:rPr lang="de-CH" dirty="0" err="1"/>
              <a:t>Cashflow</a:t>
            </a:r>
            <a:r>
              <a:rPr lang="de-CH" dirty="0"/>
              <a:t> ist eine wichtige Kennzahl unter </a:t>
            </a:r>
            <a:r>
              <a:rPr lang="de-CH" dirty="0" err="1"/>
              <a:t>HRM1</a:t>
            </a:r>
            <a:r>
              <a:rPr lang="de-CH" dirty="0"/>
              <a:t>. Mit dem harmonisiertem Rechnungsmodell 2 ist jedoch die Selbstfinanzierungsmarge massgebend. Die Berechnungsformel ist leicht unterschiedlich. Dieser Wert ist auf einem guten Niveau die nächsten Jahre. </a:t>
            </a:r>
          </a:p>
          <a:p>
            <a:pPr marL="171450" indent="-171450">
              <a:buFontTx/>
              <a:buChar char="-"/>
            </a:pPr>
            <a:r>
              <a:rPr lang="de-CH" dirty="0"/>
              <a:t>Es können jedoch nicht alle geplanten Investitionen mit eigenen Mitteln gestemmt werden. </a:t>
            </a:r>
          </a:p>
          <a:p>
            <a:pPr marL="0" indent="0">
              <a:buFontTx/>
              <a:buNone/>
            </a:pPr>
            <a:endParaRPr lang="de-CH" dirty="0"/>
          </a:p>
          <a:p>
            <a:endParaRPr lang="de-CH" dirty="0"/>
          </a:p>
        </p:txBody>
      </p:sp>
      <p:sp>
        <p:nvSpPr>
          <p:cNvPr id="4" name="Foliennummernplatzhalter 3">
            <a:extLst>
              <a:ext uri="{FF2B5EF4-FFF2-40B4-BE49-F238E27FC236}">
                <a16:creationId xmlns:a16="http://schemas.microsoft.com/office/drawing/2014/main" id="{D86F91D4-0292-9F20-AE19-08E29D1AED5C}"/>
              </a:ext>
            </a:extLst>
          </p:cNvPr>
          <p:cNvSpPr>
            <a:spLocks noGrp="1"/>
          </p:cNvSpPr>
          <p:nvPr>
            <p:ph type="sldNum" sz="quarter" idx="5"/>
          </p:nvPr>
        </p:nvSpPr>
        <p:spPr/>
        <p:txBody>
          <a:bodyPr/>
          <a:lstStyle/>
          <a:p>
            <a:fld id="{1966F114-59C3-C145-8D62-1EA4BEFA57FE}" type="slidenum">
              <a:rPr lang="de-DE" smtClean="0"/>
              <a:t>13</a:t>
            </a:fld>
            <a:endParaRPr lang="de-DE"/>
          </a:p>
        </p:txBody>
      </p:sp>
    </p:spTree>
    <p:extLst>
      <p:ext uri="{BB962C8B-B14F-4D97-AF65-F5344CB8AC3E}">
        <p14:creationId xmlns:p14="http://schemas.microsoft.com/office/powerpoint/2010/main" val="3046254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den kommenden Jahren gehen wir davon aus, </a:t>
            </a:r>
            <a:r>
              <a:rPr lang="de-DE" dirty="0" err="1"/>
              <a:t>dass</a:t>
            </a:r>
            <a:r>
              <a:rPr lang="de-DE" dirty="0"/>
              <a:t> wir Kapital neu beschaffen müssen. Aktuell haben wir nur CHF 3 Mio. an kurzfristigen Darlehen temporär für 6 Monate in unserer Bilanz. In der Vergangenheit wurden jedoch nicht alle geplanten Investitionen realisiert. </a:t>
            </a:r>
            <a:endParaRPr lang="de-CH" dirty="0"/>
          </a:p>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14</a:t>
            </a:fld>
            <a:endParaRPr lang="de-DE"/>
          </a:p>
        </p:txBody>
      </p:sp>
    </p:spTree>
    <p:extLst>
      <p:ext uri="{BB962C8B-B14F-4D97-AF65-F5344CB8AC3E}">
        <p14:creationId xmlns:p14="http://schemas.microsoft.com/office/powerpoint/2010/main" val="2815113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Wir werden bis 2030 bei einem Pro Kopfvermögen bleiben. Die Schulden werden infolge der geplanten Investitionen zunehmen aber in einem verkraftbaren Rahmen. Nun übergebe ich das Wort an Romy für die Investitionen. </a:t>
            </a:r>
          </a:p>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15</a:t>
            </a:fld>
            <a:endParaRPr lang="de-DE"/>
          </a:p>
        </p:txBody>
      </p:sp>
    </p:spTree>
    <p:extLst>
      <p:ext uri="{BB962C8B-B14F-4D97-AF65-F5344CB8AC3E}">
        <p14:creationId xmlns:p14="http://schemas.microsoft.com/office/powerpoint/2010/main" val="3258647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CH" sz="1200" kern="1200" dirty="0">
                <a:solidFill>
                  <a:schemeClr val="tx1"/>
                </a:solidFill>
                <a:effectLst/>
                <a:latin typeface="+mn-lt"/>
                <a:ea typeface="+mn-ea"/>
                <a:cs typeface="+mn-cs"/>
              </a:rPr>
              <a:t>Romy: Die Ausrüstung unserer Bergtouren repräsentiert die Investitionen in der EWG. Sie ist notwendig, um die Zukunft der EWG  zu sichern und ihre Ziele zu erreichen. </a:t>
            </a:r>
          </a:p>
        </p:txBody>
      </p:sp>
      <p:sp>
        <p:nvSpPr>
          <p:cNvPr id="4" name="Foliennummernplatzhalter 3"/>
          <p:cNvSpPr>
            <a:spLocks noGrp="1"/>
          </p:cNvSpPr>
          <p:nvPr>
            <p:ph type="sldNum" sz="quarter" idx="5"/>
          </p:nvPr>
        </p:nvSpPr>
        <p:spPr/>
        <p:txBody>
          <a:bodyPr/>
          <a:lstStyle/>
          <a:p>
            <a:fld id="{1966F114-59C3-C145-8D62-1EA4BEFA57FE}" type="slidenum">
              <a:rPr lang="de-DE" smtClean="0"/>
              <a:t>16</a:t>
            </a:fld>
            <a:endParaRPr lang="de-DE"/>
          </a:p>
        </p:txBody>
      </p:sp>
    </p:spTree>
    <p:extLst>
      <p:ext uri="{BB962C8B-B14F-4D97-AF65-F5344CB8AC3E}">
        <p14:creationId xmlns:p14="http://schemas.microsoft.com/office/powerpoint/2010/main" val="517192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Romy Unsere geplanten Projekte umfassen </a:t>
            </a:r>
            <a:r>
              <a:rPr lang="de-DE" dirty="0" err="1"/>
              <a:t>ua</a:t>
            </a:r>
            <a:r>
              <a:rPr lang="de-DE" dirty="0"/>
              <a:t>: </a:t>
            </a:r>
          </a:p>
          <a:p>
            <a:r>
              <a:rPr lang="de-DE" dirty="0"/>
              <a:t>2027 und 2028: Neubau von </a:t>
            </a:r>
            <a:r>
              <a:rPr lang="de-DE" dirty="0" err="1"/>
              <a:t>Strassen</a:t>
            </a:r>
            <a:r>
              <a:rPr lang="de-DE" dirty="0"/>
              <a:t> und Verkehrswege sowie den Wasserbau</a:t>
            </a:r>
          </a:p>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17</a:t>
            </a:fld>
            <a:endParaRPr lang="de-DE"/>
          </a:p>
        </p:txBody>
      </p:sp>
    </p:spTree>
    <p:extLst>
      <p:ext uri="{BB962C8B-B14F-4D97-AF65-F5344CB8AC3E}">
        <p14:creationId xmlns:p14="http://schemas.microsoft.com/office/powerpoint/2010/main" val="1877198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8B8E5-FFDB-298A-3FDF-1AEF4DFA2BB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EA13D08-5495-49B9-5149-FF21611E006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4CC73AF-9C54-996E-3E9D-6CFD7055D06F}"/>
              </a:ext>
            </a:extLst>
          </p:cNvPr>
          <p:cNvSpPr>
            <a:spLocks noGrp="1"/>
          </p:cNvSpPr>
          <p:nvPr>
            <p:ph type="body" idx="1"/>
          </p:nvPr>
        </p:nvSpPr>
        <p:spPr/>
        <p:txBody>
          <a:bodyPr/>
          <a:lstStyle/>
          <a:p>
            <a:r>
              <a:rPr lang="de-DE" dirty="0"/>
              <a:t>In den Jahren 2029 und 2030 steht die Umsetzung der Machbarkeitsstudie Obere Matten mit rund CHF 25 Mio. an. Diese wird sich voraussichtlich über die Planungsjahre erstrecken.</a:t>
            </a:r>
          </a:p>
          <a:p>
            <a:endParaRPr lang="de-CH" dirty="0"/>
          </a:p>
        </p:txBody>
      </p:sp>
      <p:sp>
        <p:nvSpPr>
          <p:cNvPr id="4" name="Foliennummernplatzhalter 3">
            <a:extLst>
              <a:ext uri="{FF2B5EF4-FFF2-40B4-BE49-F238E27FC236}">
                <a16:creationId xmlns:a16="http://schemas.microsoft.com/office/drawing/2014/main" id="{66ABB209-B9FA-DBA7-720B-2E38C7E99CD1}"/>
              </a:ext>
            </a:extLst>
          </p:cNvPr>
          <p:cNvSpPr>
            <a:spLocks noGrp="1"/>
          </p:cNvSpPr>
          <p:nvPr>
            <p:ph type="sldNum" sz="quarter" idx="5"/>
          </p:nvPr>
        </p:nvSpPr>
        <p:spPr/>
        <p:txBody>
          <a:bodyPr/>
          <a:lstStyle/>
          <a:p>
            <a:fld id="{1966F114-59C3-C145-8D62-1EA4BEFA57FE}" type="slidenum">
              <a:rPr lang="de-DE" smtClean="0"/>
              <a:t>18</a:t>
            </a:fld>
            <a:endParaRPr lang="de-DE"/>
          </a:p>
        </p:txBody>
      </p:sp>
    </p:spTree>
    <p:extLst>
      <p:ext uri="{BB962C8B-B14F-4D97-AF65-F5344CB8AC3E}">
        <p14:creationId xmlns:p14="http://schemas.microsoft.com/office/powerpoint/2010/main" val="1852562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Diego: Die prognostizierte Verschuldung auf CHF 77 Mio. in den nächsten Jahren ist tragbar. </a:t>
            </a:r>
            <a:r>
              <a:rPr lang="de-CH" sz="1200" kern="1200" dirty="0">
                <a:solidFill>
                  <a:schemeClr val="tx1"/>
                </a:solidFill>
                <a:effectLst/>
                <a:latin typeface="+mn-lt"/>
                <a:ea typeface="+mn-ea"/>
                <a:cs typeface="+mn-cs"/>
              </a:rPr>
              <a:t>Wir müssen vorsichtig sein und unsere Finanzen sorgfältig managen.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19</a:t>
            </a:fld>
            <a:endParaRPr lang="de-DE"/>
          </a:p>
        </p:txBody>
      </p:sp>
    </p:spTree>
    <p:extLst>
      <p:ext uri="{BB962C8B-B14F-4D97-AF65-F5344CB8AC3E}">
        <p14:creationId xmlns:p14="http://schemas.microsoft.com/office/powerpoint/2010/main" val="3413127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10EDD-B3E1-FCD2-DA30-C90A7F2773B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4F3F57C-8553-226E-3322-1BE405DB302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6CA2EB9-C0C4-2286-322F-89D975CB5F99}"/>
              </a:ext>
            </a:extLst>
          </p:cNvPr>
          <p:cNvSpPr>
            <a:spLocks noGrp="1"/>
          </p:cNvSpPr>
          <p:nvPr>
            <p:ph type="body" idx="1"/>
          </p:nvPr>
        </p:nvSpPr>
        <p:spPr/>
        <p:txBody>
          <a:bodyPr/>
          <a:lstStyle/>
          <a:p>
            <a:r>
              <a:rPr lang="de-CH" dirty="0"/>
              <a:t>Romy / Diego</a:t>
            </a:r>
          </a:p>
        </p:txBody>
      </p:sp>
      <p:sp>
        <p:nvSpPr>
          <p:cNvPr id="4" name="Foliennummernplatzhalter 3">
            <a:extLst>
              <a:ext uri="{FF2B5EF4-FFF2-40B4-BE49-F238E27FC236}">
                <a16:creationId xmlns:a16="http://schemas.microsoft.com/office/drawing/2014/main" id="{867D51A2-D0ED-F498-A04F-EAC60FDDF9D6}"/>
              </a:ext>
            </a:extLst>
          </p:cNvPr>
          <p:cNvSpPr>
            <a:spLocks noGrp="1"/>
          </p:cNvSpPr>
          <p:nvPr>
            <p:ph type="sldNum" sz="quarter" idx="5"/>
          </p:nvPr>
        </p:nvSpPr>
        <p:spPr/>
        <p:txBody>
          <a:bodyPr/>
          <a:lstStyle/>
          <a:p>
            <a:fld id="{1966F114-59C3-C145-8D62-1EA4BEFA57FE}" type="slidenum">
              <a:rPr lang="de-DE" smtClean="0"/>
              <a:t>20</a:t>
            </a:fld>
            <a:endParaRPr lang="de-DE"/>
          </a:p>
        </p:txBody>
      </p:sp>
    </p:spTree>
    <p:extLst>
      <p:ext uri="{BB962C8B-B14F-4D97-AF65-F5344CB8AC3E}">
        <p14:creationId xmlns:p14="http://schemas.microsoft.com/office/powerpoint/2010/main" val="1268053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Daniel</a:t>
            </a:r>
          </a:p>
        </p:txBody>
      </p:sp>
      <p:sp>
        <p:nvSpPr>
          <p:cNvPr id="4" name="Foliennummernplatzhalter 3"/>
          <p:cNvSpPr>
            <a:spLocks noGrp="1"/>
          </p:cNvSpPr>
          <p:nvPr>
            <p:ph type="sldNum" sz="quarter" idx="5"/>
          </p:nvPr>
        </p:nvSpPr>
        <p:spPr/>
        <p:txBody>
          <a:bodyPr/>
          <a:lstStyle/>
          <a:p>
            <a:fld id="{1966F114-59C3-C145-8D62-1EA4BEFA57FE}" type="slidenum">
              <a:rPr lang="de-DE" smtClean="0"/>
              <a:t>3</a:t>
            </a:fld>
            <a:endParaRPr lang="de-DE"/>
          </a:p>
        </p:txBody>
      </p:sp>
    </p:spTree>
    <p:extLst>
      <p:ext uri="{BB962C8B-B14F-4D97-AF65-F5344CB8AC3E}">
        <p14:creationId xmlns:p14="http://schemas.microsoft.com/office/powerpoint/2010/main" val="695664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2E858-0B3F-FCF8-DE8F-F557B014877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B1885E1-360D-8E26-3357-BC512FF3BC0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CAAAF70-75A9-63E6-CBD1-DDB37EF4E332}"/>
              </a:ext>
            </a:extLst>
          </p:cNvPr>
          <p:cNvSpPr>
            <a:spLocks noGrp="1"/>
          </p:cNvSpPr>
          <p:nvPr>
            <p:ph type="body" idx="1"/>
          </p:nvPr>
        </p:nvSpPr>
        <p:spPr/>
        <p:txBody>
          <a:bodyPr/>
          <a:lstStyle/>
          <a:p>
            <a:r>
              <a:rPr lang="de-CH" dirty="0"/>
              <a:t>Diego: Nun kommen wir zum Voranschlag 2026.</a:t>
            </a:r>
          </a:p>
        </p:txBody>
      </p:sp>
      <p:sp>
        <p:nvSpPr>
          <p:cNvPr id="4" name="Foliennummernplatzhalter 3">
            <a:extLst>
              <a:ext uri="{FF2B5EF4-FFF2-40B4-BE49-F238E27FC236}">
                <a16:creationId xmlns:a16="http://schemas.microsoft.com/office/drawing/2014/main" id="{8431613F-6BF3-4DAD-346B-78E0A739CF76}"/>
              </a:ext>
            </a:extLst>
          </p:cNvPr>
          <p:cNvSpPr>
            <a:spLocks noGrp="1"/>
          </p:cNvSpPr>
          <p:nvPr>
            <p:ph type="sldNum" sz="quarter" idx="5"/>
          </p:nvPr>
        </p:nvSpPr>
        <p:spPr/>
        <p:txBody>
          <a:bodyPr/>
          <a:lstStyle/>
          <a:p>
            <a:fld id="{1966F114-59C3-C145-8D62-1EA4BEFA57FE}" type="slidenum">
              <a:rPr lang="de-DE" smtClean="0"/>
              <a:t>21</a:t>
            </a:fld>
            <a:endParaRPr lang="de-DE"/>
          </a:p>
        </p:txBody>
      </p:sp>
    </p:spTree>
    <p:extLst>
      <p:ext uri="{BB962C8B-B14F-4D97-AF65-F5344CB8AC3E}">
        <p14:creationId xmlns:p14="http://schemas.microsoft.com/office/powerpoint/2010/main" val="3636655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Diego: Das Wettersymbol repräsentiert die Parameter, die die finanzielle Situation der EWG beeinflussen. Es kann Sonnenschein oder Sturm  symbolisieren. Das Wetter kann sich schnell ändern. Wir müssen unsere Parameter ständig überwachen, um auf Veränderungen reagieren zu können. Die Wetterprognosen stehen zur Zeit auf Sonnenschein und stimmt uns positiv. </a:t>
            </a:r>
          </a:p>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22</a:t>
            </a:fld>
            <a:endParaRPr lang="de-DE"/>
          </a:p>
        </p:txBody>
      </p:sp>
    </p:spTree>
    <p:extLst>
      <p:ext uri="{BB962C8B-B14F-4D97-AF65-F5344CB8AC3E}">
        <p14:creationId xmlns:p14="http://schemas.microsoft.com/office/powerpoint/2010/main" val="2421107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Die Parameter sind unsere Route, auf deren werden Punkte und Wege festgelegt und dienten der Orientierung. </a:t>
            </a:r>
          </a:p>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23</a:t>
            </a:fld>
            <a:endParaRPr lang="de-DE"/>
          </a:p>
        </p:txBody>
      </p:sp>
    </p:spTree>
    <p:extLst>
      <p:ext uri="{BB962C8B-B14F-4D97-AF65-F5344CB8AC3E}">
        <p14:creationId xmlns:p14="http://schemas.microsoft.com/office/powerpoint/2010/main" val="3057633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Die Grundlagen des Budgets 2026 sind unverändert gegenüber 2025. Es kann weiterhin der tiefste Steuersatz im Kanton Wallis angewendet werden. Die Zinssätze werden gemäss Staatsratsbeschluss übernommen. Bei den Personalkosten ist keine Teuerung für das Jahr 2026 vorgesehen. </a:t>
            </a:r>
          </a:p>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24</a:t>
            </a:fld>
            <a:endParaRPr lang="de-DE"/>
          </a:p>
        </p:txBody>
      </p:sp>
    </p:spTree>
    <p:extLst>
      <p:ext uri="{BB962C8B-B14F-4D97-AF65-F5344CB8AC3E}">
        <p14:creationId xmlns:p14="http://schemas.microsoft.com/office/powerpoint/2010/main" val="3196707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BE36A-0696-20E6-4BB3-C7FC8D6FC80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8707CC3-0CE8-4063-1112-8DE04E41E98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A38A372-CB1F-E653-BF59-E482548D1A7E}"/>
              </a:ext>
            </a:extLst>
          </p:cNvPr>
          <p:cNvSpPr>
            <a:spLocks noGrp="1"/>
          </p:cNvSpPr>
          <p:nvPr>
            <p:ph type="body" idx="1"/>
          </p:nvPr>
        </p:nvSpPr>
        <p:spPr/>
        <p:txBody>
          <a:bodyPr/>
          <a:lstStyle/>
          <a:p>
            <a:r>
              <a:rPr lang="de-CH" sz="1200" kern="1200" dirty="0">
                <a:solidFill>
                  <a:schemeClr val="tx1"/>
                </a:solidFill>
                <a:effectLst/>
                <a:latin typeface="+mn-lt"/>
                <a:ea typeface="+mn-ea"/>
                <a:cs typeface="+mn-cs"/>
              </a:rPr>
              <a:t>Mit unserem Fernglas können wir die finanzielle Landschaft überblicken und unsere Richtung bestimmen. Wir sehen, was kommt und können entsprechend planen.</a:t>
            </a:r>
            <a:endParaRPr lang="de-CH" dirty="0"/>
          </a:p>
        </p:txBody>
      </p:sp>
      <p:sp>
        <p:nvSpPr>
          <p:cNvPr id="4" name="Foliennummernplatzhalter 3">
            <a:extLst>
              <a:ext uri="{FF2B5EF4-FFF2-40B4-BE49-F238E27FC236}">
                <a16:creationId xmlns:a16="http://schemas.microsoft.com/office/drawing/2014/main" id="{EB778256-A005-2B58-E61E-14DE33ECA1FB}"/>
              </a:ext>
            </a:extLst>
          </p:cNvPr>
          <p:cNvSpPr>
            <a:spLocks noGrp="1"/>
          </p:cNvSpPr>
          <p:nvPr>
            <p:ph type="sldNum" sz="quarter" idx="5"/>
          </p:nvPr>
        </p:nvSpPr>
        <p:spPr/>
        <p:txBody>
          <a:bodyPr/>
          <a:lstStyle/>
          <a:p>
            <a:fld id="{1966F114-59C3-C145-8D62-1EA4BEFA57FE}" type="slidenum">
              <a:rPr lang="de-DE" smtClean="0"/>
              <a:t>25</a:t>
            </a:fld>
            <a:endParaRPr lang="de-DE"/>
          </a:p>
        </p:txBody>
      </p:sp>
    </p:spTree>
    <p:extLst>
      <p:ext uri="{BB962C8B-B14F-4D97-AF65-F5344CB8AC3E}">
        <p14:creationId xmlns:p14="http://schemas.microsoft.com/office/powerpoint/2010/main" val="85668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zeigen euch nun auf, wie sich das Jahr 2026 im Budget zeigt:</a:t>
            </a:r>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26</a:t>
            </a:fld>
            <a:endParaRPr lang="de-DE"/>
          </a:p>
        </p:txBody>
      </p:sp>
    </p:spTree>
    <p:extLst>
      <p:ext uri="{BB962C8B-B14F-4D97-AF65-F5344CB8AC3E}">
        <p14:creationId xmlns:p14="http://schemas.microsoft.com/office/powerpoint/2010/main" val="4239618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dirty="0"/>
              <a:t>Der Personalaufwand steigt um rund 11.4 %. Dies ist auf rund 9 neue Stellen zurückzuführen in div. Bereichen und individuelle Lohnanpassungen. Ebenfalls wurde die Kinderbetreuung vollumfänglich in die EWG integriert. Der Personalaufwand umfasst 23.5 % unseres Aufwandes. Weiteres Details findet ihr im Bericht zum Voranschlag 2026 Seite 17.</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dirty="0"/>
              <a:t>Der Sach- und übrige Betriebsaufwand steigt moderat um 3.9 % an. </a:t>
            </a:r>
          </a:p>
          <a:p>
            <a:r>
              <a:rPr lang="de-CH" dirty="0"/>
              <a:t>- Die Abschreibungen sind im ähnlichen Umfang wie im Vorjahr.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27</a:t>
            </a:fld>
            <a:endParaRPr lang="de-DE"/>
          </a:p>
        </p:txBody>
      </p:sp>
    </p:spTree>
    <p:extLst>
      <p:ext uri="{BB962C8B-B14F-4D97-AF65-F5344CB8AC3E}">
        <p14:creationId xmlns:p14="http://schemas.microsoft.com/office/powerpoint/2010/main" val="2821499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CH" dirty="0"/>
              <a:t>Der Fiskalertrag steigt von 57 Mio. auf 63 </a:t>
            </a:r>
            <a:r>
              <a:rPr lang="de-CH" dirty="0" err="1"/>
              <a:t>Mio</a:t>
            </a:r>
            <a:r>
              <a:rPr lang="de-CH" dirty="0"/>
              <a:t> an. Grösstenteils bestehend aus den Steuereinnahmen und der Kurtaxe und Tourismusförderungstaxe. Die Anpassung des Steuerkoeffizienten auf 1.0 wurde bereits vollumfänglich kompensiert.</a:t>
            </a:r>
          </a:p>
          <a:p>
            <a:pPr marL="171450" indent="-171450">
              <a:buFontTx/>
              <a:buChar char="-"/>
            </a:pPr>
            <a:r>
              <a:rPr lang="de-CH" dirty="0"/>
              <a:t>Die Regalien und Konzessionen beinhalten die Wasserrechtszinsen. Die Wasserzinsen sind für die EWG von grosser Bedeutung und belaufen sich auf ca. CHF 4 Mio. </a:t>
            </a:r>
          </a:p>
          <a:p>
            <a:pPr marL="171450" indent="-171450">
              <a:buFontTx/>
              <a:buChar char="-"/>
            </a:pPr>
            <a:r>
              <a:rPr lang="de-CH" dirty="0"/>
              <a:t>Die Entgelte bestehen aus den Benützungsgebühren und Dienstleistungen sowie Gebühren für Amtshandlungen</a:t>
            </a:r>
          </a:p>
          <a:p>
            <a:pPr marL="171450" indent="-171450">
              <a:buFontTx/>
              <a:buChar char="-"/>
            </a:pPr>
            <a:endParaRPr lang="de-CH" dirty="0"/>
          </a:p>
          <a:p>
            <a:pPr marL="0" indent="0">
              <a:buFontTx/>
              <a:buNone/>
            </a:pPr>
            <a:endParaRPr lang="de-CH" dirty="0"/>
          </a:p>
          <a:p>
            <a:pPr marL="171450" indent="-171450">
              <a:buFontTx/>
              <a:buChar char="-"/>
            </a:pPr>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28</a:t>
            </a:fld>
            <a:endParaRPr lang="de-DE"/>
          </a:p>
        </p:txBody>
      </p:sp>
    </p:spTree>
    <p:extLst>
      <p:ext uri="{BB962C8B-B14F-4D97-AF65-F5344CB8AC3E}">
        <p14:creationId xmlns:p14="http://schemas.microsoft.com/office/powerpoint/2010/main" val="3766788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CH" dirty="0"/>
              <a:t>Beim Finanzaufwand handelt es sich um den Zinsaufwand und beim Finanzertrag sind die Verzugs- und Ausgleichszinsen der Steuern sowie unsere Dividenden und Miet- und Pachtzinse budgetiert. </a:t>
            </a:r>
          </a:p>
          <a:p>
            <a:endParaRPr lang="de-CH" dirty="0"/>
          </a:p>
          <a:p>
            <a:endParaRPr lang="de-DE" dirty="0"/>
          </a:p>
        </p:txBody>
      </p:sp>
      <p:sp>
        <p:nvSpPr>
          <p:cNvPr id="4" name="Foliennummernplatzhalter 3"/>
          <p:cNvSpPr>
            <a:spLocks noGrp="1"/>
          </p:cNvSpPr>
          <p:nvPr>
            <p:ph type="sldNum" sz="quarter" idx="5"/>
          </p:nvPr>
        </p:nvSpPr>
        <p:spPr/>
        <p:txBody>
          <a:bodyPr/>
          <a:lstStyle/>
          <a:p>
            <a:fld id="{1966F114-59C3-C145-8D62-1EA4BEFA57FE}" type="slidenum">
              <a:rPr lang="de-DE" smtClean="0"/>
              <a:t>29</a:t>
            </a:fld>
            <a:endParaRPr lang="de-DE"/>
          </a:p>
        </p:txBody>
      </p:sp>
    </p:spTree>
    <p:extLst>
      <p:ext uri="{BB962C8B-B14F-4D97-AF65-F5344CB8AC3E}">
        <p14:creationId xmlns:p14="http://schemas.microsoft.com/office/powerpoint/2010/main" val="9212272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Die Finanz- und Steuererträge sind die weitaus höchsten Erträge. Die Volkswirtschaft beinhaltet die Kurtaxen und TFT Erträge.  Unter Umweltschutz und Raumordnung sind die Gebühren der Ara und Wasserversorgung sowie Abfall erfasst. </a:t>
            </a:r>
          </a:p>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30</a:t>
            </a:fld>
            <a:endParaRPr lang="de-DE"/>
          </a:p>
        </p:txBody>
      </p:sp>
    </p:spTree>
    <p:extLst>
      <p:ext uri="{BB962C8B-B14F-4D97-AF65-F5344CB8AC3E}">
        <p14:creationId xmlns:p14="http://schemas.microsoft.com/office/powerpoint/2010/main" val="318345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Daniel</a:t>
            </a:r>
          </a:p>
        </p:txBody>
      </p:sp>
      <p:sp>
        <p:nvSpPr>
          <p:cNvPr id="4" name="Foliennummernplatzhalter 3"/>
          <p:cNvSpPr>
            <a:spLocks noGrp="1"/>
          </p:cNvSpPr>
          <p:nvPr>
            <p:ph type="sldNum" sz="quarter" idx="5"/>
          </p:nvPr>
        </p:nvSpPr>
        <p:spPr/>
        <p:txBody>
          <a:bodyPr/>
          <a:lstStyle/>
          <a:p>
            <a:fld id="{1966F114-59C3-C145-8D62-1EA4BEFA57FE}" type="slidenum">
              <a:rPr lang="de-DE" smtClean="0"/>
              <a:t>4</a:t>
            </a:fld>
            <a:endParaRPr lang="de-DE"/>
          </a:p>
        </p:txBody>
      </p:sp>
    </p:spTree>
    <p:extLst>
      <p:ext uri="{BB962C8B-B14F-4D97-AF65-F5344CB8AC3E}">
        <p14:creationId xmlns:p14="http://schemas.microsoft.com/office/powerpoint/2010/main" val="55755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Die Handänderungssteuer werden als Einnahmen bei den Steuern verbucht und wird als neutrale Aufwendungen wiederum belastet. Demzufolge sind diese nicht Budgetrelevant. Die Beträge der Handänderungssteuer dienen für Projekte im Bereich des bezahlbaren Wohnraumes. Die Handänderungssteuer entwickelt sich rasant nach oben. Es werden laufend Liegenschaften verkauft und die Preise weiterhin steigend und dies wirkt sich aus. Für das Jahr 2025 wird mit CHF 2.5 Mio. gerechnet gemäss heutigem Stand, bei der Budgetierung für das Jahr 2025 ging wir von CHF 1.5 Mio. aus. Im Jahre 2026 wird ein Darlehen an die Genossenschaft für bezahlbaren Wohnraum im Umfang von 1.9 Mio. und ein Teil der Finanzierung der Wohnungen Terminus von CHF 1.25 Mio. finanziert. </a:t>
            </a:r>
          </a:p>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31</a:t>
            </a:fld>
            <a:endParaRPr lang="de-DE"/>
          </a:p>
        </p:txBody>
      </p:sp>
    </p:spTree>
    <p:extLst>
      <p:ext uri="{BB962C8B-B14F-4D97-AF65-F5344CB8AC3E}">
        <p14:creationId xmlns:p14="http://schemas.microsoft.com/office/powerpoint/2010/main" val="5928088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Nach Funktionen gegliedert ist so gut ersichtlich, in welchen Bereichen die EWG Zermatt am meisten Aufwände generiert.  Unter Volkswirtschaft sind die Beiträge an Zermatt Tourismus betr. Kurtaxen und die Beiträge für die Alp- und Forstwirtschaft enthalten. Für die Alpwirtschaft geben wir </a:t>
            </a:r>
            <a:r>
              <a:rPr lang="de-CH" dirty="0" err="1"/>
              <a:t>ua</a:t>
            </a:r>
            <a:r>
              <a:rPr lang="de-CH" dirty="0"/>
              <a:t>. CHF 62’400 für die Herdenschutzmassnahmen und mit CHF 25’000 unterstützen wir die Milchwirtschaft in Zermatt. </a:t>
            </a:r>
          </a:p>
          <a:p>
            <a:endParaRPr lang="de-CH" dirty="0"/>
          </a:p>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32</a:t>
            </a:fld>
            <a:endParaRPr lang="de-DE"/>
          </a:p>
        </p:txBody>
      </p:sp>
    </p:spTree>
    <p:extLst>
      <p:ext uri="{BB962C8B-B14F-4D97-AF65-F5344CB8AC3E}">
        <p14:creationId xmlns:p14="http://schemas.microsoft.com/office/powerpoint/2010/main" val="981121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33</a:t>
            </a:fld>
            <a:endParaRPr lang="de-DE"/>
          </a:p>
        </p:txBody>
      </p:sp>
    </p:spTree>
    <p:extLst>
      <p:ext uri="{BB962C8B-B14F-4D97-AF65-F5344CB8AC3E}">
        <p14:creationId xmlns:p14="http://schemas.microsoft.com/office/powerpoint/2010/main" val="34164101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Ertragsüberschüsse der letzten Jahre stimmen zuversichtlich, das dies auch fürs 2026 erzielt werden kann. </a:t>
            </a:r>
          </a:p>
          <a:p>
            <a:r>
              <a:rPr lang="de-CH" dirty="0"/>
              <a:t> </a:t>
            </a:r>
          </a:p>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34</a:t>
            </a:fld>
            <a:endParaRPr lang="de-DE"/>
          </a:p>
        </p:txBody>
      </p:sp>
    </p:spTree>
    <p:extLst>
      <p:ext uri="{BB962C8B-B14F-4D97-AF65-F5344CB8AC3E}">
        <p14:creationId xmlns:p14="http://schemas.microsoft.com/office/powerpoint/2010/main" val="34137983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Wir kommen jetzt zu den Finanzkennzahlen. Die Nettoverschuldung ist gut. </a:t>
            </a:r>
          </a:p>
          <a:p>
            <a:r>
              <a:rPr lang="de-CH" dirty="0"/>
              <a:t>Der Selbstfinanzierungsgrad zeigt an, dass wir mit unserer Selbstfinanzierungsmarge von 18’1 Mio. die Nettoinvestitionen von rund 33 Mio. nur zu rund 55 % finanzieren können. </a:t>
            </a:r>
          </a:p>
          <a:p>
            <a:r>
              <a:rPr lang="de-CH" dirty="0"/>
              <a:t>Jedoch ist die finanzielle Lage stabil. </a:t>
            </a:r>
          </a:p>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35</a:t>
            </a:fld>
            <a:endParaRPr lang="de-DE"/>
          </a:p>
        </p:txBody>
      </p:sp>
    </p:spTree>
    <p:extLst>
      <p:ext uri="{BB962C8B-B14F-4D97-AF65-F5344CB8AC3E}">
        <p14:creationId xmlns:p14="http://schemas.microsoft.com/office/powerpoint/2010/main" val="28658760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Zinsbelastungsanteil und Bruttoverschuldungsanteile sind gut</a:t>
            </a:r>
            <a:endParaRPr lang="de-CH" dirty="0"/>
          </a:p>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36</a:t>
            </a:fld>
            <a:endParaRPr lang="de-DE"/>
          </a:p>
        </p:txBody>
      </p:sp>
    </p:spTree>
    <p:extLst>
      <p:ext uri="{BB962C8B-B14F-4D97-AF65-F5344CB8AC3E}">
        <p14:creationId xmlns:p14="http://schemas.microsoft.com/office/powerpoint/2010/main" val="25339530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Der Investitionsanteil ist hoch und der Kapitaldienstanteil tragbar.</a:t>
            </a:r>
            <a:endParaRPr lang="de-CH" dirty="0"/>
          </a:p>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37</a:t>
            </a:fld>
            <a:endParaRPr lang="de-DE"/>
          </a:p>
        </p:txBody>
      </p:sp>
    </p:spTree>
    <p:extLst>
      <p:ext uri="{BB962C8B-B14F-4D97-AF65-F5344CB8AC3E}">
        <p14:creationId xmlns:p14="http://schemas.microsoft.com/office/powerpoint/2010/main" val="1956682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Die EWG Zermatt hat ein Nettovermögen von CHF 11’382 pro Einwohner. Ebenfalls der Selbstfinanzierungsanteil ist als gut einzustufen. </a:t>
            </a:r>
          </a:p>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38</a:t>
            </a:fld>
            <a:endParaRPr lang="de-DE"/>
          </a:p>
        </p:txBody>
      </p:sp>
    </p:spTree>
    <p:extLst>
      <p:ext uri="{BB962C8B-B14F-4D97-AF65-F5344CB8AC3E}">
        <p14:creationId xmlns:p14="http://schemas.microsoft.com/office/powerpoint/2010/main" val="3416909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Berechnung der Selbstfinanzierungsmarge gemäss </a:t>
            </a:r>
            <a:r>
              <a:rPr lang="de-CH" dirty="0" err="1"/>
              <a:t>HRM2</a:t>
            </a:r>
            <a:r>
              <a:rPr lang="de-CH" dirty="0"/>
              <a:t> unterscheidet sich von der Berechnung des </a:t>
            </a:r>
            <a:r>
              <a:rPr lang="de-CH" dirty="0" err="1"/>
              <a:t>Cashflows</a:t>
            </a:r>
            <a:r>
              <a:rPr lang="de-CH" dirty="0"/>
              <a:t>. Massgebend ist unter </a:t>
            </a:r>
            <a:r>
              <a:rPr lang="de-CH" dirty="0" err="1"/>
              <a:t>HRM2</a:t>
            </a:r>
            <a:r>
              <a:rPr lang="de-CH" dirty="0"/>
              <a:t> die Kennzahlen der Selbstfinanzierungsmarge.</a:t>
            </a:r>
          </a:p>
        </p:txBody>
      </p:sp>
      <p:sp>
        <p:nvSpPr>
          <p:cNvPr id="4" name="Foliennummernplatzhalter 3"/>
          <p:cNvSpPr>
            <a:spLocks noGrp="1"/>
          </p:cNvSpPr>
          <p:nvPr>
            <p:ph type="sldNum" sz="quarter" idx="5"/>
          </p:nvPr>
        </p:nvSpPr>
        <p:spPr/>
        <p:txBody>
          <a:bodyPr/>
          <a:lstStyle/>
          <a:p>
            <a:fld id="{1966F114-59C3-C145-8D62-1EA4BEFA57FE}" type="slidenum">
              <a:rPr lang="de-DE" smtClean="0"/>
              <a:t>39</a:t>
            </a:fld>
            <a:endParaRPr lang="de-DE"/>
          </a:p>
        </p:txBody>
      </p:sp>
    </p:spTree>
    <p:extLst>
      <p:ext uri="{BB962C8B-B14F-4D97-AF65-F5344CB8AC3E}">
        <p14:creationId xmlns:p14="http://schemas.microsoft.com/office/powerpoint/2010/main" val="33772815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effectLst/>
              </a:rPr>
              <a:t>Die Selbstfinanzierungsmarge zeigt die Fähigkeit einer Gemeinde in welchem Umfang Investitionen aus eigenen Mitteln finanziert, werden können. </a:t>
            </a:r>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40</a:t>
            </a:fld>
            <a:endParaRPr lang="de-DE"/>
          </a:p>
        </p:txBody>
      </p:sp>
    </p:spTree>
    <p:extLst>
      <p:ext uri="{BB962C8B-B14F-4D97-AF65-F5344CB8AC3E}">
        <p14:creationId xmlns:p14="http://schemas.microsoft.com/office/powerpoint/2010/main" val="1624351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Daniel</a:t>
            </a:r>
          </a:p>
        </p:txBody>
      </p:sp>
      <p:sp>
        <p:nvSpPr>
          <p:cNvPr id="4" name="Foliennummernplatzhalter 3"/>
          <p:cNvSpPr>
            <a:spLocks noGrp="1"/>
          </p:cNvSpPr>
          <p:nvPr>
            <p:ph type="sldNum" sz="quarter" idx="5"/>
          </p:nvPr>
        </p:nvSpPr>
        <p:spPr/>
        <p:txBody>
          <a:bodyPr/>
          <a:lstStyle/>
          <a:p>
            <a:fld id="{1966F114-59C3-C145-8D62-1EA4BEFA57FE}" type="slidenum">
              <a:rPr lang="de-DE" smtClean="0"/>
              <a:t>5</a:t>
            </a:fld>
            <a:endParaRPr lang="de-DE"/>
          </a:p>
        </p:txBody>
      </p:sp>
    </p:spTree>
    <p:extLst>
      <p:ext uri="{BB962C8B-B14F-4D97-AF65-F5344CB8AC3E}">
        <p14:creationId xmlns:p14="http://schemas.microsoft.com/office/powerpoint/2010/main" val="18401707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Für die Erläuterungen zu den geplanten Investitionen übergebe ich das Wort an Romy. </a:t>
            </a:r>
          </a:p>
        </p:txBody>
      </p:sp>
      <p:sp>
        <p:nvSpPr>
          <p:cNvPr id="4" name="Foliennummernplatzhalter 3"/>
          <p:cNvSpPr>
            <a:spLocks noGrp="1"/>
          </p:cNvSpPr>
          <p:nvPr>
            <p:ph type="sldNum" sz="quarter" idx="5"/>
          </p:nvPr>
        </p:nvSpPr>
        <p:spPr/>
        <p:txBody>
          <a:bodyPr/>
          <a:lstStyle/>
          <a:p>
            <a:fld id="{1966F114-59C3-C145-8D62-1EA4BEFA57FE}" type="slidenum">
              <a:rPr lang="de-DE" smtClean="0"/>
              <a:t>41</a:t>
            </a:fld>
            <a:endParaRPr lang="de-DE"/>
          </a:p>
        </p:txBody>
      </p:sp>
    </p:spTree>
    <p:extLst>
      <p:ext uri="{BB962C8B-B14F-4D97-AF65-F5344CB8AC3E}">
        <p14:creationId xmlns:p14="http://schemas.microsoft.com/office/powerpoint/2010/main" val="11641120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CH" dirty="0"/>
              <a:t>Romy</a:t>
            </a:r>
          </a:p>
        </p:txBody>
      </p:sp>
      <p:sp>
        <p:nvSpPr>
          <p:cNvPr id="4" name="Foliennummernplatzhalter 3"/>
          <p:cNvSpPr>
            <a:spLocks noGrp="1"/>
          </p:cNvSpPr>
          <p:nvPr>
            <p:ph type="sldNum" sz="quarter" idx="5"/>
          </p:nvPr>
        </p:nvSpPr>
        <p:spPr/>
        <p:txBody>
          <a:bodyPr/>
          <a:lstStyle/>
          <a:p>
            <a:fld id="{1966F114-59C3-C145-8D62-1EA4BEFA57FE}" type="slidenum">
              <a:rPr lang="de-DE" smtClean="0"/>
              <a:t>42</a:t>
            </a:fld>
            <a:endParaRPr lang="de-DE"/>
          </a:p>
        </p:txBody>
      </p:sp>
    </p:spTree>
    <p:extLst>
      <p:ext uri="{BB962C8B-B14F-4D97-AF65-F5344CB8AC3E}">
        <p14:creationId xmlns:p14="http://schemas.microsoft.com/office/powerpoint/2010/main" val="29476163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1966F114-59C3-C145-8D62-1EA4BEFA57FE}" type="slidenum">
              <a:rPr lang="de-DE" smtClean="0"/>
              <a:t>43</a:t>
            </a:fld>
            <a:endParaRPr lang="de-DE"/>
          </a:p>
        </p:txBody>
      </p:sp>
    </p:spTree>
    <p:extLst>
      <p:ext uri="{BB962C8B-B14F-4D97-AF65-F5344CB8AC3E}">
        <p14:creationId xmlns:p14="http://schemas.microsoft.com/office/powerpoint/2010/main" val="38168022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1966F114-59C3-C145-8D62-1EA4BEFA57FE}" type="slidenum">
              <a:rPr lang="de-DE" smtClean="0"/>
              <a:t>44</a:t>
            </a:fld>
            <a:endParaRPr lang="de-DE"/>
          </a:p>
        </p:txBody>
      </p:sp>
    </p:spTree>
    <p:extLst>
      <p:ext uri="{BB962C8B-B14F-4D97-AF65-F5344CB8AC3E}">
        <p14:creationId xmlns:p14="http://schemas.microsoft.com/office/powerpoint/2010/main" val="5029755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Romy da anschliessend die Abstimmung folgt. </a:t>
            </a:r>
          </a:p>
        </p:txBody>
      </p:sp>
      <p:sp>
        <p:nvSpPr>
          <p:cNvPr id="4" name="Foliennummernplatzhalter 3"/>
          <p:cNvSpPr>
            <a:spLocks noGrp="1"/>
          </p:cNvSpPr>
          <p:nvPr>
            <p:ph type="sldNum" sz="quarter" idx="5"/>
          </p:nvPr>
        </p:nvSpPr>
        <p:spPr/>
        <p:txBody>
          <a:bodyPr/>
          <a:lstStyle/>
          <a:p>
            <a:fld id="{1966F114-59C3-C145-8D62-1EA4BEFA57FE}" type="slidenum">
              <a:rPr lang="de-DE" smtClean="0"/>
              <a:t>45</a:t>
            </a:fld>
            <a:endParaRPr lang="de-DE"/>
          </a:p>
        </p:txBody>
      </p:sp>
    </p:spTree>
    <p:extLst>
      <p:ext uri="{BB962C8B-B14F-4D97-AF65-F5344CB8AC3E}">
        <p14:creationId xmlns:p14="http://schemas.microsoft.com/office/powerpoint/2010/main" val="21614070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46</a:t>
            </a:fld>
            <a:endParaRPr lang="de-DE"/>
          </a:p>
        </p:txBody>
      </p:sp>
    </p:spTree>
    <p:extLst>
      <p:ext uri="{BB962C8B-B14F-4D97-AF65-F5344CB8AC3E}">
        <p14:creationId xmlns:p14="http://schemas.microsoft.com/office/powerpoint/2010/main" val="16215475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47</a:t>
            </a:fld>
            <a:endParaRPr lang="de-DE"/>
          </a:p>
        </p:txBody>
      </p:sp>
    </p:spTree>
    <p:extLst>
      <p:ext uri="{BB962C8B-B14F-4D97-AF65-F5344CB8AC3E}">
        <p14:creationId xmlns:p14="http://schemas.microsoft.com/office/powerpoint/2010/main" val="11623710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48</a:t>
            </a:fld>
            <a:endParaRPr lang="de-DE"/>
          </a:p>
        </p:txBody>
      </p:sp>
    </p:spTree>
    <p:extLst>
      <p:ext uri="{BB962C8B-B14F-4D97-AF65-F5344CB8AC3E}">
        <p14:creationId xmlns:p14="http://schemas.microsoft.com/office/powerpoint/2010/main" val="29625232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Romy</a:t>
            </a:r>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49</a:t>
            </a:fld>
            <a:endParaRPr lang="de-DE"/>
          </a:p>
        </p:txBody>
      </p:sp>
    </p:spTree>
    <p:extLst>
      <p:ext uri="{BB962C8B-B14F-4D97-AF65-F5344CB8AC3E}">
        <p14:creationId xmlns:p14="http://schemas.microsoft.com/office/powerpoint/2010/main" val="41540388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A24A9-C3D6-2FF2-C14E-A1AF426B69D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4493B84-EDA8-057B-1197-E88CCF484C5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DFFC4CF-1D23-626C-5D89-57214FBA17BC}"/>
              </a:ext>
            </a:extLst>
          </p:cNvPr>
          <p:cNvSpPr>
            <a:spLocks noGrp="1"/>
          </p:cNvSpPr>
          <p:nvPr>
            <p:ph type="body" idx="1"/>
          </p:nvPr>
        </p:nvSpPr>
        <p:spPr/>
        <p:txBody>
          <a:bodyPr/>
          <a:lstStyle/>
          <a:p>
            <a:r>
              <a:rPr lang="de-CH" dirty="0"/>
              <a:t>Romy</a:t>
            </a:r>
          </a:p>
          <a:p>
            <a:endParaRPr lang="de-CH" dirty="0"/>
          </a:p>
        </p:txBody>
      </p:sp>
      <p:sp>
        <p:nvSpPr>
          <p:cNvPr id="4" name="Foliennummernplatzhalter 3">
            <a:extLst>
              <a:ext uri="{FF2B5EF4-FFF2-40B4-BE49-F238E27FC236}">
                <a16:creationId xmlns:a16="http://schemas.microsoft.com/office/drawing/2014/main" id="{EEA5AC0E-1554-D970-BA70-771F5ECA99E6}"/>
              </a:ext>
            </a:extLst>
          </p:cNvPr>
          <p:cNvSpPr>
            <a:spLocks noGrp="1"/>
          </p:cNvSpPr>
          <p:nvPr>
            <p:ph type="sldNum" sz="quarter" idx="5"/>
          </p:nvPr>
        </p:nvSpPr>
        <p:spPr/>
        <p:txBody>
          <a:bodyPr/>
          <a:lstStyle/>
          <a:p>
            <a:fld id="{1966F114-59C3-C145-8D62-1EA4BEFA57FE}" type="slidenum">
              <a:rPr lang="de-DE" smtClean="0"/>
              <a:t>50</a:t>
            </a:fld>
            <a:endParaRPr lang="de-DE"/>
          </a:p>
        </p:txBody>
      </p:sp>
    </p:spTree>
    <p:extLst>
      <p:ext uri="{BB962C8B-B14F-4D97-AF65-F5344CB8AC3E}">
        <p14:creationId xmlns:p14="http://schemas.microsoft.com/office/powerpoint/2010/main" val="1203215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58483-F9E1-EF63-5D18-F6A39AEE753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EF66BDB-C8C5-91E5-4C10-C026CC9C48C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A45AF6D-BC90-B3AD-3A8C-58D50F481C1F}"/>
              </a:ext>
            </a:extLst>
          </p:cNvPr>
          <p:cNvSpPr>
            <a:spLocks noGrp="1"/>
          </p:cNvSpPr>
          <p:nvPr>
            <p:ph type="body" idx="1"/>
          </p:nvPr>
        </p:nvSpPr>
        <p:spPr/>
        <p:txBody>
          <a:bodyPr/>
          <a:lstStyle/>
          <a:p>
            <a:r>
              <a:rPr lang="de-CH" dirty="0"/>
              <a:t>Romy</a:t>
            </a:r>
          </a:p>
        </p:txBody>
      </p:sp>
      <p:sp>
        <p:nvSpPr>
          <p:cNvPr id="4" name="Foliennummernplatzhalter 3">
            <a:extLst>
              <a:ext uri="{FF2B5EF4-FFF2-40B4-BE49-F238E27FC236}">
                <a16:creationId xmlns:a16="http://schemas.microsoft.com/office/drawing/2014/main" id="{D753210B-57A5-EBA0-1619-753B4640D495}"/>
              </a:ext>
            </a:extLst>
          </p:cNvPr>
          <p:cNvSpPr>
            <a:spLocks noGrp="1"/>
          </p:cNvSpPr>
          <p:nvPr>
            <p:ph type="sldNum" sz="quarter" idx="5"/>
          </p:nvPr>
        </p:nvSpPr>
        <p:spPr/>
        <p:txBody>
          <a:bodyPr/>
          <a:lstStyle/>
          <a:p>
            <a:fld id="{1966F114-59C3-C145-8D62-1EA4BEFA57FE}" type="slidenum">
              <a:rPr lang="de-DE" smtClean="0"/>
              <a:t>6</a:t>
            </a:fld>
            <a:endParaRPr lang="de-DE"/>
          </a:p>
        </p:txBody>
      </p:sp>
    </p:spTree>
    <p:extLst>
      <p:ext uri="{BB962C8B-B14F-4D97-AF65-F5344CB8AC3E}">
        <p14:creationId xmlns:p14="http://schemas.microsoft.com/office/powerpoint/2010/main" val="32301860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93846-06F9-B98E-EEB5-BA07DD73775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FB6A925-9E18-A800-B2FA-8BC1B864495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D94EDB1-54FD-E559-8B08-5378A65B7B3D}"/>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B096E532-F346-553F-E471-691BD6CD2B47}"/>
              </a:ext>
            </a:extLst>
          </p:cNvPr>
          <p:cNvSpPr>
            <a:spLocks noGrp="1"/>
          </p:cNvSpPr>
          <p:nvPr>
            <p:ph type="sldNum" sz="quarter" idx="5"/>
          </p:nvPr>
        </p:nvSpPr>
        <p:spPr/>
        <p:txBody>
          <a:bodyPr/>
          <a:lstStyle/>
          <a:p>
            <a:fld id="{1966F114-59C3-C145-8D62-1EA4BEFA57FE}" type="slidenum">
              <a:rPr lang="de-DE" smtClean="0"/>
              <a:t>51</a:t>
            </a:fld>
            <a:endParaRPr lang="de-DE"/>
          </a:p>
        </p:txBody>
      </p:sp>
    </p:spTree>
    <p:extLst>
      <p:ext uri="{BB962C8B-B14F-4D97-AF65-F5344CB8AC3E}">
        <p14:creationId xmlns:p14="http://schemas.microsoft.com/office/powerpoint/2010/main" val="37816001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8B317-A53B-1A9B-85F7-B9A2B2AEFB1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F337883-3EB9-C9D6-B319-BC2BBB6BB4C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CC0F2C0-621A-C4FF-7E51-5BDB3B1ECBA9}"/>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93DB57BE-DA68-E0E2-D61B-3E1A32553112}"/>
              </a:ext>
            </a:extLst>
          </p:cNvPr>
          <p:cNvSpPr>
            <a:spLocks noGrp="1"/>
          </p:cNvSpPr>
          <p:nvPr>
            <p:ph type="sldNum" sz="quarter" idx="5"/>
          </p:nvPr>
        </p:nvSpPr>
        <p:spPr/>
        <p:txBody>
          <a:bodyPr/>
          <a:lstStyle/>
          <a:p>
            <a:fld id="{1966F114-59C3-C145-8D62-1EA4BEFA57FE}" type="slidenum">
              <a:rPr lang="de-DE" smtClean="0"/>
              <a:t>52</a:t>
            </a:fld>
            <a:endParaRPr lang="de-DE"/>
          </a:p>
        </p:txBody>
      </p:sp>
    </p:spTree>
    <p:extLst>
      <p:ext uri="{BB962C8B-B14F-4D97-AF65-F5344CB8AC3E}">
        <p14:creationId xmlns:p14="http://schemas.microsoft.com/office/powerpoint/2010/main" val="27180851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20D2D-5032-05FC-D3DA-737AB5FB7AA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FB39F1F-A1CB-4EC3-F4E2-49F745A4A34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FC64DAF-FA48-CF66-77FB-E4E47FD35DFD}"/>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A692D2B6-4B28-B8AF-4208-E5947C501886}"/>
              </a:ext>
            </a:extLst>
          </p:cNvPr>
          <p:cNvSpPr>
            <a:spLocks noGrp="1"/>
          </p:cNvSpPr>
          <p:nvPr>
            <p:ph type="sldNum" sz="quarter" idx="5"/>
          </p:nvPr>
        </p:nvSpPr>
        <p:spPr/>
        <p:txBody>
          <a:bodyPr/>
          <a:lstStyle/>
          <a:p>
            <a:fld id="{1966F114-59C3-C145-8D62-1EA4BEFA57FE}" type="slidenum">
              <a:rPr lang="de-DE" smtClean="0"/>
              <a:t>53</a:t>
            </a:fld>
            <a:endParaRPr lang="de-DE"/>
          </a:p>
        </p:txBody>
      </p:sp>
    </p:spTree>
    <p:extLst>
      <p:ext uri="{BB962C8B-B14F-4D97-AF65-F5344CB8AC3E}">
        <p14:creationId xmlns:p14="http://schemas.microsoft.com/office/powerpoint/2010/main" val="33020491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5487F-83C5-2EBE-4B9E-C893DC74A55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3678737-A495-AFB8-3DC1-68917F44539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377AF69-61D9-A4CB-D5CC-D9D3A972C8EE}"/>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557969A2-E113-400B-DE3A-ECA262D3F154}"/>
              </a:ext>
            </a:extLst>
          </p:cNvPr>
          <p:cNvSpPr>
            <a:spLocks noGrp="1"/>
          </p:cNvSpPr>
          <p:nvPr>
            <p:ph type="sldNum" sz="quarter" idx="5"/>
          </p:nvPr>
        </p:nvSpPr>
        <p:spPr/>
        <p:txBody>
          <a:bodyPr/>
          <a:lstStyle/>
          <a:p>
            <a:fld id="{1966F114-59C3-C145-8D62-1EA4BEFA57FE}" type="slidenum">
              <a:rPr lang="de-DE" smtClean="0"/>
              <a:t>54</a:t>
            </a:fld>
            <a:endParaRPr lang="de-DE"/>
          </a:p>
        </p:txBody>
      </p:sp>
    </p:spTree>
    <p:extLst>
      <p:ext uri="{BB962C8B-B14F-4D97-AF65-F5344CB8AC3E}">
        <p14:creationId xmlns:p14="http://schemas.microsoft.com/office/powerpoint/2010/main" val="12133797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7E7B5-5867-0E54-3894-C377EE745A4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31A266C-1C0C-C585-0DE3-ED512CD13EC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4C68508-F116-52ED-1DB5-16503147B578}"/>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4BA4E4A6-5204-4783-D5C1-712AF048574A}"/>
              </a:ext>
            </a:extLst>
          </p:cNvPr>
          <p:cNvSpPr>
            <a:spLocks noGrp="1"/>
          </p:cNvSpPr>
          <p:nvPr>
            <p:ph type="sldNum" sz="quarter" idx="5"/>
          </p:nvPr>
        </p:nvSpPr>
        <p:spPr/>
        <p:txBody>
          <a:bodyPr/>
          <a:lstStyle/>
          <a:p>
            <a:fld id="{1966F114-59C3-C145-8D62-1EA4BEFA57FE}" type="slidenum">
              <a:rPr lang="de-DE" smtClean="0"/>
              <a:t>55</a:t>
            </a:fld>
            <a:endParaRPr lang="de-DE"/>
          </a:p>
        </p:txBody>
      </p:sp>
    </p:spTree>
    <p:extLst>
      <p:ext uri="{BB962C8B-B14F-4D97-AF65-F5344CB8AC3E}">
        <p14:creationId xmlns:p14="http://schemas.microsoft.com/office/powerpoint/2010/main" val="960997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82AAF-E152-448D-08CB-B21969BA7DD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2D58792-806E-5297-D9F2-05ECE5365C1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FC09FE2-44AD-2399-3A21-BAB3939BB88F}"/>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A98852CD-DEF0-030A-F9E9-24E6247F8F84}"/>
              </a:ext>
            </a:extLst>
          </p:cNvPr>
          <p:cNvSpPr>
            <a:spLocks noGrp="1"/>
          </p:cNvSpPr>
          <p:nvPr>
            <p:ph type="sldNum" sz="quarter" idx="5"/>
          </p:nvPr>
        </p:nvSpPr>
        <p:spPr/>
        <p:txBody>
          <a:bodyPr/>
          <a:lstStyle/>
          <a:p>
            <a:fld id="{1966F114-59C3-C145-8D62-1EA4BEFA57FE}" type="slidenum">
              <a:rPr lang="de-DE" smtClean="0"/>
              <a:t>56</a:t>
            </a:fld>
            <a:endParaRPr lang="de-DE"/>
          </a:p>
        </p:txBody>
      </p:sp>
    </p:spTree>
    <p:extLst>
      <p:ext uri="{BB962C8B-B14F-4D97-AF65-F5344CB8AC3E}">
        <p14:creationId xmlns:p14="http://schemas.microsoft.com/office/powerpoint/2010/main" val="1719081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C60C1-DFBA-66BD-2D6B-272FEC04149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865D41E-0259-F2AC-F047-B2E9E9D5F12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60422A6-0557-DFCA-52AF-EA13F3967C6F}"/>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A9006420-2832-28EF-DB0D-BD493FCF10F2}"/>
              </a:ext>
            </a:extLst>
          </p:cNvPr>
          <p:cNvSpPr>
            <a:spLocks noGrp="1"/>
          </p:cNvSpPr>
          <p:nvPr>
            <p:ph type="sldNum" sz="quarter" idx="5"/>
          </p:nvPr>
        </p:nvSpPr>
        <p:spPr/>
        <p:txBody>
          <a:bodyPr/>
          <a:lstStyle/>
          <a:p>
            <a:fld id="{1966F114-59C3-C145-8D62-1EA4BEFA57FE}" type="slidenum">
              <a:rPr lang="de-DE" smtClean="0"/>
              <a:t>57</a:t>
            </a:fld>
            <a:endParaRPr lang="de-DE"/>
          </a:p>
        </p:txBody>
      </p:sp>
    </p:spTree>
    <p:extLst>
      <p:ext uri="{BB962C8B-B14F-4D97-AF65-F5344CB8AC3E}">
        <p14:creationId xmlns:p14="http://schemas.microsoft.com/office/powerpoint/2010/main" val="32471037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F1B21-6858-8497-67CC-2ECD690230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92AC9A1-1E66-F06B-E138-76EB1EA8024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68E6C01-CC90-9150-3937-F0270AC1D4EE}"/>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7BB49EED-5DA4-1D62-A222-F1012C10D071}"/>
              </a:ext>
            </a:extLst>
          </p:cNvPr>
          <p:cNvSpPr>
            <a:spLocks noGrp="1"/>
          </p:cNvSpPr>
          <p:nvPr>
            <p:ph type="sldNum" sz="quarter" idx="5"/>
          </p:nvPr>
        </p:nvSpPr>
        <p:spPr/>
        <p:txBody>
          <a:bodyPr/>
          <a:lstStyle/>
          <a:p>
            <a:fld id="{1966F114-59C3-C145-8D62-1EA4BEFA57FE}" type="slidenum">
              <a:rPr lang="de-DE" smtClean="0"/>
              <a:t>58</a:t>
            </a:fld>
            <a:endParaRPr lang="de-DE"/>
          </a:p>
        </p:txBody>
      </p:sp>
    </p:spTree>
    <p:extLst>
      <p:ext uri="{BB962C8B-B14F-4D97-AF65-F5344CB8AC3E}">
        <p14:creationId xmlns:p14="http://schemas.microsoft.com/office/powerpoint/2010/main" val="42032790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7538C-E3B0-DE33-42D8-14DD210A316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4654225-B6C9-BCAD-14C8-B09DFE1B7EA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3196F3E-7E05-F00C-E74F-F30F1CE24C09}"/>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13E54BFD-CEA9-3E00-83ED-FB6843913037}"/>
              </a:ext>
            </a:extLst>
          </p:cNvPr>
          <p:cNvSpPr>
            <a:spLocks noGrp="1"/>
          </p:cNvSpPr>
          <p:nvPr>
            <p:ph type="sldNum" sz="quarter" idx="5"/>
          </p:nvPr>
        </p:nvSpPr>
        <p:spPr/>
        <p:txBody>
          <a:bodyPr/>
          <a:lstStyle/>
          <a:p>
            <a:fld id="{1966F114-59C3-C145-8D62-1EA4BEFA57FE}" type="slidenum">
              <a:rPr lang="de-DE" smtClean="0"/>
              <a:t>59</a:t>
            </a:fld>
            <a:endParaRPr lang="de-DE"/>
          </a:p>
        </p:txBody>
      </p:sp>
    </p:spTree>
    <p:extLst>
      <p:ext uri="{BB962C8B-B14F-4D97-AF65-F5344CB8AC3E}">
        <p14:creationId xmlns:p14="http://schemas.microsoft.com/office/powerpoint/2010/main" val="16615361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638CD-A13B-76BA-BC0B-8C5C604561A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EEA1447-CC06-805C-9E65-DF5CA2AE9F6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A321AAA-1131-AA2B-6970-B22EF08E0C54}"/>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33BA6BB1-076B-D202-FCCD-CB6AACC205F2}"/>
              </a:ext>
            </a:extLst>
          </p:cNvPr>
          <p:cNvSpPr>
            <a:spLocks noGrp="1"/>
          </p:cNvSpPr>
          <p:nvPr>
            <p:ph type="sldNum" sz="quarter" idx="5"/>
          </p:nvPr>
        </p:nvSpPr>
        <p:spPr/>
        <p:txBody>
          <a:bodyPr/>
          <a:lstStyle/>
          <a:p>
            <a:fld id="{1966F114-59C3-C145-8D62-1EA4BEFA57FE}" type="slidenum">
              <a:rPr lang="de-DE" smtClean="0"/>
              <a:t>60</a:t>
            </a:fld>
            <a:endParaRPr lang="de-DE"/>
          </a:p>
        </p:txBody>
      </p:sp>
    </p:spTree>
    <p:extLst>
      <p:ext uri="{BB962C8B-B14F-4D97-AF65-F5344CB8AC3E}">
        <p14:creationId xmlns:p14="http://schemas.microsoft.com/office/powerpoint/2010/main" val="3455555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62CA7-4CFE-1C16-282A-396D0AEAB65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EDEBADD-5BF0-519E-6E5C-F88F95663FE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FCDBC7C-4F22-C9AC-37FB-4368AFF599F4}"/>
              </a:ext>
            </a:extLst>
          </p:cNvPr>
          <p:cNvSpPr>
            <a:spLocks noGrp="1"/>
          </p:cNvSpPr>
          <p:nvPr>
            <p:ph type="body" idx="1"/>
          </p:nvPr>
        </p:nvSpPr>
        <p:spPr/>
        <p:txBody>
          <a:bodyPr/>
          <a:lstStyle/>
          <a:p>
            <a:r>
              <a:rPr lang="de-CH" dirty="0"/>
              <a:t>Romy</a:t>
            </a:r>
          </a:p>
        </p:txBody>
      </p:sp>
      <p:sp>
        <p:nvSpPr>
          <p:cNvPr id="4" name="Foliennummernplatzhalter 3">
            <a:extLst>
              <a:ext uri="{FF2B5EF4-FFF2-40B4-BE49-F238E27FC236}">
                <a16:creationId xmlns:a16="http://schemas.microsoft.com/office/drawing/2014/main" id="{A3E80B87-044F-E5BD-0C05-565BFBE894A3}"/>
              </a:ext>
            </a:extLst>
          </p:cNvPr>
          <p:cNvSpPr>
            <a:spLocks noGrp="1"/>
          </p:cNvSpPr>
          <p:nvPr>
            <p:ph type="sldNum" sz="quarter" idx="5"/>
          </p:nvPr>
        </p:nvSpPr>
        <p:spPr/>
        <p:txBody>
          <a:bodyPr/>
          <a:lstStyle/>
          <a:p>
            <a:fld id="{1966F114-59C3-C145-8D62-1EA4BEFA57FE}" type="slidenum">
              <a:rPr lang="de-DE" smtClean="0"/>
              <a:t>7</a:t>
            </a:fld>
            <a:endParaRPr lang="de-DE"/>
          </a:p>
        </p:txBody>
      </p:sp>
    </p:spTree>
    <p:extLst>
      <p:ext uri="{BB962C8B-B14F-4D97-AF65-F5344CB8AC3E}">
        <p14:creationId xmlns:p14="http://schemas.microsoft.com/office/powerpoint/2010/main" val="30733167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45377-DA06-8143-2E5B-62C9C644854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893ACA3-7AD0-8755-8B96-8FA960A7153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8BB93F5-E1E8-08A5-378C-0E0D8A7298CE}"/>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A8506D01-707D-F954-259E-0771F7D37024}"/>
              </a:ext>
            </a:extLst>
          </p:cNvPr>
          <p:cNvSpPr>
            <a:spLocks noGrp="1"/>
          </p:cNvSpPr>
          <p:nvPr>
            <p:ph type="sldNum" sz="quarter" idx="5"/>
          </p:nvPr>
        </p:nvSpPr>
        <p:spPr/>
        <p:txBody>
          <a:bodyPr/>
          <a:lstStyle/>
          <a:p>
            <a:fld id="{1966F114-59C3-C145-8D62-1EA4BEFA57FE}" type="slidenum">
              <a:rPr lang="de-DE" smtClean="0"/>
              <a:t>61</a:t>
            </a:fld>
            <a:endParaRPr lang="de-DE"/>
          </a:p>
        </p:txBody>
      </p:sp>
    </p:spTree>
    <p:extLst>
      <p:ext uri="{BB962C8B-B14F-4D97-AF65-F5344CB8AC3E}">
        <p14:creationId xmlns:p14="http://schemas.microsoft.com/office/powerpoint/2010/main" val="12612971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DA10D-FCA9-D68F-0730-D4ECC52751A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C46D731-753D-B83B-1748-6838A2B3252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3C79B33-C05B-B159-1546-3D0F2E4E6BDB}"/>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01761DE0-5D2B-504E-ADAA-F76F13725478}"/>
              </a:ext>
            </a:extLst>
          </p:cNvPr>
          <p:cNvSpPr>
            <a:spLocks noGrp="1"/>
          </p:cNvSpPr>
          <p:nvPr>
            <p:ph type="sldNum" sz="quarter" idx="5"/>
          </p:nvPr>
        </p:nvSpPr>
        <p:spPr/>
        <p:txBody>
          <a:bodyPr/>
          <a:lstStyle/>
          <a:p>
            <a:fld id="{1966F114-59C3-C145-8D62-1EA4BEFA57FE}" type="slidenum">
              <a:rPr lang="de-DE" smtClean="0"/>
              <a:t>62</a:t>
            </a:fld>
            <a:endParaRPr lang="de-DE"/>
          </a:p>
        </p:txBody>
      </p:sp>
    </p:spTree>
    <p:extLst>
      <p:ext uri="{BB962C8B-B14F-4D97-AF65-F5344CB8AC3E}">
        <p14:creationId xmlns:p14="http://schemas.microsoft.com/office/powerpoint/2010/main" val="38048925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63CFB-E216-5F4E-A65C-7C6AC87D306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2A8C43A-919E-7E1E-C55E-75A9139FDD9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CD611E2-D64C-BC97-782C-F431C535CF1D}"/>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53D9ADBE-BEA7-DA1E-EEF2-B1A3C2BEFDDA}"/>
              </a:ext>
            </a:extLst>
          </p:cNvPr>
          <p:cNvSpPr>
            <a:spLocks noGrp="1"/>
          </p:cNvSpPr>
          <p:nvPr>
            <p:ph type="sldNum" sz="quarter" idx="5"/>
          </p:nvPr>
        </p:nvSpPr>
        <p:spPr/>
        <p:txBody>
          <a:bodyPr/>
          <a:lstStyle/>
          <a:p>
            <a:fld id="{1966F114-59C3-C145-8D62-1EA4BEFA57FE}" type="slidenum">
              <a:rPr lang="de-DE" smtClean="0"/>
              <a:t>63</a:t>
            </a:fld>
            <a:endParaRPr lang="de-DE"/>
          </a:p>
        </p:txBody>
      </p:sp>
    </p:spTree>
    <p:extLst>
      <p:ext uri="{BB962C8B-B14F-4D97-AF65-F5344CB8AC3E}">
        <p14:creationId xmlns:p14="http://schemas.microsoft.com/office/powerpoint/2010/main" val="27429934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8559A-7E6B-F9FC-0206-243C97EEAD7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59E6A03-300C-376E-28D4-ACB6CD50B17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D949EF5-3E43-9CCA-92B9-6EAAF978782D}"/>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1CFA3CE2-53B6-4458-7CA8-61D57BC75999}"/>
              </a:ext>
            </a:extLst>
          </p:cNvPr>
          <p:cNvSpPr>
            <a:spLocks noGrp="1"/>
          </p:cNvSpPr>
          <p:nvPr>
            <p:ph type="sldNum" sz="quarter" idx="5"/>
          </p:nvPr>
        </p:nvSpPr>
        <p:spPr/>
        <p:txBody>
          <a:bodyPr/>
          <a:lstStyle/>
          <a:p>
            <a:fld id="{1966F114-59C3-C145-8D62-1EA4BEFA57FE}" type="slidenum">
              <a:rPr lang="de-DE" smtClean="0"/>
              <a:t>64</a:t>
            </a:fld>
            <a:endParaRPr lang="de-DE"/>
          </a:p>
        </p:txBody>
      </p:sp>
    </p:spTree>
    <p:extLst>
      <p:ext uri="{BB962C8B-B14F-4D97-AF65-F5344CB8AC3E}">
        <p14:creationId xmlns:p14="http://schemas.microsoft.com/office/powerpoint/2010/main" val="6660673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05860-5066-088A-BFD9-0BFE15BECA4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C696192-9E5C-FD5B-053B-32E6766095A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1BBC9BD-4898-A874-1332-7CD4D2110062}"/>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6D1EB0B9-180A-DF7E-24D6-B8E14E63C191}"/>
              </a:ext>
            </a:extLst>
          </p:cNvPr>
          <p:cNvSpPr>
            <a:spLocks noGrp="1"/>
          </p:cNvSpPr>
          <p:nvPr>
            <p:ph type="sldNum" sz="quarter" idx="5"/>
          </p:nvPr>
        </p:nvSpPr>
        <p:spPr/>
        <p:txBody>
          <a:bodyPr/>
          <a:lstStyle/>
          <a:p>
            <a:fld id="{1966F114-59C3-C145-8D62-1EA4BEFA57FE}" type="slidenum">
              <a:rPr lang="de-DE" smtClean="0"/>
              <a:t>65</a:t>
            </a:fld>
            <a:endParaRPr lang="de-DE"/>
          </a:p>
        </p:txBody>
      </p:sp>
    </p:spTree>
    <p:extLst>
      <p:ext uri="{BB962C8B-B14F-4D97-AF65-F5344CB8AC3E}">
        <p14:creationId xmlns:p14="http://schemas.microsoft.com/office/powerpoint/2010/main" val="39983949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0DF0B-53A7-D227-80AE-692DE04911B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0616755-5C6D-15E3-AB43-1B8D3DE40E8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4E561E6-EA1E-614A-537B-43FB08B3916D}"/>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DFF6F2F5-F691-871A-42CE-C8BEBB3A9DBD}"/>
              </a:ext>
            </a:extLst>
          </p:cNvPr>
          <p:cNvSpPr>
            <a:spLocks noGrp="1"/>
          </p:cNvSpPr>
          <p:nvPr>
            <p:ph type="sldNum" sz="quarter" idx="5"/>
          </p:nvPr>
        </p:nvSpPr>
        <p:spPr/>
        <p:txBody>
          <a:bodyPr/>
          <a:lstStyle/>
          <a:p>
            <a:fld id="{1966F114-59C3-C145-8D62-1EA4BEFA57FE}" type="slidenum">
              <a:rPr lang="de-DE" smtClean="0"/>
              <a:t>66</a:t>
            </a:fld>
            <a:endParaRPr lang="de-DE"/>
          </a:p>
        </p:txBody>
      </p:sp>
    </p:spTree>
    <p:extLst>
      <p:ext uri="{BB962C8B-B14F-4D97-AF65-F5344CB8AC3E}">
        <p14:creationId xmlns:p14="http://schemas.microsoft.com/office/powerpoint/2010/main" val="31490614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DB8D6-06B5-2A1B-EE49-9C5E031846D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4B848F1-F6B8-B821-651D-E2840439583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38B68E7-EEAF-C6B1-27F9-AA72A890C1D9}"/>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690C85A3-4486-F00A-B245-53D7BE880BB2}"/>
              </a:ext>
            </a:extLst>
          </p:cNvPr>
          <p:cNvSpPr>
            <a:spLocks noGrp="1"/>
          </p:cNvSpPr>
          <p:nvPr>
            <p:ph type="sldNum" sz="quarter" idx="5"/>
          </p:nvPr>
        </p:nvSpPr>
        <p:spPr/>
        <p:txBody>
          <a:bodyPr/>
          <a:lstStyle/>
          <a:p>
            <a:fld id="{1966F114-59C3-C145-8D62-1EA4BEFA57FE}" type="slidenum">
              <a:rPr lang="de-DE" smtClean="0"/>
              <a:t>67</a:t>
            </a:fld>
            <a:endParaRPr lang="de-DE"/>
          </a:p>
        </p:txBody>
      </p:sp>
    </p:spTree>
    <p:extLst>
      <p:ext uri="{BB962C8B-B14F-4D97-AF65-F5344CB8AC3E}">
        <p14:creationId xmlns:p14="http://schemas.microsoft.com/office/powerpoint/2010/main" val="17261246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70027-B157-F974-2FE3-6E3C1335484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F56E4DE-60CF-F29F-D16C-D5F735B9481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C019FFD-1CBE-C912-35F2-72428C2F3769}"/>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237BC569-DC37-3F6B-411B-DE721F1BE3C8}"/>
              </a:ext>
            </a:extLst>
          </p:cNvPr>
          <p:cNvSpPr>
            <a:spLocks noGrp="1"/>
          </p:cNvSpPr>
          <p:nvPr>
            <p:ph type="sldNum" sz="quarter" idx="5"/>
          </p:nvPr>
        </p:nvSpPr>
        <p:spPr/>
        <p:txBody>
          <a:bodyPr/>
          <a:lstStyle/>
          <a:p>
            <a:fld id="{1966F114-59C3-C145-8D62-1EA4BEFA57FE}" type="slidenum">
              <a:rPr lang="de-DE" smtClean="0"/>
              <a:t>68</a:t>
            </a:fld>
            <a:endParaRPr lang="de-DE"/>
          </a:p>
        </p:txBody>
      </p:sp>
    </p:spTree>
    <p:extLst>
      <p:ext uri="{BB962C8B-B14F-4D97-AF65-F5344CB8AC3E}">
        <p14:creationId xmlns:p14="http://schemas.microsoft.com/office/powerpoint/2010/main" val="23884929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255E6-CE1D-4C5E-346B-2F7F48099B3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219F4D5-C3F9-8CAE-E9D6-D2ABAD581D0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2B05D07-E3FC-65A2-F5CD-292BE891FDFD}"/>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DA71AA9A-61EA-5991-C004-1FB02F4C6E33}"/>
              </a:ext>
            </a:extLst>
          </p:cNvPr>
          <p:cNvSpPr>
            <a:spLocks noGrp="1"/>
          </p:cNvSpPr>
          <p:nvPr>
            <p:ph type="sldNum" sz="quarter" idx="5"/>
          </p:nvPr>
        </p:nvSpPr>
        <p:spPr/>
        <p:txBody>
          <a:bodyPr/>
          <a:lstStyle/>
          <a:p>
            <a:fld id="{1966F114-59C3-C145-8D62-1EA4BEFA57FE}" type="slidenum">
              <a:rPr lang="de-DE" smtClean="0"/>
              <a:t>69</a:t>
            </a:fld>
            <a:endParaRPr lang="de-DE"/>
          </a:p>
        </p:txBody>
      </p:sp>
    </p:spTree>
    <p:extLst>
      <p:ext uri="{BB962C8B-B14F-4D97-AF65-F5344CB8AC3E}">
        <p14:creationId xmlns:p14="http://schemas.microsoft.com/office/powerpoint/2010/main" val="31298448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235B4-17A4-6F97-1150-7E32FEF1FAB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E2DF740-E17E-C017-ACF5-EA3B1BDBC29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986386A-D2EF-6CFC-C216-57457C1868BC}"/>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2AAB1C98-BEB5-E84B-154E-1A2B5B4FE081}"/>
              </a:ext>
            </a:extLst>
          </p:cNvPr>
          <p:cNvSpPr>
            <a:spLocks noGrp="1"/>
          </p:cNvSpPr>
          <p:nvPr>
            <p:ph type="sldNum" sz="quarter" idx="5"/>
          </p:nvPr>
        </p:nvSpPr>
        <p:spPr/>
        <p:txBody>
          <a:bodyPr/>
          <a:lstStyle/>
          <a:p>
            <a:fld id="{1966F114-59C3-C145-8D62-1EA4BEFA57FE}" type="slidenum">
              <a:rPr lang="de-DE" smtClean="0"/>
              <a:t>70</a:t>
            </a:fld>
            <a:endParaRPr lang="de-DE"/>
          </a:p>
        </p:txBody>
      </p:sp>
    </p:spTree>
    <p:extLst>
      <p:ext uri="{BB962C8B-B14F-4D97-AF65-F5344CB8AC3E}">
        <p14:creationId xmlns:p14="http://schemas.microsoft.com/office/powerpoint/2010/main" val="1565788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Diego: Guten Abend zusammen. Wir präsentieren euch heute die Finanzplanung 2027 – 2030 zur Kenntnisnahme und das Budget 2026 der laufenden Rechnung und der Investitionen zur Genehmigung. </a:t>
            </a:r>
            <a:r>
              <a:rPr lang="de-CH" sz="1200" kern="1200" dirty="0">
                <a:solidFill>
                  <a:schemeClr val="tx1"/>
                </a:solidFill>
                <a:latin typeface="+mn-lt"/>
                <a:ea typeface="+mn-ea"/>
                <a:cs typeface="+mn-cs"/>
              </a:rPr>
              <a:t>Die Festlegung unseres Budgets und </a:t>
            </a:r>
            <a:r>
              <a:rPr lang="de-CH" sz="1200" kern="1200" dirty="0" err="1">
                <a:solidFill>
                  <a:schemeClr val="tx1"/>
                </a:solidFill>
                <a:latin typeface="+mn-lt"/>
                <a:ea typeface="+mn-ea"/>
                <a:cs typeface="+mn-cs"/>
              </a:rPr>
              <a:t>Fipla</a:t>
            </a:r>
            <a:r>
              <a:rPr lang="de-CH" sz="1200" kern="1200" dirty="0">
                <a:solidFill>
                  <a:schemeClr val="tx1"/>
                </a:solidFill>
                <a:latin typeface="+mn-lt"/>
                <a:ea typeface="+mn-ea"/>
                <a:cs typeface="+mn-cs"/>
              </a:rPr>
              <a:t> ist Vergleichbar mit unserer Berglandschaft. Es geht nach oben kann jedoch auch nach unten fallen. Die aktuellen Prognosen zeigen sich  günstig und wir sind auf dem richtigen Wege nach oben. Wir müssen definieren, dass wir auf unserer Bergtour den richtigen Pfad einschlagen und diesen beibehalten. Nun werde ich auf die einzelnen Bereiche eingehen.</a:t>
            </a:r>
          </a:p>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8</a:t>
            </a:fld>
            <a:endParaRPr lang="de-DE"/>
          </a:p>
        </p:txBody>
      </p:sp>
    </p:spTree>
    <p:extLst>
      <p:ext uri="{BB962C8B-B14F-4D97-AF65-F5344CB8AC3E}">
        <p14:creationId xmlns:p14="http://schemas.microsoft.com/office/powerpoint/2010/main" val="16508501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39433-EFBC-B53D-BECA-AE268241EE7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98B4DE-C1B2-0A5E-D72B-7ACA974D63B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18BEF44-298B-12F0-15F1-58923B8C287F}"/>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AFEB7FA0-08FC-C271-7E72-6633BA19B56C}"/>
              </a:ext>
            </a:extLst>
          </p:cNvPr>
          <p:cNvSpPr>
            <a:spLocks noGrp="1"/>
          </p:cNvSpPr>
          <p:nvPr>
            <p:ph type="sldNum" sz="quarter" idx="5"/>
          </p:nvPr>
        </p:nvSpPr>
        <p:spPr/>
        <p:txBody>
          <a:bodyPr/>
          <a:lstStyle/>
          <a:p>
            <a:fld id="{1966F114-59C3-C145-8D62-1EA4BEFA57FE}" type="slidenum">
              <a:rPr lang="de-DE" smtClean="0"/>
              <a:t>71</a:t>
            </a:fld>
            <a:endParaRPr lang="de-DE"/>
          </a:p>
        </p:txBody>
      </p:sp>
    </p:spTree>
    <p:extLst>
      <p:ext uri="{BB962C8B-B14F-4D97-AF65-F5344CB8AC3E}">
        <p14:creationId xmlns:p14="http://schemas.microsoft.com/office/powerpoint/2010/main" val="34399486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D5E20-FB0A-42BA-8BAA-88AB91F8455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3289AFE-7FDD-3CD6-7CB8-4D6BF7D52C6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0EA51D1-0ABB-9AFC-6502-A9AFB4544B6B}"/>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29FDB770-AB2E-9179-B0FA-C708A48FD671}"/>
              </a:ext>
            </a:extLst>
          </p:cNvPr>
          <p:cNvSpPr>
            <a:spLocks noGrp="1"/>
          </p:cNvSpPr>
          <p:nvPr>
            <p:ph type="sldNum" sz="quarter" idx="5"/>
          </p:nvPr>
        </p:nvSpPr>
        <p:spPr/>
        <p:txBody>
          <a:bodyPr/>
          <a:lstStyle/>
          <a:p>
            <a:fld id="{1966F114-59C3-C145-8D62-1EA4BEFA57FE}" type="slidenum">
              <a:rPr lang="de-DE" smtClean="0"/>
              <a:t>72</a:t>
            </a:fld>
            <a:endParaRPr lang="de-DE"/>
          </a:p>
        </p:txBody>
      </p:sp>
    </p:spTree>
    <p:extLst>
      <p:ext uri="{BB962C8B-B14F-4D97-AF65-F5344CB8AC3E}">
        <p14:creationId xmlns:p14="http://schemas.microsoft.com/office/powerpoint/2010/main" val="5835984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FDC2B-C34D-902D-0557-D49A3087493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2038905-521B-D546-3A75-429A354800D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0FFD66F-8A3B-69E5-85D5-6AED2005FB49}"/>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DB4DEA13-A1ED-A3F1-9934-C7E36A63C748}"/>
              </a:ext>
            </a:extLst>
          </p:cNvPr>
          <p:cNvSpPr>
            <a:spLocks noGrp="1"/>
          </p:cNvSpPr>
          <p:nvPr>
            <p:ph type="sldNum" sz="quarter" idx="5"/>
          </p:nvPr>
        </p:nvSpPr>
        <p:spPr/>
        <p:txBody>
          <a:bodyPr/>
          <a:lstStyle/>
          <a:p>
            <a:fld id="{1966F114-59C3-C145-8D62-1EA4BEFA57FE}" type="slidenum">
              <a:rPr lang="de-DE" smtClean="0"/>
              <a:t>73</a:t>
            </a:fld>
            <a:endParaRPr lang="de-DE"/>
          </a:p>
        </p:txBody>
      </p:sp>
    </p:spTree>
    <p:extLst>
      <p:ext uri="{BB962C8B-B14F-4D97-AF65-F5344CB8AC3E}">
        <p14:creationId xmlns:p14="http://schemas.microsoft.com/office/powerpoint/2010/main" val="35235315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6E093-70E5-27DF-3118-0AA1A622547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C29E81E-4901-F5AC-D08F-9860ADA458F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5AB18C2-40B5-D51A-73B6-22402F37300E}"/>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50966D73-11C7-8516-DE7E-FDA520EF1994}"/>
              </a:ext>
            </a:extLst>
          </p:cNvPr>
          <p:cNvSpPr>
            <a:spLocks noGrp="1"/>
          </p:cNvSpPr>
          <p:nvPr>
            <p:ph type="sldNum" sz="quarter" idx="5"/>
          </p:nvPr>
        </p:nvSpPr>
        <p:spPr/>
        <p:txBody>
          <a:bodyPr/>
          <a:lstStyle/>
          <a:p>
            <a:fld id="{1966F114-59C3-C145-8D62-1EA4BEFA57FE}" type="slidenum">
              <a:rPr lang="de-DE" smtClean="0"/>
              <a:t>74</a:t>
            </a:fld>
            <a:endParaRPr lang="de-DE"/>
          </a:p>
        </p:txBody>
      </p:sp>
    </p:spTree>
    <p:extLst>
      <p:ext uri="{BB962C8B-B14F-4D97-AF65-F5344CB8AC3E}">
        <p14:creationId xmlns:p14="http://schemas.microsoft.com/office/powerpoint/2010/main" val="4696734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54267-72A2-B147-71A1-717F50FECE6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D10379B-847B-A1C3-5813-8A3D24BD181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E1F690D-136F-AF21-C670-A44A5BF7BBCF}"/>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B38E60D8-F27B-07AB-36A8-A0B3473176C4}"/>
              </a:ext>
            </a:extLst>
          </p:cNvPr>
          <p:cNvSpPr>
            <a:spLocks noGrp="1"/>
          </p:cNvSpPr>
          <p:nvPr>
            <p:ph type="sldNum" sz="quarter" idx="5"/>
          </p:nvPr>
        </p:nvSpPr>
        <p:spPr/>
        <p:txBody>
          <a:bodyPr/>
          <a:lstStyle/>
          <a:p>
            <a:fld id="{1966F114-59C3-C145-8D62-1EA4BEFA57FE}" type="slidenum">
              <a:rPr lang="de-DE" smtClean="0"/>
              <a:t>75</a:t>
            </a:fld>
            <a:endParaRPr lang="de-DE"/>
          </a:p>
        </p:txBody>
      </p:sp>
    </p:spTree>
    <p:extLst>
      <p:ext uri="{BB962C8B-B14F-4D97-AF65-F5344CB8AC3E}">
        <p14:creationId xmlns:p14="http://schemas.microsoft.com/office/powerpoint/2010/main" val="14530458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68DCF-8B4F-BFB9-3500-502603DB911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6044C8D-8B30-AC83-046A-48E260BE2D3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153C3AD-3400-B77E-5E4A-1C7F33EA6E61}"/>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8937E5F1-40BB-3253-11E2-AA2FCE626451}"/>
              </a:ext>
            </a:extLst>
          </p:cNvPr>
          <p:cNvSpPr>
            <a:spLocks noGrp="1"/>
          </p:cNvSpPr>
          <p:nvPr>
            <p:ph type="sldNum" sz="quarter" idx="5"/>
          </p:nvPr>
        </p:nvSpPr>
        <p:spPr/>
        <p:txBody>
          <a:bodyPr/>
          <a:lstStyle/>
          <a:p>
            <a:fld id="{1966F114-59C3-C145-8D62-1EA4BEFA57FE}" type="slidenum">
              <a:rPr lang="de-DE" smtClean="0"/>
              <a:t>76</a:t>
            </a:fld>
            <a:endParaRPr lang="de-DE"/>
          </a:p>
        </p:txBody>
      </p:sp>
    </p:spTree>
    <p:extLst>
      <p:ext uri="{BB962C8B-B14F-4D97-AF65-F5344CB8AC3E}">
        <p14:creationId xmlns:p14="http://schemas.microsoft.com/office/powerpoint/2010/main" val="3790010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1937D-EF53-B4CB-0042-B1B81DABDB5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9AF0FA3-5C46-B5CF-09FE-8CE036B8ADA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E206BB7-87F4-7DAC-E119-A6BDA462C60E}"/>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CA8DCAA4-B6CB-6F30-82AF-8611CF8C37A1}"/>
              </a:ext>
            </a:extLst>
          </p:cNvPr>
          <p:cNvSpPr>
            <a:spLocks noGrp="1"/>
          </p:cNvSpPr>
          <p:nvPr>
            <p:ph type="sldNum" sz="quarter" idx="5"/>
          </p:nvPr>
        </p:nvSpPr>
        <p:spPr/>
        <p:txBody>
          <a:bodyPr/>
          <a:lstStyle/>
          <a:p>
            <a:fld id="{1966F114-59C3-C145-8D62-1EA4BEFA57FE}" type="slidenum">
              <a:rPr lang="de-DE" smtClean="0"/>
              <a:t>77</a:t>
            </a:fld>
            <a:endParaRPr lang="de-DE"/>
          </a:p>
        </p:txBody>
      </p:sp>
    </p:spTree>
    <p:extLst>
      <p:ext uri="{BB962C8B-B14F-4D97-AF65-F5344CB8AC3E}">
        <p14:creationId xmlns:p14="http://schemas.microsoft.com/office/powerpoint/2010/main" val="16249450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039D4-2C2B-E236-AEE7-E83E18BF390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FD4A322-98C6-B7C5-BFA6-3EF487679C0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1B02C48-DBE0-2E01-4DEB-C8D76C22900C}"/>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E551ECC1-3074-E554-FC37-C917882B9850}"/>
              </a:ext>
            </a:extLst>
          </p:cNvPr>
          <p:cNvSpPr>
            <a:spLocks noGrp="1"/>
          </p:cNvSpPr>
          <p:nvPr>
            <p:ph type="sldNum" sz="quarter" idx="5"/>
          </p:nvPr>
        </p:nvSpPr>
        <p:spPr/>
        <p:txBody>
          <a:bodyPr/>
          <a:lstStyle/>
          <a:p>
            <a:fld id="{1966F114-59C3-C145-8D62-1EA4BEFA57FE}" type="slidenum">
              <a:rPr lang="de-DE" smtClean="0"/>
              <a:t>78</a:t>
            </a:fld>
            <a:endParaRPr lang="de-DE"/>
          </a:p>
        </p:txBody>
      </p:sp>
    </p:spTree>
    <p:extLst>
      <p:ext uri="{BB962C8B-B14F-4D97-AF65-F5344CB8AC3E}">
        <p14:creationId xmlns:p14="http://schemas.microsoft.com/office/powerpoint/2010/main" val="4411483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B11FE-040D-7D0C-B3FD-593EBDEC94E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8CB3954-C5F5-209C-330D-D77ADCCC874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B179E79-BEC1-4CD3-BDA2-2A2860392F22}"/>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2149BDD1-AFCB-269E-E43F-90CB3091CC25}"/>
              </a:ext>
            </a:extLst>
          </p:cNvPr>
          <p:cNvSpPr>
            <a:spLocks noGrp="1"/>
          </p:cNvSpPr>
          <p:nvPr>
            <p:ph type="sldNum" sz="quarter" idx="5"/>
          </p:nvPr>
        </p:nvSpPr>
        <p:spPr/>
        <p:txBody>
          <a:bodyPr/>
          <a:lstStyle/>
          <a:p>
            <a:fld id="{1966F114-59C3-C145-8D62-1EA4BEFA57FE}" type="slidenum">
              <a:rPr lang="de-DE" smtClean="0"/>
              <a:t>79</a:t>
            </a:fld>
            <a:endParaRPr lang="de-DE"/>
          </a:p>
        </p:txBody>
      </p:sp>
    </p:spTree>
    <p:extLst>
      <p:ext uri="{BB962C8B-B14F-4D97-AF65-F5344CB8AC3E}">
        <p14:creationId xmlns:p14="http://schemas.microsoft.com/office/powerpoint/2010/main" val="33134012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73854-2B3D-571D-91AB-41B9829069D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E3EEDF4-7DD1-4AFF-B11E-B5DE11388BA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07E24FC-0561-CAB1-01E3-32F603396BAB}"/>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F05474FC-D088-97B4-DD63-DE0F1465C1B3}"/>
              </a:ext>
            </a:extLst>
          </p:cNvPr>
          <p:cNvSpPr>
            <a:spLocks noGrp="1"/>
          </p:cNvSpPr>
          <p:nvPr>
            <p:ph type="sldNum" sz="quarter" idx="5"/>
          </p:nvPr>
        </p:nvSpPr>
        <p:spPr/>
        <p:txBody>
          <a:bodyPr/>
          <a:lstStyle/>
          <a:p>
            <a:fld id="{1966F114-59C3-C145-8D62-1EA4BEFA57FE}" type="slidenum">
              <a:rPr lang="de-DE" smtClean="0"/>
              <a:t>80</a:t>
            </a:fld>
            <a:endParaRPr lang="de-DE"/>
          </a:p>
        </p:txBody>
      </p:sp>
    </p:spTree>
    <p:extLst>
      <p:ext uri="{BB962C8B-B14F-4D97-AF65-F5344CB8AC3E}">
        <p14:creationId xmlns:p14="http://schemas.microsoft.com/office/powerpoint/2010/main" val="2124270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a:solidFill>
                  <a:schemeClr val="tx1"/>
                </a:solidFill>
                <a:latin typeface="+mn-lt"/>
                <a:ea typeface="+mn-ea"/>
                <a:cs typeface="+mn-cs"/>
              </a:rPr>
              <a:t>Ab diesem Jahr zeigen wir vor dem Budget die Finanzplanung der nächsten Jahre zur Kenntnis auf. Die zukünftige Planung bringt uns auf eine anspruchsvolle Tour. Die Einnahmen stimmen positiv jedoch steigen auch die Aufwendungen und vor allem die Investitionen werden uns einiges abverlangen. </a:t>
            </a:r>
            <a:r>
              <a:rPr lang="de-CH" sz="1200" kern="1200" dirty="0">
                <a:solidFill>
                  <a:schemeClr val="tx1"/>
                </a:solidFill>
                <a:effectLst/>
                <a:latin typeface="+mn-lt"/>
                <a:ea typeface="+mn-ea"/>
                <a:cs typeface="+mn-cs"/>
              </a:rPr>
              <a:t>Die abgesteckte Route repräsentiert die </a:t>
            </a:r>
            <a:r>
              <a:rPr lang="de-CH" sz="1200" kern="1200" dirty="0" err="1">
                <a:solidFill>
                  <a:schemeClr val="tx1"/>
                </a:solidFill>
                <a:effectLst/>
                <a:latin typeface="+mn-lt"/>
                <a:ea typeface="+mn-ea"/>
                <a:cs typeface="+mn-cs"/>
              </a:rPr>
              <a:t>Fipla</a:t>
            </a:r>
            <a:r>
              <a:rPr lang="de-CH" sz="1200" kern="1200" dirty="0">
                <a:solidFill>
                  <a:schemeClr val="tx1"/>
                </a:solidFill>
                <a:effectLst/>
                <a:latin typeface="+mn-lt"/>
                <a:ea typeface="+mn-ea"/>
                <a:cs typeface="+mn-cs"/>
              </a:rPr>
              <a:t>. Sie symbolisiert den geplanten Weg, den die Einwohnergemeinde einschlagen wird, um ihre finanziellen Ziele zu erreichen.</a:t>
            </a:r>
            <a:r>
              <a:rPr lang="de-CH" sz="1200" kern="1200" dirty="0">
                <a:solidFill>
                  <a:schemeClr val="tx1"/>
                </a:solidFill>
                <a:latin typeface="+mn-lt"/>
                <a:ea typeface="+mn-ea"/>
                <a:cs typeface="+mn-cs"/>
              </a:rPr>
              <a:t> </a:t>
            </a:r>
          </a:p>
          <a:p>
            <a:r>
              <a:rPr lang="de-CH" sz="1200" kern="1200" dirty="0">
                <a:solidFill>
                  <a:schemeClr val="tx1"/>
                </a:solidFill>
                <a:latin typeface="+mn-lt"/>
                <a:ea typeface="+mn-ea"/>
                <a:cs typeface="+mn-cs"/>
              </a:rPr>
              <a:t>Die Finanzplanung </a:t>
            </a:r>
            <a:r>
              <a:rPr lang="de-CH" dirty="0"/>
              <a:t>2027 – 2030 beinhaltet sehr viele Investitionen. Diese wurden durch die Abteilungsleiter aufgelistet und in der Finanzkommission und im Gemeinderat besprochen. Bei der </a:t>
            </a:r>
            <a:r>
              <a:rPr lang="de-CH" dirty="0" err="1"/>
              <a:t>Fipla</a:t>
            </a:r>
            <a:r>
              <a:rPr lang="de-CH" dirty="0"/>
              <a:t> handelt es sich um einen Finanzierungsplan der Rollend ist und laufend angepasst wird.  </a:t>
            </a:r>
          </a:p>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9</a:t>
            </a:fld>
            <a:endParaRPr lang="de-DE"/>
          </a:p>
        </p:txBody>
      </p:sp>
    </p:spTree>
    <p:extLst>
      <p:ext uri="{BB962C8B-B14F-4D97-AF65-F5344CB8AC3E}">
        <p14:creationId xmlns:p14="http://schemas.microsoft.com/office/powerpoint/2010/main" val="38503360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B342C-5587-BA80-EFDC-250004DB6FD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4592B1D-5080-DF20-8939-B6E9502843B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62343A1-B98C-8AC0-1411-ECC107FDBE1E}"/>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84D7AF60-F85F-1FA7-5C0E-80938D827CD5}"/>
              </a:ext>
            </a:extLst>
          </p:cNvPr>
          <p:cNvSpPr>
            <a:spLocks noGrp="1"/>
          </p:cNvSpPr>
          <p:nvPr>
            <p:ph type="sldNum" sz="quarter" idx="5"/>
          </p:nvPr>
        </p:nvSpPr>
        <p:spPr/>
        <p:txBody>
          <a:bodyPr/>
          <a:lstStyle/>
          <a:p>
            <a:fld id="{1966F114-59C3-C145-8D62-1EA4BEFA57FE}" type="slidenum">
              <a:rPr lang="de-DE" smtClean="0"/>
              <a:t>81</a:t>
            </a:fld>
            <a:endParaRPr lang="de-DE"/>
          </a:p>
        </p:txBody>
      </p:sp>
    </p:spTree>
    <p:extLst>
      <p:ext uri="{BB962C8B-B14F-4D97-AF65-F5344CB8AC3E}">
        <p14:creationId xmlns:p14="http://schemas.microsoft.com/office/powerpoint/2010/main" val="40967852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2CF16-553F-E35C-2427-1D29CBDA6A5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9343B58-7FA2-9F8E-0682-164CB9CA46C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D4C683E-DC79-883E-4710-931C914E3A3A}"/>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94F7F917-771E-277B-74C1-05070CA9EAA8}"/>
              </a:ext>
            </a:extLst>
          </p:cNvPr>
          <p:cNvSpPr>
            <a:spLocks noGrp="1"/>
          </p:cNvSpPr>
          <p:nvPr>
            <p:ph type="sldNum" sz="quarter" idx="5"/>
          </p:nvPr>
        </p:nvSpPr>
        <p:spPr/>
        <p:txBody>
          <a:bodyPr/>
          <a:lstStyle/>
          <a:p>
            <a:fld id="{1966F114-59C3-C145-8D62-1EA4BEFA57FE}" type="slidenum">
              <a:rPr lang="de-DE" smtClean="0"/>
              <a:t>82</a:t>
            </a:fld>
            <a:endParaRPr lang="de-DE"/>
          </a:p>
        </p:txBody>
      </p:sp>
    </p:spTree>
    <p:extLst>
      <p:ext uri="{BB962C8B-B14F-4D97-AF65-F5344CB8AC3E}">
        <p14:creationId xmlns:p14="http://schemas.microsoft.com/office/powerpoint/2010/main" val="3061873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986D8-086C-DA54-FE8A-A2FB8D81A6D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095EDDC-2188-E1D7-2B71-5989CC2811C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0FA0F62-7617-5032-3A5F-DBC86920D482}"/>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26F078F9-D8A6-3F89-3E28-DBF4B9F52CF5}"/>
              </a:ext>
            </a:extLst>
          </p:cNvPr>
          <p:cNvSpPr>
            <a:spLocks noGrp="1"/>
          </p:cNvSpPr>
          <p:nvPr>
            <p:ph type="sldNum" sz="quarter" idx="5"/>
          </p:nvPr>
        </p:nvSpPr>
        <p:spPr/>
        <p:txBody>
          <a:bodyPr/>
          <a:lstStyle/>
          <a:p>
            <a:fld id="{1966F114-59C3-C145-8D62-1EA4BEFA57FE}" type="slidenum">
              <a:rPr lang="de-DE" smtClean="0"/>
              <a:t>83</a:t>
            </a:fld>
            <a:endParaRPr lang="de-DE"/>
          </a:p>
        </p:txBody>
      </p:sp>
    </p:spTree>
    <p:extLst>
      <p:ext uri="{BB962C8B-B14F-4D97-AF65-F5344CB8AC3E}">
        <p14:creationId xmlns:p14="http://schemas.microsoft.com/office/powerpoint/2010/main" val="38921317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2D87F-AD0C-A3B4-A672-B3FDE43FEC5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70DCE42-46DD-D453-2DE1-21E1411AEDF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5AB1C33-9E02-35B2-AB2C-DC2ED81F8EBE}"/>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4AAC0432-32D4-3489-B055-62C668861727}"/>
              </a:ext>
            </a:extLst>
          </p:cNvPr>
          <p:cNvSpPr>
            <a:spLocks noGrp="1"/>
          </p:cNvSpPr>
          <p:nvPr>
            <p:ph type="sldNum" sz="quarter" idx="5"/>
          </p:nvPr>
        </p:nvSpPr>
        <p:spPr/>
        <p:txBody>
          <a:bodyPr/>
          <a:lstStyle/>
          <a:p>
            <a:fld id="{1966F114-59C3-C145-8D62-1EA4BEFA57FE}" type="slidenum">
              <a:rPr lang="de-DE" smtClean="0"/>
              <a:t>84</a:t>
            </a:fld>
            <a:endParaRPr lang="de-DE"/>
          </a:p>
        </p:txBody>
      </p:sp>
    </p:spTree>
    <p:extLst>
      <p:ext uri="{BB962C8B-B14F-4D97-AF65-F5344CB8AC3E}">
        <p14:creationId xmlns:p14="http://schemas.microsoft.com/office/powerpoint/2010/main" val="16847805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688C0-0285-B39C-96D8-630CA3706AF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3E0D4DF-DFCF-FF15-4BB2-AE84D493CFA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035DE0B-75FA-D618-263F-034C3D511B48}"/>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BCDA4557-2B47-9C39-32FA-C77822C85E2D}"/>
              </a:ext>
            </a:extLst>
          </p:cNvPr>
          <p:cNvSpPr>
            <a:spLocks noGrp="1"/>
          </p:cNvSpPr>
          <p:nvPr>
            <p:ph type="sldNum" sz="quarter" idx="5"/>
          </p:nvPr>
        </p:nvSpPr>
        <p:spPr/>
        <p:txBody>
          <a:bodyPr/>
          <a:lstStyle/>
          <a:p>
            <a:fld id="{1966F114-59C3-C145-8D62-1EA4BEFA57FE}" type="slidenum">
              <a:rPr lang="de-DE" smtClean="0"/>
              <a:t>85</a:t>
            </a:fld>
            <a:endParaRPr lang="de-DE"/>
          </a:p>
        </p:txBody>
      </p:sp>
    </p:spTree>
    <p:extLst>
      <p:ext uri="{BB962C8B-B14F-4D97-AF65-F5344CB8AC3E}">
        <p14:creationId xmlns:p14="http://schemas.microsoft.com/office/powerpoint/2010/main" val="40148915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C5749-CB4E-589C-50E8-A83589DEDE9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F062B6D-493A-756D-E37A-1759CA3DCAA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2A54FFA-C459-41C6-02AF-8FB75F9A9578}"/>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3A120A3C-8A1E-87D5-076C-CE19FAA054C4}"/>
              </a:ext>
            </a:extLst>
          </p:cNvPr>
          <p:cNvSpPr>
            <a:spLocks noGrp="1"/>
          </p:cNvSpPr>
          <p:nvPr>
            <p:ph type="sldNum" sz="quarter" idx="5"/>
          </p:nvPr>
        </p:nvSpPr>
        <p:spPr/>
        <p:txBody>
          <a:bodyPr/>
          <a:lstStyle/>
          <a:p>
            <a:fld id="{1966F114-59C3-C145-8D62-1EA4BEFA57FE}" type="slidenum">
              <a:rPr lang="de-DE" smtClean="0"/>
              <a:t>86</a:t>
            </a:fld>
            <a:endParaRPr lang="de-DE"/>
          </a:p>
        </p:txBody>
      </p:sp>
    </p:spTree>
    <p:extLst>
      <p:ext uri="{BB962C8B-B14F-4D97-AF65-F5344CB8AC3E}">
        <p14:creationId xmlns:p14="http://schemas.microsoft.com/office/powerpoint/2010/main" val="19187747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81138-14B5-0DC4-7BF1-864689666ED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E851417-D12C-8034-44E0-F8862B2E139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0DFF8D8-1078-0FA1-4212-7CA634771AB4}"/>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EC8F77C3-0158-26B2-8C8A-68EF6A7F8EF4}"/>
              </a:ext>
            </a:extLst>
          </p:cNvPr>
          <p:cNvSpPr>
            <a:spLocks noGrp="1"/>
          </p:cNvSpPr>
          <p:nvPr>
            <p:ph type="sldNum" sz="quarter" idx="5"/>
          </p:nvPr>
        </p:nvSpPr>
        <p:spPr/>
        <p:txBody>
          <a:bodyPr/>
          <a:lstStyle/>
          <a:p>
            <a:fld id="{1966F114-59C3-C145-8D62-1EA4BEFA57FE}" type="slidenum">
              <a:rPr lang="de-DE" smtClean="0"/>
              <a:t>87</a:t>
            </a:fld>
            <a:endParaRPr lang="de-DE"/>
          </a:p>
        </p:txBody>
      </p:sp>
    </p:spTree>
    <p:extLst>
      <p:ext uri="{BB962C8B-B14F-4D97-AF65-F5344CB8AC3E}">
        <p14:creationId xmlns:p14="http://schemas.microsoft.com/office/powerpoint/2010/main" val="67542178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6B7A1-9DB8-A6ED-F572-9C6E16F5F94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363C529-6D5C-941D-5DEB-F52280FAFF5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32CADC1-251A-BFB5-6546-B76D444223D4}"/>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E0083829-9A79-2623-5ECB-3F3A20E9BBF3}"/>
              </a:ext>
            </a:extLst>
          </p:cNvPr>
          <p:cNvSpPr>
            <a:spLocks noGrp="1"/>
          </p:cNvSpPr>
          <p:nvPr>
            <p:ph type="sldNum" sz="quarter" idx="5"/>
          </p:nvPr>
        </p:nvSpPr>
        <p:spPr/>
        <p:txBody>
          <a:bodyPr/>
          <a:lstStyle/>
          <a:p>
            <a:fld id="{1966F114-59C3-C145-8D62-1EA4BEFA57FE}" type="slidenum">
              <a:rPr lang="de-DE" smtClean="0"/>
              <a:t>88</a:t>
            </a:fld>
            <a:endParaRPr lang="de-DE"/>
          </a:p>
        </p:txBody>
      </p:sp>
    </p:spTree>
    <p:extLst>
      <p:ext uri="{BB962C8B-B14F-4D97-AF65-F5344CB8AC3E}">
        <p14:creationId xmlns:p14="http://schemas.microsoft.com/office/powerpoint/2010/main" val="2654953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DBE0C-D165-310B-7D5E-607F8449CA0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802BEB1-413D-956E-86EB-524BA4B34F9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488B17-F4AC-ED4C-B505-B173B218BC23}"/>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75A99B54-5D83-A486-A8B6-98A5D70DFC3B}"/>
              </a:ext>
            </a:extLst>
          </p:cNvPr>
          <p:cNvSpPr>
            <a:spLocks noGrp="1"/>
          </p:cNvSpPr>
          <p:nvPr>
            <p:ph type="sldNum" sz="quarter" idx="5"/>
          </p:nvPr>
        </p:nvSpPr>
        <p:spPr/>
        <p:txBody>
          <a:bodyPr/>
          <a:lstStyle/>
          <a:p>
            <a:fld id="{1966F114-59C3-C145-8D62-1EA4BEFA57FE}" type="slidenum">
              <a:rPr lang="de-DE" smtClean="0"/>
              <a:t>89</a:t>
            </a:fld>
            <a:endParaRPr lang="de-DE"/>
          </a:p>
        </p:txBody>
      </p:sp>
    </p:spTree>
    <p:extLst>
      <p:ext uri="{BB962C8B-B14F-4D97-AF65-F5344CB8AC3E}">
        <p14:creationId xmlns:p14="http://schemas.microsoft.com/office/powerpoint/2010/main" val="37660561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90C1E-DA62-6BD7-62C0-1CA031727F6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EA0D6D5-834C-55DC-4A77-124056A2259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EC02071-3244-88A6-8580-79FEF3236DA0}"/>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F7C63F8E-37A7-6E8F-74DA-BBC5567D3202}"/>
              </a:ext>
            </a:extLst>
          </p:cNvPr>
          <p:cNvSpPr>
            <a:spLocks noGrp="1"/>
          </p:cNvSpPr>
          <p:nvPr>
            <p:ph type="sldNum" sz="quarter" idx="5"/>
          </p:nvPr>
        </p:nvSpPr>
        <p:spPr/>
        <p:txBody>
          <a:bodyPr/>
          <a:lstStyle/>
          <a:p>
            <a:fld id="{1966F114-59C3-C145-8D62-1EA4BEFA57FE}" type="slidenum">
              <a:rPr lang="de-DE" smtClean="0"/>
              <a:t>90</a:t>
            </a:fld>
            <a:endParaRPr lang="de-DE"/>
          </a:p>
        </p:txBody>
      </p:sp>
    </p:spTree>
    <p:extLst>
      <p:ext uri="{BB962C8B-B14F-4D97-AF65-F5344CB8AC3E}">
        <p14:creationId xmlns:p14="http://schemas.microsoft.com/office/powerpoint/2010/main" val="1109216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Die Erträge und Aufwände in den nächsten Jahren steigen moderat an. </a:t>
            </a:r>
          </a:p>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10</a:t>
            </a:fld>
            <a:endParaRPr lang="de-DE"/>
          </a:p>
        </p:txBody>
      </p:sp>
    </p:spTree>
    <p:extLst>
      <p:ext uri="{BB962C8B-B14F-4D97-AF65-F5344CB8AC3E}">
        <p14:creationId xmlns:p14="http://schemas.microsoft.com/office/powerpoint/2010/main" val="31454714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533B6-155D-025A-2299-00D923E7283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AF3C33E-F002-D34F-60C9-7C4151936BB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B2565E8-966F-CEDB-0E9D-5DC7B8EC9E14}"/>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024C2ED2-F26E-AF3C-3438-67A3C288CB68}"/>
              </a:ext>
            </a:extLst>
          </p:cNvPr>
          <p:cNvSpPr>
            <a:spLocks noGrp="1"/>
          </p:cNvSpPr>
          <p:nvPr>
            <p:ph type="sldNum" sz="quarter" idx="5"/>
          </p:nvPr>
        </p:nvSpPr>
        <p:spPr/>
        <p:txBody>
          <a:bodyPr/>
          <a:lstStyle/>
          <a:p>
            <a:fld id="{1966F114-59C3-C145-8D62-1EA4BEFA57FE}" type="slidenum">
              <a:rPr lang="de-DE" smtClean="0"/>
              <a:t>91</a:t>
            </a:fld>
            <a:endParaRPr lang="de-DE"/>
          </a:p>
        </p:txBody>
      </p:sp>
    </p:spTree>
    <p:extLst>
      <p:ext uri="{BB962C8B-B14F-4D97-AF65-F5344CB8AC3E}">
        <p14:creationId xmlns:p14="http://schemas.microsoft.com/office/powerpoint/2010/main" val="166137518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0946C-EF45-9AC2-16E6-69FFDF740E6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514E9AE-D299-EE4D-2F10-9102E825864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932D34D-6FC0-C8A0-D818-7C420774C511}"/>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61703FB3-E7E8-46D4-4269-F7E109ACBA41}"/>
              </a:ext>
            </a:extLst>
          </p:cNvPr>
          <p:cNvSpPr>
            <a:spLocks noGrp="1"/>
          </p:cNvSpPr>
          <p:nvPr>
            <p:ph type="sldNum" sz="quarter" idx="5"/>
          </p:nvPr>
        </p:nvSpPr>
        <p:spPr/>
        <p:txBody>
          <a:bodyPr/>
          <a:lstStyle/>
          <a:p>
            <a:fld id="{1966F114-59C3-C145-8D62-1EA4BEFA57FE}" type="slidenum">
              <a:rPr lang="de-DE" smtClean="0"/>
              <a:t>92</a:t>
            </a:fld>
            <a:endParaRPr lang="de-DE"/>
          </a:p>
        </p:txBody>
      </p:sp>
    </p:spTree>
    <p:extLst>
      <p:ext uri="{BB962C8B-B14F-4D97-AF65-F5344CB8AC3E}">
        <p14:creationId xmlns:p14="http://schemas.microsoft.com/office/powerpoint/2010/main" val="20202872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EA7C3-94B7-FC90-BBF3-82986A06A76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4951203-B3B0-E32B-034E-A90A7B6F2F8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C024C13-11C5-8FAA-E71E-158BD381A1AF}"/>
              </a:ext>
            </a:extLst>
          </p:cNvPr>
          <p:cNvSpPr>
            <a:spLocks noGrp="1"/>
          </p:cNvSpPr>
          <p:nvPr>
            <p:ph type="body" idx="1"/>
          </p:nvPr>
        </p:nvSpPr>
        <p:spPr/>
        <p:txBody>
          <a:bodyPr/>
          <a:lstStyle/>
          <a:p>
            <a:r>
              <a:rPr lang="de-CH" dirty="0"/>
              <a:t>Romy</a:t>
            </a:r>
          </a:p>
        </p:txBody>
      </p:sp>
      <p:sp>
        <p:nvSpPr>
          <p:cNvPr id="4" name="Foliennummernplatzhalter 3">
            <a:extLst>
              <a:ext uri="{FF2B5EF4-FFF2-40B4-BE49-F238E27FC236}">
                <a16:creationId xmlns:a16="http://schemas.microsoft.com/office/drawing/2014/main" id="{ABCDAE05-950C-F469-B0AE-D5C0332CE02C}"/>
              </a:ext>
            </a:extLst>
          </p:cNvPr>
          <p:cNvSpPr>
            <a:spLocks noGrp="1"/>
          </p:cNvSpPr>
          <p:nvPr>
            <p:ph type="sldNum" sz="quarter" idx="5"/>
          </p:nvPr>
        </p:nvSpPr>
        <p:spPr/>
        <p:txBody>
          <a:bodyPr/>
          <a:lstStyle/>
          <a:p>
            <a:fld id="{1966F114-59C3-C145-8D62-1EA4BEFA57FE}" type="slidenum">
              <a:rPr lang="de-DE" smtClean="0"/>
              <a:t>93</a:t>
            </a:fld>
            <a:endParaRPr lang="de-DE"/>
          </a:p>
        </p:txBody>
      </p:sp>
    </p:spTree>
    <p:extLst>
      <p:ext uri="{BB962C8B-B14F-4D97-AF65-F5344CB8AC3E}">
        <p14:creationId xmlns:p14="http://schemas.microsoft.com/office/powerpoint/2010/main" val="41604390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D6078-136F-B1DA-C7E3-1C408C7C5F6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30B1DED-1A81-11A5-A17C-C57497E4A44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9A9698C-4EC1-E56C-2457-F3C8D82FDCEA}"/>
              </a:ext>
            </a:extLst>
          </p:cNvPr>
          <p:cNvSpPr>
            <a:spLocks noGrp="1"/>
          </p:cNvSpPr>
          <p:nvPr>
            <p:ph type="body" idx="1"/>
          </p:nvPr>
        </p:nvSpPr>
        <p:spPr/>
        <p:txBody>
          <a:bodyPr/>
          <a:lstStyle/>
          <a:p>
            <a:r>
              <a:rPr lang="de-CH" dirty="0"/>
              <a:t>Emanuel</a:t>
            </a:r>
          </a:p>
        </p:txBody>
      </p:sp>
      <p:sp>
        <p:nvSpPr>
          <p:cNvPr id="4" name="Foliennummernplatzhalter 3">
            <a:extLst>
              <a:ext uri="{FF2B5EF4-FFF2-40B4-BE49-F238E27FC236}">
                <a16:creationId xmlns:a16="http://schemas.microsoft.com/office/drawing/2014/main" id="{399A4CF4-AF98-7089-E3D3-93DD5AA82C9A}"/>
              </a:ext>
            </a:extLst>
          </p:cNvPr>
          <p:cNvSpPr>
            <a:spLocks noGrp="1"/>
          </p:cNvSpPr>
          <p:nvPr>
            <p:ph type="sldNum" sz="quarter" idx="5"/>
          </p:nvPr>
        </p:nvSpPr>
        <p:spPr/>
        <p:txBody>
          <a:bodyPr/>
          <a:lstStyle/>
          <a:p>
            <a:fld id="{1966F114-59C3-C145-8D62-1EA4BEFA57FE}" type="slidenum">
              <a:rPr lang="de-DE" smtClean="0"/>
              <a:t>94</a:t>
            </a:fld>
            <a:endParaRPr lang="de-DE"/>
          </a:p>
        </p:txBody>
      </p:sp>
    </p:spTree>
    <p:extLst>
      <p:ext uri="{BB962C8B-B14F-4D97-AF65-F5344CB8AC3E}">
        <p14:creationId xmlns:p14="http://schemas.microsoft.com/office/powerpoint/2010/main" val="29906515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50806-5221-3DCE-58F9-BF28FEC40B6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3E61E52-82AC-8FE6-571C-B491FD46D7C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E78CA0E-27F4-8A0A-CBBD-03E49369997F}"/>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A6E09913-6490-2A6B-84FD-4A7DFEFCE651}"/>
              </a:ext>
            </a:extLst>
          </p:cNvPr>
          <p:cNvSpPr>
            <a:spLocks noGrp="1"/>
          </p:cNvSpPr>
          <p:nvPr>
            <p:ph type="sldNum" sz="quarter" idx="5"/>
          </p:nvPr>
        </p:nvSpPr>
        <p:spPr/>
        <p:txBody>
          <a:bodyPr/>
          <a:lstStyle/>
          <a:p>
            <a:fld id="{1966F114-59C3-C145-8D62-1EA4BEFA57FE}" type="slidenum">
              <a:rPr lang="de-DE" smtClean="0"/>
              <a:t>95</a:t>
            </a:fld>
            <a:endParaRPr lang="de-DE"/>
          </a:p>
        </p:txBody>
      </p:sp>
    </p:spTree>
    <p:extLst>
      <p:ext uri="{BB962C8B-B14F-4D97-AF65-F5344CB8AC3E}">
        <p14:creationId xmlns:p14="http://schemas.microsoft.com/office/powerpoint/2010/main" val="37866673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A0C51-D101-1587-F2FD-D2306E23CF7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6276DA1-600F-9E26-FF02-23E64AEF515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B30A130-9C5C-3C64-33BE-69DB6380037F}"/>
              </a:ext>
            </a:extLst>
          </p:cNvPr>
          <p:cNvSpPr>
            <a:spLocks noGrp="1"/>
          </p:cNvSpPr>
          <p:nvPr>
            <p:ph type="body" idx="1"/>
          </p:nvPr>
        </p:nvSpPr>
        <p:spPr/>
        <p:txBody>
          <a:bodyPr/>
          <a:lstStyle/>
          <a:p>
            <a:r>
              <a:rPr lang="de-CH" dirty="0"/>
              <a:t>Emanuel</a:t>
            </a:r>
          </a:p>
        </p:txBody>
      </p:sp>
      <p:sp>
        <p:nvSpPr>
          <p:cNvPr id="4" name="Foliennummernplatzhalter 3">
            <a:extLst>
              <a:ext uri="{FF2B5EF4-FFF2-40B4-BE49-F238E27FC236}">
                <a16:creationId xmlns:a16="http://schemas.microsoft.com/office/drawing/2014/main" id="{AEDDBF57-803F-3C81-2E98-3E8A67314767}"/>
              </a:ext>
            </a:extLst>
          </p:cNvPr>
          <p:cNvSpPr>
            <a:spLocks noGrp="1"/>
          </p:cNvSpPr>
          <p:nvPr>
            <p:ph type="sldNum" sz="quarter" idx="5"/>
          </p:nvPr>
        </p:nvSpPr>
        <p:spPr/>
        <p:txBody>
          <a:bodyPr/>
          <a:lstStyle/>
          <a:p>
            <a:fld id="{1966F114-59C3-C145-8D62-1EA4BEFA57FE}" type="slidenum">
              <a:rPr lang="de-DE" smtClean="0"/>
              <a:t>96</a:t>
            </a:fld>
            <a:endParaRPr lang="de-DE"/>
          </a:p>
        </p:txBody>
      </p:sp>
    </p:spTree>
    <p:extLst>
      <p:ext uri="{BB962C8B-B14F-4D97-AF65-F5344CB8AC3E}">
        <p14:creationId xmlns:p14="http://schemas.microsoft.com/office/powerpoint/2010/main" val="19220682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4C69F-98D0-1D43-044A-50EA72CB748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98E8F73-A5DC-3209-4AAE-D81F0E5A44D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9EC6AC-6F49-E3EF-0DAE-0F97696339FA}"/>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73F495A6-A9A2-DDCF-34B8-F541845D9278}"/>
              </a:ext>
            </a:extLst>
          </p:cNvPr>
          <p:cNvSpPr>
            <a:spLocks noGrp="1"/>
          </p:cNvSpPr>
          <p:nvPr>
            <p:ph type="sldNum" sz="quarter" idx="5"/>
          </p:nvPr>
        </p:nvSpPr>
        <p:spPr/>
        <p:txBody>
          <a:bodyPr/>
          <a:lstStyle/>
          <a:p>
            <a:fld id="{1966F114-59C3-C145-8D62-1EA4BEFA57FE}" type="slidenum">
              <a:rPr lang="de-DE" smtClean="0"/>
              <a:t>97</a:t>
            </a:fld>
            <a:endParaRPr lang="de-DE"/>
          </a:p>
        </p:txBody>
      </p:sp>
    </p:spTree>
    <p:extLst>
      <p:ext uri="{BB962C8B-B14F-4D97-AF65-F5344CB8AC3E}">
        <p14:creationId xmlns:p14="http://schemas.microsoft.com/office/powerpoint/2010/main" val="6612385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676B3-837F-CAC5-C58E-AD60F0662E1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A15A2CE-7257-EF6B-F11F-7545C663332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22CFAF3-A8B2-F585-B265-5719931B0FAC}"/>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094C92E0-6A74-B5A0-12A7-9EADA562BABA}"/>
              </a:ext>
            </a:extLst>
          </p:cNvPr>
          <p:cNvSpPr>
            <a:spLocks noGrp="1"/>
          </p:cNvSpPr>
          <p:nvPr>
            <p:ph type="sldNum" sz="quarter" idx="5"/>
          </p:nvPr>
        </p:nvSpPr>
        <p:spPr/>
        <p:txBody>
          <a:bodyPr/>
          <a:lstStyle/>
          <a:p>
            <a:fld id="{1966F114-59C3-C145-8D62-1EA4BEFA57FE}" type="slidenum">
              <a:rPr lang="de-DE" smtClean="0"/>
              <a:t>98</a:t>
            </a:fld>
            <a:endParaRPr lang="de-DE"/>
          </a:p>
        </p:txBody>
      </p:sp>
    </p:spTree>
    <p:extLst>
      <p:ext uri="{BB962C8B-B14F-4D97-AF65-F5344CB8AC3E}">
        <p14:creationId xmlns:p14="http://schemas.microsoft.com/office/powerpoint/2010/main" val="95873413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27F0B-B14C-C889-B79E-F63B11FC731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83D9B8E-6A27-89F3-F4FF-2049AE76394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C4C5225-5EA2-310A-6154-98B8FFB8B991}"/>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95893366-BFB7-C68B-833C-7633E3AC7A62}"/>
              </a:ext>
            </a:extLst>
          </p:cNvPr>
          <p:cNvSpPr>
            <a:spLocks noGrp="1"/>
          </p:cNvSpPr>
          <p:nvPr>
            <p:ph type="sldNum" sz="quarter" idx="5"/>
          </p:nvPr>
        </p:nvSpPr>
        <p:spPr/>
        <p:txBody>
          <a:bodyPr/>
          <a:lstStyle/>
          <a:p>
            <a:fld id="{1966F114-59C3-C145-8D62-1EA4BEFA57FE}" type="slidenum">
              <a:rPr lang="de-DE" smtClean="0"/>
              <a:t>99</a:t>
            </a:fld>
            <a:endParaRPr lang="de-DE"/>
          </a:p>
        </p:txBody>
      </p:sp>
    </p:spTree>
    <p:extLst>
      <p:ext uri="{BB962C8B-B14F-4D97-AF65-F5344CB8AC3E}">
        <p14:creationId xmlns:p14="http://schemas.microsoft.com/office/powerpoint/2010/main" val="83966417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B1E0F-7FA0-8179-BB52-BA3CD13E06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76D8EAB-731B-E03A-0C6B-991DA6B9694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C8FA97C-888D-3D7E-C433-60623AF92659}"/>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9953A22D-1ADA-2614-FD39-3C4BFE6DE90B}"/>
              </a:ext>
            </a:extLst>
          </p:cNvPr>
          <p:cNvSpPr>
            <a:spLocks noGrp="1"/>
          </p:cNvSpPr>
          <p:nvPr>
            <p:ph type="sldNum" sz="quarter" idx="5"/>
          </p:nvPr>
        </p:nvSpPr>
        <p:spPr/>
        <p:txBody>
          <a:bodyPr/>
          <a:lstStyle/>
          <a:p>
            <a:fld id="{1966F114-59C3-C145-8D62-1EA4BEFA57FE}" type="slidenum">
              <a:rPr lang="de-DE" smtClean="0"/>
              <a:t>100</a:t>
            </a:fld>
            <a:endParaRPr lang="de-DE"/>
          </a:p>
        </p:txBody>
      </p:sp>
    </p:spTree>
    <p:extLst>
      <p:ext uri="{BB962C8B-B14F-4D97-AF65-F5344CB8AC3E}">
        <p14:creationId xmlns:p14="http://schemas.microsoft.com/office/powerpoint/2010/main" val="17599152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44F8B302-77FF-3291-D691-16D3720F7D88}"/>
              </a:ext>
            </a:extLst>
          </p:cNvPr>
          <p:cNvSpPr/>
          <p:nvPr userDrawn="1"/>
        </p:nvSpPr>
        <p:spPr>
          <a:xfrm>
            <a:off x="6096000" y="1709737"/>
            <a:ext cx="6096000" cy="4467226"/>
          </a:xfrm>
          <a:prstGeom prst="rect">
            <a:avLst/>
          </a:prstGeom>
          <a:solidFill>
            <a:schemeClr val="accent1"/>
          </a:solidFill>
          <a:ln>
            <a:noFill/>
          </a:ln>
        </p:spPr>
        <p:style>
          <a:lnRef idx="2">
            <a:schemeClr val="accent3">
              <a:shade val="15000"/>
            </a:schemeClr>
          </a:lnRef>
          <a:fillRef idx="1">
            <a:schemeClr val="accent3"/>
          </a:fillRef>
          <a:effectRef idx="0">
            <a:schemeClr val="accent3"/>
          </a:effectRef>
          <a:fontRef idx="minor">
            <a:schemeClr val="lt1"/>
          </a:fontRef>
        </p:style>
        <p:txBody>
          <a:bodyPr lIns="360000" rIns="360000" rtlCol="0" anchor="ctr"/>
          <a:lstStyle/>
          <a:p>
            <a:pPr algn="ctr"/>
            <a:endParaRPr lang="de-DE"/>
          </a:p>
        </p:txBody>
      </p:sp>
      <p:sp>
        <p:nvSpPr>
          <p:cNvPr id="3" name="Subtitle 2"/>
          <p:cNvSpPr>
            <a:spLocks noGrp="1"/>
          </p:cNvSpPr>
          <p:nvPr>
            <p:ph type="subTitle" idx="1"/>
          </p:nvPr>
        </p:nvSpPr>
        <p:spPr>
          <a:xfrm>
            <a:off x="6096000" y="4766872"/>
            <a:ext cx="6095999" cy="1410090"/>
          </a:xfrm>
        </p:spPr>
        <p:txBody>
          <a:bodyPr lIns="360000" tIns="360000" rIns="360000" bIns="360000" anchor="ctr"/>
          <a:lstStyle>
            <a:lvl1pPr marL="0" indent="0" algn="l">
              <a:buNone/>
              <a:defRPr sz="2400">
                <a:solidFill>
                  <a:srgbClr val="EE273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10" name="Bildplatzhalter 9">
            <a:extLst>
              <a:ext uri="{FF2B5EF4-FFF2-40B4-BE49-F238E27FC236}">
                <a16:creationId xmlns:a16="http://schemas.microsoft.com/office/drawing/2014/main" id="{C745D0DB-1DE2-3763-92AA-CC796DB47B67}"/>
              </a:ext>
            </a:extLst>
          </p:cNvPr>
          <p:cNvSpPr>
            <a:spLocks noGrp="1"/>
          </p:cNvSpPr>
          <p:nvPr>
            <p:ph type="pic" sz="quarter" idx="13"/>
          </p:nvPr>
        </p:nvSpPr>
        <p:spPr>
          <a:xfrm>
            <a:off x="0" y="1709737"/>
            <a:ext cx="6095999" cy="4467225"/>
          </a:xfrm>
        </p:spPr>
        <p:txBody>
          <a:bodyPr/>
          <a:lstStyle/>
          <a:p>
            <a:endParaRPr lang="de-DE" dirty="0"/>
          </a:p>
        </p:txBody>
      </p:sp>
      <p:sp>
        <p:nvSpPr>
          <p:cNvPr id="20" name="Foliennummernplatzhalter 19">
            <a:extLst>
              <a:ext uri="{FF2B5EF4-FFF2-40B4-BE49-F238E27FC236}">
                <a16:creationId xmlns:a16="http://schemas.microsoft.com/office/drawing/2014/main" id="{E75E794A-478C-6A41-5291-316EB86631D9}"/>
              </a:ext>
            </a:extLst>
          </p:cNvPr>
          <p:cNvSpPr>
            <a:spLocks noGrp="1"/>
          </p:cNvSpPr>
          <p:nvPr>
            <p:ph type="sldNum" sz="quarter" idx="16"/>
          </p:nvPr>
        </p:nvSpPr>
        <p:spPr/>
        <p:txBody>
          <a:bodyPr/>
          <a:lstStyle/>
          <a:p>
            <a:fld id="{33883982-FD16-464E-B8BE-45F01105FA6D}" type="slidenum">
              <a:rPr lang="de-DE" smtClean="0"/>
              <a:pPr/>
              <a:t>‹Nr.›</a:t>
            </a:fld>
            <a:endParaRPr lang="de-DE"/>
          </a:p>
        </p:txBody>
      </p:sp>
      <p:sp>
        <p:nvSpPr>
          <p:cNvPr id="6" name="Titel 5">
            <a:extLst>
              <a:ext uri="{FF2B5EF4-FFF2-40B4-BE49-F238E27FC236}">
                <a16:creationId xmlns:a16="http://schemas.microsoft.com/office/drawing/2014/main" id="{FF75DA32-3A08-C257-6F26-A5DF63CBE7A5}"/>
              </a:ext>
            </a:extLst>
          </p:cNvPr>
          <p:cNvSpPr>
            <a:spLocks noGrp="1"/>
          </p:cNvSpPr>
          <p:nvPr>
            <p:ph type="title"/>
          </p:nvPr>
        </p:nvSpPr>
        <p:spPr>
          <a:xfrm>
            <a:off x="6095999" y="1709736"/>
            <a:ext cx="6095999" cy="3057135"/>
          </a:xfrm>
        </p:spPr>
        <p:txBody>
          <a:bodyPr lIns="360000" rIns="360000">
            <a:normAutofit/>
          </a:bodyPr>
          <a:lstStyle>
            <a:lvl1pPr>
              <a:defRPr lang="de-DE" sz="4400" b="1" kern="1200" dirty="0">
                <a:solidFill>
                  <a:srgbClr val="EE2737"/>
                </a:solidFill>
                <a:latin typeface="+mj-lt"/>
                <a:ea typeface="+mj-ea"/>
                <a:cs typeface="+mj-cs"/>
              </a:defRPr>
            </a:lvl1pPr>
          </a:lstStyle>
          <a:p>
            <a:r>
              <a:rPr lang="de-DE" dirty="0"/>
              <a:t>Mastertitelformat bearbeiten</a:t>
            </a:r>
          </a:p>
        </p:txBody>
      </p:sp>
      <p:pic>
        <p:nvPicPr>
          <p:cNvPr id="11" name="Grafik 10">
            <a:extLst>
              <a:ext uri="{FF2B5EF4-FFF2-40B4-BE49-F238E27FC236}">
                <a16:creationId xmlns:a16="http://schemas.microsoft.com/office/drawing/2014/main" id="{CCF2EAB5-841A-1311-79A0-1DBB7EEF1C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81362" y="502024"/>
            <a:ext cx="3836697" cy="766244"/>
          </a:xfrm>
          <a:prstGeom prst="rect">
            <a:avLst/>
          </a:prstGeom>
        </p:spPr>
      </p:pic>
    </p:spTree>
    <p:extLst>
      <p:ext uri="{BB962C8B-B14F-4D97-AF65-F5344CB8AC3E}">
        <p14:creationId xmlns:p14="http://schemas.microsoft.com/office/powerpoint/2010/main" val="39926720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5715000" cy="1692275"/>
          </a:xfrm>
        </p:spPr>
        <p:txBody>
          <a:bodyPr rIns="360000" anchor="t"/>
          <a:lstStyle>
            <a:lvl1pPr>
              <a:defRPr sz="3200"/>
            </a:lvl1pPr>
          </a:lstStyle>
          <a:p>
            <a:r>
              <a:rPr lang="de-DE" dirty="0"/>
              <a:t>Mastertitelformat bearbeiten</a:t>
            </a:r>
            <a:endParaRPr lang="en-US" dirty="0"/>
          </a:p>
        </p:txBody>
      </p:sp>
      <p:sp>
        <p:nvSpPr>
          <p:cNvPr id="3" name="Content Placeholder 2"/>
          <p:cNvSpPr>
            <a:spLocks noGrp="1"/>
          </p:cNvSpPr>
          <p:nvPr>
            <p:ph idx="1"/>
          </p:nvPr>
        </p:nvSpPr>
        <p:spPr>
          <a:xfrm>
            <a:off x="6096000" y="365125"/>
            <a:ext cx="6096000" cy="5811838"/>
          </a:xfrm>
        </p:spPr>
        <p:txBody>
          <a:bodyPr rIns="360000"/>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Text Placeholder 3"/>
          <p:cNvSpPr>
            <a:spLocks noGrp="1"/>
          </p:cNvSpPr>
          <p:nvPr>
            <p:ph type="body" sz="half" idx="2"/>
          </p:nvPr>
        </p:nvSpPr>
        <p:spPr>
          <a:xfrm>
            <a:off x="381000" y="2057399"/>
            <a:ext cx="5715000" cy="4119563"/>
          </a:xfrm>
        </p:spPr>
        <p:txBody>
          <a:bodyPr rIns="360000">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
        <p:nvSpPr>
          <p:cNvPr id="7" name="Slide Number Placeholder 6"/>
          <p:cNvSpPr>
            <a:spLocks noGrp="1"/>
          </p:cNvSpPr>
          <p:nvPr>
            <p:ph type="sldNum" sz="quarter" idx="12"/>
          </p:nvPr>
        </p:nvSpPr>
        <p:spPr/>
        <p:txBody>
          <a:bodyPr/>
          <a:lstStyle/>
          <a:p>
            <a:fld id="{33883982-FD16-464E-B8BE-45F01105FA6D}" type="slidenum">
              <a:rPr lang="de-DE" smtClean="0"/>
              <a:t>‹Nr.›</a:t>
            </a:fld>
            <a:endParaRPr lang="de-DE"/>
          </a:p>
        </p:txBody>
      </p:sp>
      <p:pic>
        <p:nvPicPr>
          <p:cNvPr id="10" name="Grafik 9">
            <a:extLst>
              <a:ext uri="{FF2B5EF4-FFF2-40B4-BE49-F238E27FC236}">
                <a16:creationId xmlns:a16="http://schemas.microsoft.com/office/drawing/2014/main" id="{DC73B301-1BCD-CA83-7E35-0567A3913A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9250" y="6311900"/>
            <a:ext cx="2019600" cy="403343"/>
          </a:xfrm>
          <a:prstGeom prst="rect">
            <a:avLst/>
          </a:prstGeom>
        </p:spPr>
      </p:pic>
    </p:spTree>
    <p:extLst>
      <p:ext uri="{BB962C8B-B14F-4D97-AF65-F5344CB8AC3E}">
        <p14:creationId xmlns:p14="http://schemas.microsoft.com/office/powerpoint/2010/main" val="160283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095998" y="365125"/>
            <a:ext cx="6096002" cy="5811837"/>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7" name="Slide Number Placeholder 6"/>
          <p:cNvSpPr>
            <a:spLocks noGrp="1"/>
          </p:cNvSpPr>
          <p:nvPr>
            <p:ph type="sldNum" sz="quarter" idx="12"/>
          </p:nvPr>
        </p:nvSpPr>
        <p:spPr/>
        <p:txBody>
          <a:bodyPr/>
          <a:lstStyle/>
          <a:p>
            <a:fld id="{33883982-FD16-464E-B8BE-45F01105FA6D}" type="slidenum">
              <a:rPr lang="de-DE" smtClean="0"/>
              <a:t>‹Nr.›</a:t>
            </a:fld>
            <a:endParaRPr lang="de-DE"/>
          </a:p>
        </p:txBody>
      </p:sp>
      <p:sp>
        <p:nvSpPr>
          <p:cNvPr id="10" name="Title 1">
            <a:extLst>
              <a:ext uri="{FF2B5EF4-FFF2-40B4-BE49-F238E27FC236}">
                <a16:creationId xmlns:a16="http://schemas.microsoft.com/office/drawing/2014/main" id="{EFDAD242-8FD9-D277-6D94-A3E4B9862B24}"/>
              </a:ext>
            </a:extLst>
          </p:cNvPr>
          <p:cNvSpPr>
            <a:spLocks noGrp="1"/>
          </p:cNvSpPr>
          <p:nvPr>
            <p:ph type="title"/>
          </p:nvPr>
        </p:nvSpPr>
        <p:spPr>
          <a:xfrm>
            <a:off x="381000" y="365125"/>
            <a:ext cx="5715000" cy="1692275"/>
          </a:xfrm>
        </p:spPr>
        <p:txBody>
          <a:bodyPr rIns="360000" anchor="t"/>
          <a:lstStyle>
            <a:lvl1pPr>
              <a:defRPr sz="3200"/>
            </a:lvl1pPr>
          </a:lstStyle>
          <a:p>
            <a:r>
              <a:rPr lang="de-DE"/>
              <a:t>Mastertitelformat bearbeiten</a:t>
            </a:r>
            <a:endParaRPr lang="en-US" dirty="0"/>
          </a:p>
        </p:txBody>
      </p:sp>
      <p:sp>
        <p:nvSpPr>
          <p:cNvPr id="11" name="Text Placeholder 3">
            <a:extLst>
              <a:ext uri="{FF2B5EF4-FFF2-40B4-BE49-F238E27FC236}">
                <a16:creationId xmlns:a16="http://schemas.microsoft.com/office/drawing/2014/main" id="{FEF98A64-A63A-8A23-470A-045225E1199D}"/>
              </a:ext>
            </a:extLst>
          </p:cNvPr>
          <p:cNvSpPr>
            <a:spLocks noGrp="1"/>
          </p:cNvSpPr>
          <p:nvPr>
            <p:ph type="body" sz="half" idx="2"/>
          </p:nvPr>
        </p:nvSpPr>
        <p:spPr>
          <a:xfrm>
            <a:off x="381000" y="2057399"/>
            <a:ext cx="5715000" cy="4119563"/>
          </a:xfrm>
        </p:spPr>
        <p:txBody>
          <a:bodyPr rIns="360000">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pic>
        <p:nvPicPr>
          <p:cNvPr id="2" name="Grafik 1">
            <a:extLst>
              <a:ext uri="{FF2B5EF4-FFF2-40B4-BE49-F238E27FC236}">
                <a16:creationId xmlns:a16="http://schemas.microsoft.com/office/drawing/2014/main" id="{C721FEB6-9B1E-7676-4740-738B0A3C06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9250" y="6311900"/>
            <a:ext cx="2019600" cy="403343"/>
          </a:xfrm>
          <a:prstGeom prst="rect">
            <a:avLst/>
          </a:prstGeom>
        </p:spPr>
      </p:pic>
    </p:spTree>
    <p:extLst>
      <p:ext uri="{BB962C8B-B14F-4D97-AF65-F5344CB8AC3E}">
        <p14:creationId xmlns:p14="http://schemas.microsoft.com/office/powerpoint/2010/main" val="3641691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ild mit Überschrif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33883982-FD16-464E-B8BE-45F01105FA6D}" type="slidenum">
              <a:rPr lang="de-DE" smtClean="0"/>
              <a:t>‹Nr.›</a:t>
            </a:fld>
            <a:endParaRPr lang="de-DE" dirty="0"/>
          </a:p>
        </p:txBody>
      </p:sp>
      <p:sp>
        <p:nvSpPr>
          <p:cNvPr id="11" name="Text Placeholder 3">
            <a:extLst>
              <a:ext uri="{FF2B5EF4-FFF2-40B4-BE49-F238E27FC236}">
                <a16:creationId xmlns:a16="http://schemas.microsoft.com/office/drawing/2014/main" id="{FEF98A64-A63A-8A23-470A-045225E1199D}"/>
              </a:ext>
            </a:extLst>
          </p:cNvPr>
          <p:cNvSpPr>
            <a:spLocks noGrp="1"/>
          </p:cNvSpPr>
          <p:nvPr>
            <p:ph type="body" sz="half" idx="2"/>
          </p:nvPr>
        </p:nvSpPr>
        <p:spPr>
          <a:xfrm>
            <a:off x="381000" y="5424137"/>
            <a:ext cx="3203998" cy="685801"/>
          </a:xfrm>
        </p:spPr>
        <p:txBody>
          <a:bodyPr rIns="360000">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
        <p:nvSpPr>
          <p:cNvPr id="2" name="Picture Placeholder 18">
            <a:extLst>
              <a:ext uri="{FF2B5EF4-FFF2-40B4-BE49-F238E27FC236}">
                <a16:creationId xmlns:a16="http://schemas.microsoft.com/office/drawing/2014/main" id="{E8F15365-A65D-CC12-DA1E-1137E6D60C61}"/>
              </a:ext>
            </a:extLst>
          </p:cNvPr>
          <p:cNvSpPr>
            <a:spLocks noGrp="1"/>
          </p:cNvSpPr>
          <p:nvPr>
            <p:ph type="pic" sz="quarter" idx="14" hasCustomPrompt="1"/>
          </p:nvPr>
        </p:nvSpPr>
        <p:spPr>
          <a:xfrm>
            <a:off x="8595181" y="1824434"/>
            <a:ext cx="3204000" cy="3401614"/>
          </a:xfrm>
          <a:custGeom>
            <a:avLst/>
            <a:gdLst>
              <a:gd name="connsiteX0" fmla="*/ 0 w 2460625"/>
              <a:gd name="connsiteY0" fmla="*/ 0 h 3163207"/>
              <a:gd name="connsiteX1" fmla="*/ 2460625 w 2460625"/>
              <a:gd name="connsiteY1" fmla="*/ 0 h 3163207"/>
              <a:gd name="connsiteX2" fmla="*/ 2460625 w 2460625"/>
              <a:gd name="connsiteY2" fmla="*/ 3163207 h 3163207"/>
              <a:gd name="connsiteX3" fmla="*/ 0 w 2460625"/>
              <a:gd name="connsiteY3" fmla="*/ 3163207 h 3163207"/>
            </a:gdLst>
            <a:ahLst/>
            <a:cxnLst>
              <a:cxn ang="0">
                <a:pos x="connsiteX0" y="connsiteY0"/>
              </a:cxn>
              <a:cxn ang="0">
                <a:pos x="connsiteX1" y="connsiteY1"/>
              </a:cxn>
              <a:cxn ang="0">
                <a:pos x="connsiteX2" y="connsiteY2"/>
              </a:cxn>
              <a:cxn ang="0">
                <a:pos x="connsiteX3" y="connsiteY3"/>
              </a:cxn>
            </a:cxnLst>
            <a:rect l="l" t="t" r="r" b="b"/>
            <a:pathLst>
              <a:path w="2460625" h="3163207">
                <a:moveTo>
                  <a:pt x="0" y="0"/>
                </a:moveTo>
                <a:lnTo>
                  <a:pt x="2460625" y="0"/>
                </a:lnTo>
                <a:lnTo>
                  <a:pt x="2460625" y="3163207"/>
                </a:lnTo>
                <a:lnTo>
                  <a:pt x="0" y="3163207"/>
                </a:lnTo>
                <a:close/>
              </a:path>
            </a:pathLst>
          </a:custGeom>
        </p:spPr>
        <p:txBody>
          <a:bodyPr wrap="square">
            <a:noAutofit/>
          </a:bodyPr>
          <a:lstStyle>
            <a:lvl1pPr marL="0" indent="0">
              <a:buNone/>
              <a:defRPr/>
            </a:lvl1pPr>
          </a:lstStyle>
          <a:p>
            <a:r>
              <a:rPr lang="en-ID" dirty="0"/>
              <a:t>Image Placeholder</a:t>
            </a:r>
          </a:p>
        </p:txBody>
      </p:sp>
      <p:sp>
        <p:nvSpPr>
          <p:cNvPr id="4" name="Picture Placeholder 17">
            <a:extLst>
              <a:ext uri="{FF2B5EF4-FFF2-40B4-BE49-F238E27FC236}">
                <a16:creationId xmlns:a16="http://schemas.microsoft.com/office/drawing/2014/main" id="{DCFA4B59-C9E0-0BD5-94D0-D228506A7349}"/>
              </a:ext>
            </a:extLst>
          </p:cNvPr>
          <p:cNvSpPr>
            <a:spLocks noGrp="1"/>
          </p:cNvSpPr>
          <p:nvPr>
            <p:ph type="pic" sz="quarter" idx="13" hasCustomPrompt="1"/>
          </p:nvPr>
        </p:nvSpPr>
        <p:spPr>
          <a:xfrm>
            <a:off x="4482179" y="1825626"/>
            <a:ext cx="3204000" cy="3401614"/>
          </a:xfrm>
          <a:custGeom>
            <a:avLst/>
            <a:gdLst>
              <a:gd name="connsiteX0" fmla="*/ 0 w 2460625"/>
              <a:gd name="connsiteY0" fmla="*/ 0 h 3163207"/>
              <a:gd name="connsiteX1" fmla="*/ 2460625 w 2460625"/>
              <a:gd name="connsiteY1" fmla="*/ 0 h 3163207"/>
              <a:gd name="connsiteX2" fmla="*/ 2460625 w 2460625"/>
              <a:gd name="connsiteY2" fmla="*/ 3163207 h 3163207"/>
              <a:gd name="connsiteX3" fmla="*/ 0 w 2460625"/>
              <a:gd name="connsiteY3" fmla="*/ 3163207 h 3163207"/>
            </a:gdLst>
            <a:ahLst/>
            <a:cxnLst>
              <a:cxn ang="0">
                <a:pos x="connsiteX0" y="connsiteY0"/>
              </a:cxn>
              <a:cxn ang="0">
                <a:pos x="connsiteX1" y="connsiteY1"/>
              </a:cxn>
              <a:cxn ang="0">
                <a:pos x="connsiteX2" y="connsiteY2"/>
              </a:cxn>
              <a:cxn ang="0">
                <a:pos x="connsiteX3" y="connsiteY3"/>
              </a:cxn>
            </a:cxnLst>
            <a:rect l="l" t="t" r="r" b="b"/>
            <a:pathLst>
              <a:path w="2460625" h="3163207">
                <a:moveTo>
                  <a:pt x="0" y="0"/>
                </a:moveTo>
                <a:lnTo>
                  <a:pt x="2460625" y="0"/>
                </a:lnTo>
                <a:lnTo>
                  <a:pt x="2460625" y="3163207"/>
                </a:lnTo>
                <a:lnTo>
                  <a:pt x="0" y="3163207"/>
                </a:lnTo>
                <a:close/>
              </a:path>
            </a:pathLst>
          </a:custGeom>
        </p:spPr>
        <p:txBody>
          <a:bodyPr wrap="square">
            <a:noAutofit/>
          </a:bodyPr>
          <a:lstStyle>
            <a:lvl1pPr marL="0" indent="0">
              <a:buNone/>
              <a:defRPr/>
            </a:lvl1pPr>
          </a:lstStyle>
          <a:p>
            <a:r>
              <a:rPr lang="en-ID" dirty="0"/>
              <a:t>Image Placeholder</a:t>
            </a:r>
          </a:p>
        </p:txBody>
      </p:sp>
      <p:sp>
        <p:nvSpPr>
          <p:cNvPr id="12" name="Picture Placeholder 14">
            <a:extLst>
              <a:ext uri="{FF2B5EF4-FFF2-40B4-BE49-F238E27FC236}">
                <a16:creationId xmlns:a16="http://schemas.microsoft.com/office/drawing/2014/main" id="{593B09E9-C6C6-E0B9-F5A0-A1321D66D255}"/>
              </a:ext>
            </a:extLst>
          </p:cNvPr>
          <p:cNvSpPr>
            <a:spLocks noGrp="1"/>
          </p:cNvSpPr>
          <p:nvPr>
            <p:ph type="pic" sz="quarter" idx="15" hasCustomPrompt="1"/>
          </p:nvPr>
        </p:nvSpPr>
        <p:spPr>
          <a:xfrm>
            <a:off x="380998" y="1825625"/>
            <a:ext cx="3204000" cy="3441214"/>
          </a:xfrm>
          <a:custGeom>
            <a:avLst/>
            <a:gdLst>
              <a:gd name="connsiteX0" fmla="*/ 0 w 2460625"/>
              <a:gd name="connsiteY0" fmla="*/ 0 h 3163207"/>
              <a:gd name="connsiteX1" fmla="*/ 2460625 w 2460625"/>
              <a:gd name="connsiteY1" fmla="*/ 0 h 3163207"/>
              <a:gd name="connsiteX2" fmla="*/ 2460625 w 2460625"/>
              <a:gd name="connsiteY2" fmla="*/ 3163207 h 3163207"/>
              <a:gd name="connsiteX3" fmla="*/ 0 w 2460625"/>
              <a:gd name="connsiteY3" fmla="*/ 3163207 h 3163207"/>
            </a:gdLst>
            <a:ahLst/>
            <a:cxnLst>
              <a:cxn ang="0">
                <a:pos x="connsiteX0" y="connsiteY0"/>
              </a:cxn>
              <a:cxn ang="0">
                <a:pos x="connsiteX1" y="connsiteY1"/>
              </a:cxn>
              <a:cxn ang="0">
                <a:pos x="connsiteX2" y="connsiteY2"/>
              </a:cxn>
              <a:cxn ang="0">
                <a:pos x="connsiteX3" y="connsiteY3"/>
              </a:cxn>
            </a:cxnLst>
            <a:rect l="l" t="t" r="r" b="b"/>
            <a:pathLst>
              <a:path w="2460625" h="3163207">
                <a:moveTo>
                  <a:pt x="0" y="0"/>
                </a:moveTo>
                <a:lnTo>
                  <a:pt x="2460625" y="0"/>
                </a:lnTo>
                <a:lnTo>
                  <a:pt x="2460625" y="3163207"/>
                </a:lnTo>
                <a:lnTo>
                  <a:pt x="0" y="3163207"/>
                </a:lnTo>
                <a:close/>
              </a:path>
            </a:pathLst>
          </a:custGeom>
        </p:spPr>
        <p:txBody>
          <a:bodyPr wrap="square">
            <a:noAutofit/>
          </a:bodyPr>
          <a:lstStyle>
            <a:lvl1pPr marL="0" indent="0">
              <a:buNone/>
              <a:defRPr/>
            </a:lvl1pPr>
          </a:lstStyle>
          <a:p>
            <a:r>
              <a:rPr lang="en-ID" dirty="0"/>
              <a:t>Image Placeholder</a:t>
            </a:r>
          </a:p>
        </p:txBody>
      </p:sp>
      <p:sp>
        <p:nvSpPr>
          <p:cNvPr id="13" name="Title 1">
            <a:extLst>
              <a:ext uri="{FF2B5EF4-FFF2-40B4-BE49-F238E27FC236}">
                <a16:creationId xmlns:a16="http://schemas.microsoft.com/office/drawing/2014/main" id="{C196EE9A-D7D9-3F7C-BA4E-9CD0B2CD6A6D}"/>
              </a:ext>
            </a:extLst>
          </p:cNvPr>
          <p:cNvSpPr>
            <a:spLocks noGrp="1"/>
          </p:cNvSpPr>
          <p:nvPr>
            <p:ph type="title"/>
          </p:nvPr>
        </p:nvSpPr>
        <p:spPr>
          <a:xfrm>
            <a:off x="387461" y="365125"/>
            <a:ext cx="11417078" cy="1325563"/>
          </a:xfrm>
        </p:spPr>
        <p:txBody>
          <a:bodyPr/>
          <a:lstStyle/>
          <a:p>
            <a:r>
              <a:rPr lang="de-DE"/>
              <a:t>Mastertitelformat bearbeiten</a:t>
            </a:r>
            <a:endParaRPr lang="en-US" dirty="0"/>
          </a:p>
        </p:txBody>
      </p:sp>
      <p:sp>
        <p:nvSpPr>
          <p:cNvPr id="14" name="Text Placeholder 3">
            <a:extLst>
              <a:ext uri="{FF2B5EF4-FFF2-40B4-BE49-F238E27FC236}">
                <a16:creationId xmlns:a16="http://schemas.microsoft.com/office/drawing/2014/main" id="{B46F1866-E99E-593A-849B-99E6D6A5E78E}"/>
              </a:ext>
            </a:extLst>
          </p:cNvPr>
          <p:cNvSpPr>
            <a:spLocks noGrp="1"/>
          </p:cNvSpPr>
          <p:nvPr>
            <p:ph type="body" sz="half" idx="16"/>
          </p:nvPr>
        </p:nvSpPr>
        <p:spPr>
          <a:xfrm>
            <a:off x="4462347" y="5424137"/>
            <a:ext cx="3203998" cy="685801"/>
          </a:xfrm>
        </p:spPr>
        <p:txBody>
          <a:bodyPr rIns="360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
        <p:nvSpPr>
          <p:cNvPr id="15" name="Text Placeholder 3">
            <a:extLst>
              <a:ext uri="{FF2B5EF4-FFF2-40B4-BE49-F238E27FC236}">
                <a16:creationId xmlns:a16="http://schemas.microsoft.com/office/drawing/2014/main" id="{F47D8188-0B2A-02B8-4EFD-DA15D2B17512}"/>
              </a:ext>
            </a:extLst>
          </p:cNvPr>
          <p:cNvSpPr>
            <a:spLocks noGrp="1"/>
          </p:cNvSpPr>
          <p:nvPr>
            <p:ph type="body" sz="half" idx="17"/>
          </p:nvPr>
        </p:nvSpPr>
        <p:spPr>
          <a:xfrm>
            <a:off x="8595732" y="5424137"/>
            <a:ext cx="3203998" cy="685801"/>
          </a:xfrm>
        </p:spPr>
        <p:txBody>
          <a:bodyPr rIns="360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pic>
        <p:nvPicPr>
          <p:cNvPr id="3" name="Grafik 2">
            <a:extLst>
              <a:ext uri="{FF2B5EF4-FFF2-40B4-BE49-F238E27FC236}">
                <a16:creationId xmlns:a16="http://schemas.microsoft.com/office/drawing/2014/main" id="{7AAF636D-ED67-C5C7-EA5C-28BE964E0F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9250" y="6311900"/>
            <a:ext cx="2019600" cy="403343"/>
          </a:xfrm>
          <a:prstGeom prst="rect">
            <a:avLst/>
          </a:prstGeom>
        </p:spPr>
      </p:pic>
    </p:spTree>
    <p:extLst>
      <p:ext uri="{BB962C8B-B14F-4D97-AF65-F5344CB8AC3E}">
        <p14:creationId xmlns:p14="http://schemas.microsoft.com/office/powerpoint/2010/main" val="1131520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ild mit Überschrif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33883982-FD16-464E-B8BE-45F01105FA6D}" type="slidenum">
              <a:rPr lang="de-DE" smtClean="0"/>
              <a:t>‹Nr.›</a:t>
            </a:fld>
            <a:endParaRPr lang="de-DE" dirty="0"/>
          </a:p>
        </p:txBody>
      </p:sp>
      <p:sp>
        <p:nvSpPr>
          <p:cNvPr id="11" name="Text Placeholder 3">
            <a:extLst>
              <a:ext uri="{FF2B5EF4-FFF2-40B4-BE49-F238E27FC236}">
                <a16:creationId xmlns:a16="http://schemas.microsoft.com/office/drawing/2014/main" id="{FEF98A64-A63A-8A23-470A-045225E1199D}"/>
              </a:ext>
            </a:extLst>
          </p:cNvPr>
          <p:cNvSpPr>
            <a:spLocks noGrp="1"/>
          </p:cNvSpPr>
          <p:nvPr>
            <p:ph type="body" sz="half" idx="2"/>
          </p:nvPr>
        </p:nvSpPr>
        <p:spPr>
          <a:xfrm>
            <a:off x="380998" y="3429000"/>
            <a:ext cx="5715001" cy="2680938"/>
          </a:xfrm>
        </p:spPr>
        <p:txBody>
          <a:bodyPr tIns="180000" rIns="360000">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
        <p:nvSpPr>
          <p:cNvPr id="15" name="Text Placeholder 3">
            <a:extLst>
              <a:ext uri="{FF2B5EF4-FFF2-40B4-BE49-F238E27FC236}">
                <a16:creationId xmlns:a16="http://schemas.microsoft.com/office/drawing/2014/main" id="{F47D8188-0B2A-02B8-4EFD-DA15D2B17512}"/>
              </a:ext>
            </a:extLst>
          </p:cNvPr>
          <p:cNvSpPr>
            <a:spLocks noGrp="1"/>
          </p:cNvSpPr>
          <p:nvPr>
            <p:ph type="body" sz="half" idx="17"/>
          </p:nvPr>
        </p:nvSpPr>
        <p:spPr>
          <a:xfrm>
            <a:off x="8789122" y="2267416"/>
            <a:ext cx="3010059" cy="772220"/>
          </a:xfrm>
        </p:spPr>
        <p:txBody>
          <a:bodyPr rIns="360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
        <p:nvSpPr>
          <p:cNvPr id="20" name="Title 1">
            <a:extLst>
              <a:ext uri="{FF2B5EF4-FFF2-40B4-BE49-F238E27FC236}">
                <a16:creationId xmlns:a16="http://schemas.microsoft.com/office/drawing/2014/main" id="{67B4151B-4F14-7CEC-9A8E-5756CF899844}"/>
              </a:ext>
            </a:extLst>
          </p:cNvPr>
          <p:cNvSpPr>
            <a:spLocks noGrp="1"/>
          </p:cNvSpPr>
          <p:nvPr>
            <p:ph type="title"/>
          </p:nvPr>
        </p:nvSpPr>
        <p:spPr>
          <a:xfrm>
            <a:off x="387460" y="365126"/>
            <a:ext cx="5715001" cy="3063874"/>
          </a:xfrm>
        </p:spPr>
        <p:txBody>
          <a:bodyPr bIns="180000" anchor="b"/>
          <a:lstStyle/>
          <a:p>
            <a:r>
              <a:rPr lang="de-DE" dirty="0"/>
              <a:t>Mastertitelformat bearbeiten</a:t>
            </a:r>
            <a:endParaRPr lang="en-US" dirty="0"/>
          </a:p>
        </p:txBody>
      </p:sp>
      <p:sp>
        <p:nvSpPr>
          <p:cNvPr id="24" name="Title 1">
            <a:extLst>
              <a:ext uri="{FF2B5EF4-FFF2-40B4-BE49-F238E27FC236}">
                <a16:creationId xmlns:a16="http://schemas.microsoft.com/office/drawing/2014/main" id="{98EA51E4-B64B-31FB-AC5C-60542063CF75}"/>
              </a:ext>
            </a:extLst>
          </p:cNvPr>
          <p:cNvSpPr txBox="1">
            <a:spLocks/>
          </p:cNvSpPr>
          <p:nvPr userDrawn="1"/>
        </p:nvSpPr>
        <p:spPr>
          <a:xfrm>
            <a:off x="8788573" y="358698"/>
            <a:ext cx="3010059" cy="1908717"/>
          </a:xfrm>
          <a:prstGeom prst="rect">
            <a:avLst/>
          </a:prstGeom>
        </p:spPr>
        <p:txBody>
          <a:bodyPr vert="horz" lIns="0" tIns="45720" rIns="0" bIns="180000" rtlCol="0" anchor="b">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b="0" dirty="0"/>
              <a:t>Mastertitelformat bearbeiten</a:t>
            </a:r>
            <a:endParaRPr lang="en-US" sz="2400" b="0" dirty="0"/>
          </a:p>
        </p:txBody>
      </p:sp>
      <p:sp>
        <p:nvSpPr>
          <p:cNvPr id="27" name="Picture Placeholder 6">
            <a:extLst>
              <a:ext uri="{FF2B5EF4-FFF2-40B4-BE49-F238E27FC236}">
                <a16:creationId xmlns:a16="http://schemas.microsoft.com/office/drawing/2014/main" id="{3F90EAFE-1F29-8EC0-2EFF-334FF3816915}"/>
              </a:ext>
            </a:extLst>
          </p:cNvPr>
          <p:cNvSpPr>
            <a:spLocks noGrp="1"/>
          </p:cNvSpPr>
          <p:nvPr>
            <p:ph type="pic" sz="quarter" idx="21" hasCustomPrompt="1"/>
          </p:nvPr>
        </p:nvSpPr>
        <p:spPr>
          <a:xfrm>
            <a:off x="6454800" y="3429000"/>
            <a:ext cx="2076451" cy="2680938"/>
          </a:xfrm>
          <a:custGeom>
            <a:avLst/>
            <a:gdLst>
              <a:gd name="connsiteX0" fmla="*/ 0 w 2076451"/>
              <a:gd name="connsiteY0" fmla="*/ 0 h 2077234"/>
              <a:gd name="connsiteX1" fmla="*/ 2076451 w 2076451"/>
              <a:gd name="connsiteY1" fmla="*/ 0 h 2077234"/>
              <a:gd name="connsiteX2" fmla="*/ 2076451 w 2076451"/>
              <a:gd name="connsiteY2" fmla="*/ 2077234 h 2077234"/>
              <a:gd name="connsiteX3" fmla="*/ 0 w 2076451"/>
              <a:gd name="connsiteY3" fmla="*/ 2077234 h 2077234"/>
            </a:gdLst>
            <a:ahLst/>
            <a:cxnLst>
              <a:cxn ang="0">
                <a:pos x="connsiteX0" y="connsiteY0"/>
              </a:cxn>
              <a:cxn ang="0">
                <a:pos x="connsiteX1" y="connsiteY1"/>
              </a:cxn>
              <a:cxn ang="0">
                <a:pos x="connsiteX2" y="connsiteY2"/>
              </a:cxn>
              <a:cxn ang="0">
                <a:pos x="connsiteX3" y="connsiteY3"/>
              </a:cxn>
            </a:cxnLst>
            <a:rect l="l" t="t" r="r" b="b"/>
            <a:pathLst>
              <a:path w="2076451" h="2077234">
                <a:moveTo>
                  <a:pt x="0" y="0"/>
                </a:moveTo>
                <a:lnTo>
                  <a:pt x="2076451" y="0"/>
                </a:lnTo>
                <a:lnTo>
                  <a:pt x="2076451" y="2077234"/>
                </a:lnTo>
                <a:lnTo>
                  <a:pt x="0" y="2077234"/>
                </a:lnTo>
                <a:close/>
              </a:path>
            </a:pathLst>
          </a:custGeom>
        </p:spPr>
        <p:txBody>
          <a:bodyPr wrap="square">
            <a:noAutofit/>
          </a:bodyPr>
          <a:lstStyle>
            <a:lvl1pPr marL="0" indent="0">
              <a:buNone/>
              <a:defRPr/>
            </a:lvl1pPr>
          </a:lstStyle>
          <a:p>
            <a:r>
              <a:rPr lang="en-ID" dirty="0"/>
              <a:t>Image Placeholder</a:t>
            </a:r>
          </a:p>
        </p:txBody>
      </p:sp>
      <p:sp>
        <p:nvSpPr>
          <p:cNvPr id="28" name="Picture Placeholder 6">
            <a:extLst>
              <a:ext uri="{FF2B5EF4-FFF2-40B4-BE49-F238E27FC236}">
                <a16:creationId xmlns:a16="http://schemas.microsoft.com/office/drawing/2014/main" id="{754CEEB2-F700-2FB8-9CF3-3586E9A7D9F6}"/>
              </a:ext>
            </a:extLst>
          </p:cNvPr>
          <p:cNvSpPr>
            <a:spLocks noGrp="1"/>
          </p:cNvSpPr>
          <p:nvPr>
            <p:ph type="pic" sz="quarter" idx="22" hasCustomPrompt="1"/>
          </p:nvPr>
        </p:nvSpPr>
        <p:spPr>
          <a:xfrm>
            <a:off x="6454800" y="358698"/>
            <a:ext cx="2076451" cy="2680938"/>
          </a:xfrm>
          <a:custGeom>
            <a:avLst/>
            <a:gdLst>
              <a:gd name="connsiteX0" fmla="*/ 0 w 2076451"/>
              <a:gd name="connsiteY0" fmla="*/ 0 h 2077234"/>
              <a:gd name="connsiteX1" fmla="*/ 2076451 w 2076451"/>
              <a:gd name="connsiteY1" fmla="*/ 0 h 2077234"/>
              <a:gd name="connsiteX2" fmla="*/ 2076451 w 2076451"/>
              <a:gd name="connsiteY2" fmla="*/ 2077234 h 2077234"/>
              <a:gd name="connsiteX3" fmla="*/ 0 w 2076451"/>
              <a:gd name="connsiteY3" fmla="*/ 2077234 h 2077234"/>
            </a:gdLst>
            <a:ahLst/>
            <a:cxnLst>
              <a:cxn ang="0">
                <a:pos x="connsiteX0" y="connsiteY0"/>
              </a:cxn>
              <a:cxn ang="0">
                <a:pos x="connsiteX1" y="connsiteY1"/>
              </a:cxn>
              <a:cxn ang="0">
                <a:pos x="connsiteX2" y="connsiteY2"/>
              </a:cxn>
              <a:cxn ang="0">
                <a:pos x="connsiteX3" y="connsiteY3"/>
              </a:cxn>
            </a:cxnLst>
            <a:rect l="l" t="t" r="r" b="b"/>
            <a:pathLst>
              <a:path w="2076451" h="2077234">
                <a:moveTo>
                  <a:pt x="0" y="0"/>
                </a:moveTo>
                <a:lnTo>
                  <a:pt x="2076451" y="0"/>
                </a:lnTo>
                <a:lnTo>
                  <a:pt x="2076451" y="2077234"/>
                </a:lnTo>
                <a:lnTo>
                  <a:pt x="0" y="2077234"/>
                </a:lnTo>
                <a:close/>
              </a:path>
            </a:pathLst>
          </a:custGeom>
        </p:spPr>
        <p:txBody>
          <a:bodyPr wrap="square">
            <a:noAutofit/>
          </a:bodyPr>
          <a:lstStyle>
            <a:lvl1pPr marL="0" indent="0">
              <a:buNone/>
              <a:defRPr/>
            </a:lvl1pPr>
          </a:lstStyle>
          <a:p>
            <a:r>
              <a:rPr lang="en-ID" dirty="0"/>
              <a:t>Image Placeholder</a:t>
            </a:r>
          </a:p>
        </p:txBody>
      </p:sp>
      <p:sp>
        <p:nvSpPr>
          <p:cNvPr id="29" name="Text Placeholder 3">
            <a:extLst>
              <a:ext uri="{FF2B5EF4-FFF2-40B4-BE49-F238E27FC236}">
                <a16:creationId xmlns:a16="http://schemas.microsoft.com/office/drawing/2014/main" id="{BB69732C-1B9E-7565-27E6-326B4FC5629D}"/>
              </a:ext>
            </a:extLst>
          </p:cNvPr>
          <p:cNvSpPr>
            <a:spLocks noGrp="1"/>
          </p:cNvSpPr>
          <p:nvPr>
            <p:ph type="body" sz="half" idx="23"/>
          </p:nvPr>
        </p:nvSpPr>
        <p:spPr>
          <a:xfrm>
            <a:off x="8789122" y="5337718"/>
            <a:ext cx="3010059" cy="772220"/>
          </a:xfrm>
        </p:spPr>
        <p:txBody>
          <a:bodyPr rIns="360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30" name="Title 1">
            <a:extLst>
              <a:ext uri="{FF2B5EF4-FFF2-40B4-BE49-F238E27FC236}">
                <a16:creationId xmlns:a16="http://schemas.microsoft.com/office/drawing/2014/main" id="{61BD0073-5C8C-F14A-E24A-02BEF78C5120}"/>
              </a:ext>
            </a:extLst>
          </p:cNvPr>
          <p:cNvSpPr txBox="1">
            <a:spLocks/>
          </p:cNvSpPr>
          <p:nvPr userDrawn="1"/>
        </p:nvSpPr>
        <p:spPr>
          <a:xfrm>
            <a:off x="8788573" y="3429000"/>
            <a:ext cx="3022429" cy="1908717"/>
          </a:xfrm>
          <a:prstGeom prst="rect">
            <a:avLst/>
          </a:prstGeom>
        </p:spPr>
        <p:txBody>
          <a:bodyPr vert="horz" lIns="0" tIns="45720" rIns="0" bIns="180000" rtlCol="0" anchor="b">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b="0" dirty="0"/>
              <a:t>Mastertitelformat bearbeiten</a:t>
            </a:r>
            <a:endParaRPr lang="en-US" sz="2400" b="0" dirty="0"/>
          </a:p>
        </p:txBody>
      </p:sp>
      <p:pic>
        <p:nvPicPr>
          <p:cNvPr id="2" name="Grafik 1">
            <a:extLst>
              <a:ext uri="{FF2B5EF4-FFF2-40B4-BE49-F238E27FC236}">
                <a16:creationId xmlns:a16="http://schemas.microsoft.com/office/drawing/2014/main" id="{74C5D342-3689-2A65-0248-AA29FF4789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9250" y="6311900"/>
            <a:ext cx="2019600" cy="403343"/>
          </a:xfrm>
          <a:prstGeom prst="rect">
            <a:avLst/>
          </a:prstGeom>
        </p:spPr>
      </p:pic>
    </p:spTree>
    <p:extLst>
      <p:ext uri="{BB962C8B-B14F-4D97-AF65-F5344CB8AC3E}">
        <p14:creationId xmlns:p14="http://schemas.microsoft.com/office/powerpoint/2010/main" val="26409137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5" name="Slide Number Placeholder 4"/>
          <p:cNvSpPr>
            <a:spLocks noGrp="1"/>
          </p:cNvSpPr>
          <p:nvPr>
            <p:ph type="sldNum" sz="quarter" idx="12"/>
          </p:nvPr>
        </p:nvSpPr>
        <p:spPr/>
        <p:txBody>
          <a:bodyPr/>
          <a:lstStyle/>
          <a:p>
            <a:fld id="{33883982-FD16-464E-B8BE-45F01105FA6D}" type="slidenum">
              <a:rPr lang="de-DE" smtClean="0"/>
              <a:t>‹Nr.›</a:t>
            </a:fld>
            <a:endParaRPr lang="de-DE"/>
          </a:p>
        </p:txBody>
      </p:sp>
      <p:pic>
        <p:nvPicPr>
          <p:cNvPr id="8" name="Grafik 7">
            <a:extLst>
              <a:ext uri="{FF2B5EF4-FFF2-40B4-BE49-F238E27FC236}">
                <a16:creationId xmlns:a16="http://schemas.microsoft.com/office/drawing/2014/main" id="{8F7AABAB-8E4B-795D-7659-F30E9E457D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9250" y="6311900"/>
            <a:ext cx="2019600" cy="403343"/>
          </a:xfrm>
          <a:prstGeom prst="rect">
            <a:avLst/>
          </a:prstGeom>
        </p:spPr>
      </p:pic>
    </p:spTree>
    <p:extLst>
      <p:ext uri="{BB962C8B-B14F-4D97-AF65-F5344CB8AC3E}">
        <p14:creationId xmlns:p14="http://schemas.microsoft.com/office/powerpoint/2010/main" val="3423401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883982-FD16-464E-B8BE-45F01105FA6D}" type="slidenum">
              <a:rPr lang="de-DE" smtClean="0"/>
              <a:t>‹Nr.›</a:t>
            </a:fld>
            <a:endParaRPr lang="de-DE"/>
          </a:p>
        </p:txBody>
      </p:sp>
      <p:pic>
        <p:nvPicPr>
          <p:cNvPr id="7" name="Grafik 6">
            <a:extLst>
              <a:ext uri="{FF2B5EF4-FFF2-40B4-BE49-F238E27FC236}">
                <a16:creationId xmlns:a16="http://schemas.microsoft.com/office/drawing/2014/main" id="{628D7AB1-7014-54E3-C40B-7235BAAAFF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9250" y="6311900"/>
            <a:ext cx="2019600" cy="403343"/>
          </a:xfrm>
          <a:prstGeom prst="rect">
            <a:avLst/>
          </a:prstGeom>
        </p:spPr>
      </p:pic>
    </p:spTree>
    <p:extLst>
      <p:ext uri="{BB962C8B-B14F-4D97-AF65-F5344CB8AC3E}">
        <p14:creationId xmlns:p14="http://schemas.microsoft.com/office/powerpoint/2010/main" val="20804621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EC4AD5DB-C5DE-8AB9-0675-004B6C21A805}"/>
              </a:ext>
            </a:extLst>
          </p:cNvPr>
          <p:cNvSpPr>
            <a:spLocks noGrp="1"/>
          </p:cNvSpPr>
          <p:nvPr>
            <p:ph type="pic" sz="quarter" idx="13"/>
          </p:nvPr>
        </p:nvSpPr>
        <p:spPr>
          <a:xfrm>
            <a:off x="0" y="0"/>
            <a:ext cx="12192000" cy="6176962"/>
          </a:xfrm>
        </p:spPr>
        <p:txBody>
          <a:bodyPr/>
          <a:lstStyle/>
          <a:p>
            <a:endParaRPr lang="de-DE"/>
          </a:p>
        </p:txBody>
      </p:sp>
      <p:sp>
        <p:nvSpPr>
          <p:cNvPr id="4" name="Slide Number Placeholder 3"/>
          <p:cNvSpPr>
            <a:spLocks noGrp="1"/>
          </p:cNvSpPr>
          <p:nvPr>
            <p:ph type="sldNum" sz="quarter" idx="12"/>
          </p:nvPr>
        </p:nvSpPr>
        <p:spPr/>
        <p:txBody>
          <a:bodyPr/>
          <a:lstStyle/>
          <a:p>
            <a:fld id="{33883982-FD16-464E-B8BE-45F01105FA6D}" type="slidenum">
              <a:rPr lang="de-DE" smtClean="0"/>
              <a:t>‹Nr.›</a:t>
            </a:fld>
            <a:endParaRPr lang="de-DE"/>
          </a:p>
        </p:txBody>
      </p:sp>
      <p:pic>
        <p:nvPicPr>
          <p:cNvPr id="7" name="Grafik 6">
            <a:extLst>
              <a:ext uri="{FF2B5EF4-FFF2-40B4-BE49-F238E27FC236}">
                <a16:creationId xmlns:a16="http://schemas.microsoft.com/office/drawing/2014/main" id="{13F0999D-CC41-F5DE-2EF8-C3A30F7531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9250" y="6311900"/>
            <a:ext cx="2019600" cy="403343"/>
          </a:xfrm>
          <a:prstGeom prst="rect">
            <a:avLst/>
          </a:prstGeom>
        </p:spPr>
      </p:pic>
    </p:spTree>
    <p:extLst>
      <p:ext uri="{BB962C8B-B14F-4D97-AF65-F5344CB8AC3E}">
        <p14:creationId xmlns:p14="http://schemas.microsoft.com/office/powerpoint/2010/main" val="16297329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44F8B302-77FF-3291-D691-16D3720F7D88}"/>
              </a:ext>
            </a:extLst>
          </p:cNvPr>
          <p:cNvSpPr/>
          <p:nvPr userDrawn="1"/>
        </p:nvSpPr>
        <p:spPr>
          <a:xfrm>
            <a:off x="6096000" y="1709736"/>
            <a:ext cx="6096000" cy="4467226"/>
          </a:xfrm>
          <a:prstGeom prst="rect">
            <a:avLst/>
          </a:prstGeom>
          <a:solidFill>
            <a:schemeClr val="accent2"/>
          </a:solidFill>
          <a:ln>
            <a:noFill/>
          </a:ln>
        </p:spPr>
        <p:style>
          <a:lnRef idx="2">
            <a:schemeClr val="accent3">
              <a:shade val="15000"/>
            </a:schemeClr>
          </a:lnRef>
          <a:fillRef idx="1">
            <a:schemeClr val="accent3"/>
          </a:fillRef>
          <a:effectRef idx="0">
            <a:schemeClr val="accent3"/>
          </a:effectRef>
          <a:fontRef idx="minor">
            <a:schemeClr val="lt1"/>
          </a:fontRef>
        </p:style>
        <p:txBody>
          <a:bodyPr lIns="360000" rIns="360000" rtlCol="0" anchor="ctr"/>
          <a:lstStyle/>
          <a:p>
            <a:pPr algn="ctr"/>
            <a:endParaRPr lang="de-DE"/>
          </a:p>
        </p:txBody>
      </p:sp>
      <p:sp>
        <p:nvSpPr>
          <p:cNvPr id="3" name="Subtitle 2"/>
          <p:cNvSpPr>
            <a:spLocks noGrp="1"/>
          </p:cNvSpPr>
          <p:nvPr>
            <p:ph type="subTitle" idx="1"/>
          </p:nvPr>
        </p:nvSpPr>
        <p:spPr>
          <a:xfrm>
            <a:off x="6096000" y="4766872"/>
            <a:ext cx="6095999" cy="1410090"/>
          </a:xfrm>
        </p:spPr>
        <p:txBody>
          <a:bodyPr lIns="360000" tIns="360000" rIns="360000" bIns="360000" anchor="ctr"/>
          <a:lstStyle>
            <a:lvl1pPr marL="0" indent="0" algn="l">
              <a:buNone/>
              <a:defRPr sz="2400">
                <a:solidFill>
                  <a:srgbClr val="EE273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10" name="Bildplatzhalter 9">
            <a:extLst>
              <a:ext uri="{FF2B5EF4-FFF2-40B4-BE49-F238E27FC236}">
                <a16:creationId xmlns:a16="http://schemas.microsoft.com/office/drawing/2014/main" id="{C745D0DB-1DE2-3763-92AA-CC796DB47B67}"/>
              </a:ext>
            </a:extLst>
          </p:cNvPr>
          <p:cNvSpPr>
            <a:spLocks noGrp="1"/>
          </p:cNvSpPr>
          <p:nvPr>
            <p:ph type="pic" sz="quarter" idx="13"/>
          </p:nvPr>
        </p:nvSpPr>
        <p:spPr>
          <a:xfrm>
            <a:off x="0" y="1709737"/>
            <a:ext cx="6095999" cy="4467225"/>
          </a:xfrm>
        </p:spPr>
        <p:txBody>
          <a:bodyPr/>
          <a:lstStyle/>
          <a:p>
            <a:endParaRPr lang="de-DE" dirty="0"/>
          </a:p>
        </p:txBody>
      </p:sp>
      <p:sp>
        <p:nvSpPr>
          <p:cNvPr id="20" name="Foliennummernplatzhalter 19">
            <a:extLst>
              <a:ext uri="{FF2B5EF4-FFF2-40B4-BE49-F238E27FC236}">
                <a16:creationId xmlns:a16="http://schemas.microsoft.com/office/drawing/2014/main" id="{E75E794A-478C-6A41-5291-316EB86631D9}"/>
              </a:ext>
            </a:extLst>
          </p:cNvPr>
          <p:cNvSpPr>
            <a:spLocks noGrp="1"/>
          </p:cNvSpPr>
          <p:nvPr>
            <p:ph type="sldNum" sz="quarter" idx="16"/>
          </p:nvPr>
        </p:nvSpPr>
        <p:spPr/>
        <p:txBody>
          <a:bodyPr/>
          <a:lstStyle/>
          <a:p>
            <a:fld id="{33883982-FD16-464E-B8BE-45F01105FA6D}" type="slidenum">
              <a:rPr lang="de-DE" smtClean="0"/>
              <a:pPr/>
              <a:t>‹Nr.›</a:t>
            </a:fld>
            <a:endParaRPr lang="de-DE"/>
          </a:p>
        </p:txBody>
      </p:sp>
      <p:sp>
        <p:nvSpPr>
          <p:cNvPr id="7" name="Titel 5">
            <a:extLst>
              <a:ext uri="{FF2B5EF4-FFF2-40B4-BE49-F238E27FC236}">
                <a16:creationId xmlns:a16="http://schemas.microsoft.com/office/drawing/2014/main" id="{14254E4F-760D-EED9-969F-ADD7F5744F61}"/>
              </a:ext>
            </a:extLst>
          </p:cNvPr>
          <p:cNvSpPr>
            <a:spLocks noGrp="1"/>
          </p:cNvSpPr>
          <p:nvPr>
            <p:ph type="title"/>
          </p:nvPr>
        </p:nvSpPr>
        <p:spPr>
          <a:xfrm>
            <a:off x="6095999" y="1709736"/>
            <a:ext cx="6095999" cy="3057135"/>
          </a:xfrm>
        </p:spPr>
        <p:txBody>
          <a:bodyPr lIns="360000" rIns="360000">
            <a:normAutofit/>
          </a:bodyPr>
          <a:lstStyle>
            <a:lvl1pPr>
              <a:defRPr lang="de-DE" sz="4400" b="1" kern="1200" dirty="0">
                <a:solidFill>
                  <a:srgbClr val="EE2737"/>
                </a:solidFill>
                <a:latin typeface="+mj-lt"/>
                <a:ea typeface="+mj-ea"/>
                <a:cs typeface="+mj-cs"/>
              </a:defRPr>
            </a:lvl1pPr>
          </a:lstStyle>
          <a:p>
            <a:r>
              <a:rPr lang="de-DE" dirty="0"/>
              <a:t>Mastertitelformat bearbeiten</a:t>
            </a:r>
          </a:p>
        </p:txBody>
      </p:sp>
      <p:pic>
        <p:nvPicPr>
          <p:cNvPr id="6" name="Grafik 5">
            <a:extLst>
              <a:ext uri="{FF2B5EF4-FFF2-40B4-BE49-F238E27FC236}">
                <a16:creationId xmlns:a16="http://schemas.microsoft.com/office/drawing/2014/main" id="{39256EBB-6CA0-244A-59B7-5AA8BAF99A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81362" y="502024"/>
            <a:ext cx="3836697" cy="766244"/>
          </a:xfrm>
          <a:prstGeom prst="rect">
            <a:avLst/>
          </a:prstGeom>
        </p:spPr>
      </p:pic>
    </p:spTree>
    <p:extLst>
      <p:ext uri="{BB962C8B-B14F-4D97-AF65-F5344CB8AC3E}">
        <p14:creationId xmlns:p14="http://schemas.microsoft.com/office/powerpoint/2010/main" val="28421407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44F8B302-77FF-3291-D691-16D3720F7D88}"/>
              </a:ext>
            </a:extLst>
          </p:cNvPr>
          <p:cNvSpPr/>
          <p:nvPr userDrawn="1"/>
        </p:nvSpPr>
        <p:spPr>
          <a:xfrm>
            <a:off x="6096000" y="1709736"/>
            <a:ext cx="6096000" cy="4467226"/>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lIns="360000" rIns="360000" rtlCol="0" anchor="ctr"/>
          <a:lstStyle/>
          <a:p>
            <a:pPr algn="l"/>
            <a:endParaRPr lang="de-DE" dirty="0"/>
          </a:p>
        </p:txBody>
      </p:sp>
      <p:sp>
        <p:nvSpPr>
          <p:cNvPr id="3" name="Subtitle 2"/>
          <p:cNvSpPr>
            <a:spLocks noGrp="1"/>
          </p:cNvSpPr>
          <p:nvPr>
            <p:ph type="subTitle" idx="1"/>
          </p:nvPr>
        </p:nvSpPr>
        <p:spPr>
          <a:xfrm>
            <a:off x="6096000" y="4766872"/>
            <a:ext cx="6095999" cy="1410090"/>
          </a:xfrm>
        </p:spPr>
        <p:txBody>
          <a:bodyPr lIns="360000" tIns="360000" rIns="360000" bIns="360000" anchor="ctr"/>
          <a:lstStyle>
            <a:lvl1pPr marL="0" indent="0" algn="l">
              <a:buNone/>
              <a:defRPr sz="2400">
                <a:solidFill>
                  <a:srgbClr val="EE273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10" name="Bildplatzhalter 9">
            <a:extLst>
              <a:ext uri="{FF2B5EF4-FFF2-40B4-BE49-F238E27FC236}">
                <a16:creationId xmlns:a16="http://schemas.microsoft.com/office/drawing/2014/main" id="{C745D0DB-1DE2-3763-92AA-CC796DB47B67}"/>
              </a:ext>
            </a:extLst>
          </p:cNvPr>
          <p:cNvSpPr>
            <a:spLocks noGrp="1"/>
          </p:cNvSpPr>
          <p:nvPr>
            <p:ph type="pic" sz="quarter" idx="13"/>
          </p:nvPr>
        </p:nvSpPr>
        <p:spPr>
          <a:xfrm>
            <a:off x="0" y="1709737"/>
            <a:ext cx="6095999" cy="4467225"/>
          </a:xfrm>
        </p:spPr>
        <p:txBody>
          <a:bodyPr/>
          <a:lstStyle/>
          <a:p>
            <a:endParaRPr lang="de-DE" dirty="0"/>
          </a:p>
        </p:txBody>
      </p:sp>
      <p:sp>
        <p:nvSpPr>
          <p:cNvPr id="20" name="Foliennummernplatzhalter 19">
            <a:extLst>
              <a:ext uri="{FF2B5EF4-FFF2-40B4-BE49-F238E27FC236}">
                <a16:creationId xmlns:a16="http://schemas.microsoft.com/office/drawing/2014/main" id="{E75E794A-478C-6A41-5291-316EB86631D9}"/>
              </a:ext>
            </a:extLst>
          </p:cNvPr>
          <p:cNvSpPr>
            <a:spLocks noGrp="1"/>
          </p:cNvSpPr>
          <p:nvPr>
            <p:ph type="sldNum" sz="quarter" idx="16"/>
          </p:nvPr>
        </p:nvSpPr>
        <p:spPr/>
        <p:txBody>
          <a:bodyPr/>
          <a:lstStyle/>
          <a:p>
            <a:fld id="{33883982-FD16-464E-B8BE-45F01105FA6D}" type="slidenum">
              <a:rPr lang="de-DE" smtClean="0"/>
              <a:pPr/>
              <a:t>‹Nr.›</a:t>
            </a:fld>
            <a:endParaRPr lang="de-DE"/>
          </a:p>
        </p:txBody>
      </p:sp>
      <p:sp>
        <p:nvSpPr>
          <p:cNvPr id="5" name="Titel 5">
            <a:extLst>
              <a:ext uri="{FF2B5EF4-FFF2-40B4-BE49-F238E27FC236}">
                <a16:creationId xmlns:a16="http://schemas.microsoft.com/office/drawing/2014/main" id="{5C230EB1-A986-299E-0F7B-DB047CCDE9B3}"/>
              </a:ext>
            </a:extLst>
          </p:cNvPr>
          <p:cNvSpPr>
            <a:spLocks noGrp="1"/>
          </p:cNvSpPr>
          <p:nvPr>
            <p:ph type="title"/>
          </p:nvPr>
        </p:nvSpPr>
        <p:spPr>
          <a:xfrm>
            <a:off x="6095999" y="1709736"/>
            <a:ext cx="6095999" cy="3057135"/>
          </a:xfrm>
        </p:spPr>
        <p:txBody>
          <a:bodyPr lIns="360000" rIns="360000">
            <a:normAutofit/>
          </a:bodyPr>
          <a:lstStyle>
            <a:lvl1pPr>
              <a:defRPr lang="de-DE" sz="4400" b="1" kern="1200" dirty="0">
                <a:solidFill>
                  <a:srgbClr val="EE2737"/>
                </a:solidFill>
                <a:latin typeface="+mj-lt"/>
                <a:ea typeface="+mj-ea"/>
                <a:cs typeface="+mj-cs"/>
              </a:defRPr>
            </a:lvl1pPr>
          </a:lstStyle>
          <a:p>
            <a:r>
              <a:rPr lang="de-DE" dirty="0"/>
              <a:t>Mastertitelformat bearbeiten</a:t>
            </a:r>
          </a:p>
        </p:txBody>
      </p:sp>
      <p:pic>
        <p:nvPicPr>
          <p:cNvPr id="4" name="Grafik 3">
            <a:extLst>
              <a:ext uri="{FF2B5EF4-FFF2-40B4-BE49-F238E27FC236}">
                <a16:creationId xmlns:a16="http://schemas.microsoft.com/office/drawing/2014/main" id="{F01D9F36-2155-3318-0C39-D9E527C53D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81362" y="502024"/>
            <a:ext cx="3836697" cy="766244"/>
          </a:xfrm>
          <a:prstGeom prst="rect">
            <a:avLst/>
          </a:prstGeom>
        </p:spPr>
      </p:pic>
    </p:spTree>
    <p:extLst>
      <p:ext uri="{BB962C8B-B14F-4D97-AF65-F5344CB8AC3E}">
        <p14:creationId xmlns:p14="http://schemas.microsoft.com/office/powerpoint/2010/main" val="39120245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elfoli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44F8B302-77FF-3291-D691-16D3720F7D88}"/>
              </a:ext>
            </a:extLst>
          </p:cNvPr>
          <p:cNvSpPr/>
          <p:nvPr userDrawn="1"/>
        </p:nvSpPr>
        <p:spPr>
          <a:xfrm>
            <a:off x="0" y="0"/>
            <a:ext cx="6096000" cy="6176963"/>
          </a:xfrm>
          <a:prstGeom prst="rect">
            <a:avLst/>
          </a:prstGeom>
          <a:solidFill>
            <a:schemeClr val="accent1"/>
          </a:solidFill>
          <a:ln>
            <a:noFill/>
          </a:ln>
        </p:spPr>
        <p:style>
          <a:lnRef idx="2">
            <a:schemeClr val="accent3">
              <a:shade val="15000"/>
            </a:schemeClr>
          </a:lnRef>
          <a:fillRef idx="1">
            <a:schemeClr val="accent3"/>
          </a:fillRef>
          <a:effectRef idx="0">
            <a:schemeClr val="accent3"/>
          </a:effectRef>
          <a:fontRef idx="minor">
            <a:schemeClr val="lt1"/>
          </a:fontRef>
        </p:style>
        <p:txBody>
          <a:bodyPr lIns="360000" rIns="360000" rtlCol="0" anchor="ctr"/>
          <a:lstStyle/>
          <a:p>
            <a:pPr algn="ctr"/>
            <a:endParaRPr lang="de-DE"/>
          </a:p>
        </p:txBody>
      </p:sp>
      <p:sp>
        <p:nvSpPr>
          <p:cNvPr id="20" name="Foliennummernplatzhalter 19">
            <a:extLst>
              <a:ext uri="{FF2B5EF4-FFF2-40B4-BE49-F238E27FC236}">
                <a16:creationId xmlns:a16="http://schemas.microsoft.com/office/drawing/2014/main" id="{E75E794A-478C-6A41-5291-316EB86631D9}"/>
              </a:ext>
            </a:extLst>
          </p:cNvPr>
          <p:cNvSpPr>
            <a:spLocks noGrp="1"/>
          </p:cNvSpPr>
          <p:nvPr>
            <p:ph type="sldNum" sz="quarter" idx="16"/>
          </p:nvPr>
        </p:nvSpPr>
        <p:spPr/>
        <p:txBody>
          <a:bodyPr/>
          <a:lstStyle/>
          <a:p>
            <a:fld id="{33883982-FD16-464E-B8BE-45F01105FA6D}" type="slidenum">
              <a:rPr lang="de-DE" smtClean="0"/>
              <a:pPr/>
              <a:t>‹Nr.›</a:t>
            </a:fld>
            <a:endParaRPr lang="de-DE"/>
          </a:p>
        </p:txBody>
      </p:sp>
      <p:sp>
        <p:nvSpPr>
          <p:cNvPr id="4" name="Titel 3">
            <a:extLst>
              <a:ext uri="{FF2B5EF4-FFF2-40B4-BE49-F238E27FC236}">
                <a16:creationId xmlns:a16="http://schemas.microsoft.com/office/drawing/2014/main" id="{0C713700-D6E0-48FA-C7C4-56AF453F98D0}"/>
              </a:ext>
            </a:extLst>
          </p:cNvPr>
          <p:cNvSpPr>
            <a:spLocks noGrp="1"/>
          </p:cNvSpPr>
          <p:nvPr>
            <p:ph type="title"/>
          </p:nvPr>
        </p:nvSpPr>
        <p:spPr>
          <a:xfrm>
            <a:off x="6095999" y="18255"/>
            <a:ext cx="6067340" cy="6158708"/>
          </a:xfrm>
        </p:spPr>
        <p:txBody>
          <a:bodyPr lIns="360000" tIns="360000" rIns="360000" bIns="360000"/>
          <a:lstStyle>
            <a:lvl1pPr>
              <a:defRPr lang="de-DE" sz="6000" b="1" kern="1200" dirty="0">
                <a:solidFill>
                  <a:schemeClr val="tx2"/>
                </a:solidFill>
                <a:latin typeface="+mj-lt"/>
                <a:ea typeface="+mj-ea"/>
                <a:cs typeface="+mj-cs"/>
              </a:defRPr>
            </a:lvl1pPr>
          </a:lstStyle>
          <a:p>
            <a:r>
              <a:rPr lang="de-DE" dirty="0"/>
              <a:t>Mastertitelformat bearbeiten</a:t>
            </a:r>
          </a:p>
        </p:txBody>
      </p:sp>
      <p:pic>
        <p:nvPicPr>
          <p:cNvPr id="6" name="Grafik 5">
            <a:extLst>
              <a:ext uri="{FF2B5EF4-FFF2-40B4-BE49-F238E27FC236}">
                <a16:creationId xmlns:a16="http://schemas.microsoft.com/office/drawing/2014/main" id="{858AF1A7-3C5B-ACDD-AC94-CEE3C583B7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25125" y="6316094"/>
            <a:ext cx="2196000" cy="438573"/>
          </a:xfrm>
          <a:prstGeom prst="rect">
            <a:avLst/>
          </a:prstGeom>
        </p:spPr>
      </p:pic>
    </p:spTree>
    <p:extLst>
      <p:ext uri="{BB962C8B-B14F-4D97-AF65-F5344CB8AC3E}">
        <p14:creationId xmlns:p14="http://schemas.microsoft.com/office/powerpoint/2010/main" val="8589869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elfoli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44F8B302-77FF-3291-D691-16D3720F7D88}"/>
              </a:ext>
            </a:extLst>
          </p:cNvPr>
          <p:cNvSpPr/>
          <p:nvPr userDrawn="1"/>
        </p:nvSpPr>
        <p:spPr>
          <a:xfrm>
            <a:off x="0" y="0"/>
            <a:ext cx="6096000" cy="6176963"/>
          </a:xfrm>
          <a:prstGeom prst="rect">
            <a:avLst/>
          </a:prstGeom>
          <a:solidFill>
            <a:schemeClr val="accent2"/>
          </a:solidFill>
          <a:ln>
            <a:noFill/>
          </a:ln>
        </p:spPr>
        <p:style>
          <a:lnRef idx="2">
            <a:schemeClr val="accent3">
              <a:shade val="15000"/>
            </a:schemeClr>
          </a:lnRef>
          <a:fillRef idx="1">
            <a:schemeClr val="accent3"/>
          </a:fillRef>
          <a:effectRef idx="0">
            <a:schemeClr val="accent3"/>
          </a:effectRef>
          <a:fontRef idx="minor">
            <a:schemeClr val="lt1"/>
          </a:fontRef>
        </p:style>
        <p:txBody>
          <a:bodyPr lIns="360000" rIns="360000" rtlCol="0" anchor="ctr"/>
          <a:lstStyle/>
          <a:p>
            <a:pPr algn="ctr"/>
            <a:endParaRPr lang="de-DE"/>
          </a:p>
        </p:txBody>
      </p:sp>
      <p:sp>
        <p:nvSpPr>
          <p:cNvPr id="20" name="Foliennummernplatzhalter 19">
            <a:extLst>
              <a:ext uri="{FF2B5EF4-FFF2-40B4-BE49-F238E27FC236}">
                <a16:creationId xmlns:a16="http://schemas.microsoft.com/office/drawing/2014/main" id="{E75E794A-478C-6A41-5291-316EB86631D9}"/>
              </a:ext>
            </a:extLst>
          </p:cNvPr>
          <p:cNvSpPr>
            <a:spLocks noGrp="1"/>
          </p:cNvSpPr>
          <p:nvPr>
            <p:ph type="sldNum" sz="quarter" idx="16"/>
          </p:nvPr>
        </p:nvSpPr>
        <p:spPr/>
        <p:txBody>
          <a:bodyPr/>
          <a:lstStyle/>
          <a:p>
            <a:fld id="{33883982-FD16-464E-B8BE-45F01105FA6D}" type="slidenum">
              <a:rPr lang="de-DE" smtClean="0"/>
              <a:pPr/>
              <a:t>‹Nr.›</a:t>
            </a:fld>
            <a:endParaRPr lang="de-DE"/>
          </a:p>
        </p:txBody>
      </p:sp>
      <p:sp>
        <p:nvSpPr>
          <p:cNvPr id="6" name="Titel 3">
            <a:extLst>
              <a:ext uri="{FF2B5EF4-FFF2-40B4-BE49-F238E27FC236}">
                <a16:creationId xmlns:a16="http://schemas.microsoft.com/office/drawing/2014/main" id="{7C4DBF8F-81D5-CA75-B8D4-5174F542BE09}"/>
              </a:ext>
            </a:extLst>
          </p:cNvPr>
          <p:cNvSpPr>
            <a:spLocks noGrp="1"/>
          </p:cNvSpPr>
          <p:nvPr>
            <p:ph type="title"/>
          </p:nvPr>
        </p:nvSpPr>
        <p:spPr>
          <a:xfrm>
            <a:off x="6095999" y="18255"/>
            <a:ext cx="6067340" cy="6158708"/>
          </a:xfrm>
        </p:spPr>
        <p:txBody>
          <a:bodyPr lIns="360000" tIns="360000" rIns="360000" bIns="360000"/>
          <a:lstStyle>
            <a:lvl1pPr>
              <a:defRPr lang="de-DE" sz="6000" b="1" kern="1200" dirty="0">
                <a:solidFill>
                  <a:schemeClr val="tx2"/>
                </a:solidFill>
                <a:latin typeface="+mj-lt"/>
                <a:ea typeface="+mj-ea"/>
                <a:cs typeface="+mj-cs"/>
              </a:defRPr>
            </a:lvl1pPr>
          </a:lstStyle>
          <a:p>
            <a:r>
              <a:rPr lang="de-DE" dirty="0"/>
              <a:t>Mastertitelformat bearbeiten</a:t>
            </a:r>
          </a:p>
        </p:txBody>
      </p:sp>
      <p:pic>
        <p:nvPicPr>
          <p:cNvPr id="4" name="Grafik 3">
            <a:extLst>
              <a:ext uri="{FF2B5EF4-FFF2-40B4-BE49-F238E27FC236}">
                <a16:creationId xmlns:a16="http://schemas.microsoft.com/office/drawing/2014/main" id="{5ADCF305-4297-35F1-5063-C0873E2D46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25125" y="6316094"/>
            <a:ext cx="2196000" cy="438573"/>
          </a:xfrm>
          <a:prstGeom prst="rect">
            <a:avLst/>
          </a:prstGeom>
        </p:spPr>
      </p:pic>
    </p:spTree>
    <p:extLst>
      <p:ext uri="{BB962C8B-B14F-4D97-AF65-F5344CB8AC3E}">
        <p14:creationId xmlns:p14="http://schemas.microsoft.com/office/powerpoint/2010/main" val="5626522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elfoli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44F8B302-77FF-3291-D691-16D3720F7D88}"/>
              </a:ext>
            </a:extLst>
          </p:cNvPr>
          <p:cNvSpPr/>
          <p:nvPr userDrawn="1"/>
        </p:nvSpPr>
        <p:spPr>
          <a:xfrm>
            <a:off x="0" y="0"/>
            <a:ext cx="6096000" cy="6176963"/>
          </a:xfrm>
          <a:prstGeom prst="rect">
            <a:avLst/>
          </a:prstGeom>
          <a:solidFill>
            <a:schemeClr val="accent3"/>
          </a:solidFill>
          <a:ln>
            <a:noFill/>
          </a:ln>
        </p:spPr>
        <p:style>
          <a:lnRef idx="2">
            <a:schemeClr val="accent3">
              <a:shade val="15000"/>
            </a:schemeClr>
          </a:lnRef>
          <a:fillRef idx="1">
            <a:schemeClr val="accent3"/>
          </a:fillRef>
          <a:effectRef idx="0">
            <a:schemeClr val="accent3"/>
          </a:effectRef>
          <a:fontRef idx="minor">
            <a:schemeClr val="lt1"/>
          </a:fontRef>
        </p:style>
        <p:txBody>
          <a:bodyPr lIns="360000" rIns="360000" rtlCol="0" anchor="ctr"/>
          <a:lstStyle/>
          <a:p>
            <a:pPr algn="ctr"/>
            <a:endParaRPr lang="de-DE"/>
          </a:p>
        </p:txBody>
      </p:sp>
      <p:sp>
        <p:nvSpPr>
          <p:cNvPr id="20" name="Foliennummernplatzhalter 19">
            <a:extLst>
              <a:ext uri="{FF2B5EF4-FFF2-40B4-BE49-F238E27FC236}">
                <a16:creationId xmlns:a16="http://schemas.microsoft.com/office/drawing/2014/main" id="{E75E794A-478C-6A41-5291-316EB86631D9}"/>
              </a:ext>
            </a:extLst>
          </p:cNvPr>
          <p:cNvSpPr>
            <a:spLocks noGrp="1"/>
          </p:cNvSpPr>
          <p:nvPr>
            <p:ph type="sldNum" sz="quarter" idx="16"/>
          </p:nvPr>
        </p:nvSpPr>
        <p:spPr/>
        <p:txBody>
          <a:bodyPr/>
          <a:lstStyle/>
          <a:p>
            <a:fld id="{33883982-FD16-464E-B8BE-45F01105FA6D}" type="slidenum">
              <a:rPr lang="de-DE" smtClean="0"/>
              <a:pPr/>
              <a:t>‹Nr.›</a:t>
            </a:fld>
            <a:endParaRPr lang="de-DE"/>
          </a:p>
        </p:txBody>
      </p:sp>
      <p:sp>
        <p:nvSpPr>
          <p:cNvPr id="6" name="Titel 3">
            <a:extLst>
              <a:ext uri="{FF2B5EF4-FFF2-40B4-BE49-F238E27FC236}">
                <a16:creationId xmlns:a16="http://schemas.microsoft.com/office/drawing/2014/main" id="{91942F56-8B22-2838-9BF5-4891975C5A20}"/>
              </a:ext>
            </a:extLst>
          </p:cNvPr>
          <p:cNvSpPr>
            <a:spLocks noGrp="1"/>
          </p:cNvSpPr>
          <p:nvPr>
            <p:ph type="title"/>
          </p:nvPr>
        </p:nvSpPr>
        <p:spPr>
          <a:xfrm>
            <a:off x="6095999" y="18255"/>
            <a:ext cx="6067340" cy="6158708"/>
          </a:xfrm>
        </p:spPr>
        <p:txBody>
          <a:bodyPr lIns="360000" tIns="360000" rIns="360000" bIns="360000"/>
          <a:lstStyle>
            <a:lvl1pPr>
              <a:defRPr lang="de-DE" sz="6000" b="1" kern="1200" dirty="0">
                <a:solidFill>
                  <a:schemeClr val="tx2"/>
                </a:solidFill>
                <a:latin typeface="+mj-lt"/>
                <a:ea typeface="+mj-ea"/>
                <a:cs typeface="+mj-cs"/>
              </a:defRPr>
            </a:lvl1pPr>
          </a:lstStyle>
          <a:p>
            <a:r>
              <a:rPr lang="de-DE" dirty="0"/>
              <a:t>Mastertitelformat bearbeiten</a:t>
            </a:r>
          </a:p>
        </p:txBody>
      </p:sp>
      <p:pic>
        <p:nvPicPr>
          <p:cNvPr id="3" name="Grafik 2">
            <a:extLst>
              <a:ext uri="{FF2B5EF4-FFF2-40B4-BE49-F238E27FC236}">
                <a16:creationId xmlns:a16="http://schemas.microsoft.com/office/drawing/2014/main" id="{B03CFF5F-A4CD-4E67-22CE-4A59BFED36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25125" y="6316094"/>
            <a:ext cx="2196000" cy="438573"/>
          </a:xfrm>
          <a:prstGeom prst="rect">
            <a:avLst/>
          </a:prstGeom>
        </p:spPr>
      </p:pic>
    </p:spTree>
    <p:extLst>
      <p:ext uri="{BB962C8B-B14F-4D97-AF65-F5344CB8AC3E}">
        <p14:creationId xmlns:p14="http://schemas.microsoft.com/office/powerpoint/2010/main" val="24666365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Mastertitelformat bearbeiten</a:t>
            </a:r>
            <a:endParaRPr lang="en-US" dirty="0"/>
          </a:p>
        </p:txBody>
      </p:sp>
      <p:sp>
        <p:nvSpPr>
          <p:cNvPr id="3" name="Content Placeholder 2"/>
          <p:cNvSpPr>
            <a:spLocks noGrp="1"/>
          </p:cNvSpPr>
          <p:nvPr>
            <p:ph idx="1"/>
          </p:nvPr>
        </p:nvSpPr>
        <p:spPr>
          <a:xfrm>
            <a:off x="388800" y="1825625"/>
            <a:ext cx="11417078" cy="435133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Slide Number Placeholder 5"/>
          <p:cNvSpPr>
            <a:spLocks noGrp="1"/>
          </p:cNvSpPr>
          <p:nvPr>
            <p:ph type="sldNum" sz="quarter" idx="12"/>
          </p:nvPr>
        </p:nvSpPr>
        <p:spPr/>
        <p:txBody>
          <a:bodyPr/>
          <a:lstStyle/>
          <a:p>
            <a:fld id="{33883982-FD16-464E-B8BE-45F01105FA6D}" type="slidenum">
              <a:rPr lang="de-DE" smtClean="0"/>
              <a:t>‹Nr.›</a:t>
            </a:fld>
            <a:endParaRPr lang="de-DE"/>
          </a:p>
        </p:txBody>
      </p:sp>
      <p:pic>
        <p:nvPicPr>
          <p:cNvPr id="9" name="Grafik 8">
            <a:extLst>
              <a:ext uri="{FF2B5EF4-FFF2-40B4-BE49-F238E27FC236}">
                <a16:creationId xmlns:a16="http://schemas.microsoft.com/office/drawing/2014/main" id="{CD330EC4-41F9-0127-5972-11A1F8FA33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9250" y="6311900"/>
            <a:ext cx="2019600" cy="403343"/>
          </a:xfrm>
          <a:prstGeom prst="rect">
            <a:avLst/>
          </a:prstGeom>
        </p:spPr>
      </p:pic>
    </p:spTree>
    <p:extLst>
      <p:ext uri="{BB962C8B-B14F-4D97-AF65-F5344CB8AC3E}">
        <p14:creationId xmlns:p14="http://schemas.microsoft.com/office/powerpoint/2010/main" val="2541727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Mastertitelformat bearbeiten</a:t>
            </a:r>
            <a:endParaRPr lang="en-US" dirty="0"/>
          </a:p>
        </p:txBody>
      </p:sp>
      <p:sp>
        <p:nvSpPr>
          <p:cNvPr id="3" name="Content Placeholder 2"/>
          <p:cNvSpPr>
            <a:spLocks noGrp="1"/>
          </p:cNvSpPr>
          <p:nvPr>
            <p:ph sz="half" idx="1"/>
          </p:nvPr>
        </p:nvSpPr>
        <p:spPr>
          <a:xfrm>
            <a:off x="388801" y="1825625"/>
            <a:ext cx="5707198" cy="4351338"/>
          </a:xfrm>
        </p:spPr>
        <p:txBody>
          <a:bodyPr lIns="0" rIns="36000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6095998" y="1825625"/>
            <a:ext cx="5714999" cy="4351338"/>
          </a:xfrm>
        </p:spPr>
        <p:txBody>
          <a:bodyPr lIns="360000" rIns="36000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Slide Number Placeholder 6"/>
          <p:cNvSpPr>
            <a:spLocks noGrp="1"/>
          </p:cNvSpPr>
          <p:nvPr>
            <p:ph type="sldNum" sz="quarter" idx="12"/>
          </p:nvPr>
        </p:nvSpPr>
        <p:spPr/>
        <p:txBody>
          <a:bodyPr/>
          <a:lstStyle/>
          <a:p>
            <a:fld id="{33883982-FD16-464E-B8BE-45F01105FA6D}" type="slidenum">
              <a:rPr lang="de-DE" smtClean="0"/>
              <a:t>‹Nr.›</a:t>
            </a:fld>
            <a:endParaRPr lang="de-DE"/>
          </a:p>
        </p:txBody>
      </p:sp>
      <p:pic>
        <p:nvPicPr>
          <p:cNvPr id="8" name="Grafik 7">
            <a:extLst>
              <a:ext uri="{FF2B5EF4-FFF2-40B4-BE49-F238E27FC236}">
                <a16:creationId xmlns:a16="http://schemas.microsoft.com/office/drawing/2014/main" id="{1F247CF0-90DD-6E65-AB02-883884F8F7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9250" y="6311900"/>
            <a:ext cx="2019600" cy="403343"/>
          </a:xfrm>
          <a:prstGeom prst="rect">
            <a:avLst/>
          </a:prstGeom>
        </p:spPr>
      </p:pic>
    </p:spTree>
    <p:extLst>
      <p:ext uri="{BB962C8B-B14F-4D97-AF65-F5344CB8AC3E}">
        <p14:creationId xmlns:p14="http://schemas.microsoft.com/office/powerpoint/2010/main" val="19894540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681163"/>
            <a:ext cx="5715000" cy="823912"/>
          </a:xfrm>
        </p:spPr>
        <p:txBody>
          <a:bodyPr rIns="36000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Content Placeholder 3"/>
          <p:cNvSpPr>
            <a:spLocks noGrp="1"/>
          </p:cNvSpPr>
          <p:nvPr>
            <p:ph sz="half" idx="2"/>
          </p:nvPr>
        </p:nvSpPr>
        <p:spPr>
          <a:xfrm>
            <a:off x="380996" y="2505075"/>
            <a:ext cx="5715003" cy="3684588"/>
          </a:xfrm>
        </p:spPr>
        <p:txBody>
          <a:bodyPr lIns="0" rIns="360000"/>
          <a:lstStyle>
            <a:lvl1pPr>
              <a:defRPr sz="2400"/>
            </a:lvl1pPr>
            <a:lvl2pPr>
              <a:defRPr sz="2200"/>
            </a:lvl2pPr>
            <a:lvl4pPr>
              <a:defRPr sz="18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Text Placeholder 4"/>
          <p:cNvSpPr>
            <a:spLocks noGrp="1"/>
          </p:cNvSpPr>
          <p:nvPr>
            <p:ph type="body" sz="quarter" idx="3"/>
          </p:nvPr>
        </p:nvSpPr>
        <p:spPr>
          <a:xfrm>
            <a:off x="6095998" y="1681163"/>
            <a:ext cx="5715002" cy="823912"/>
          </a:xfrm>
        </p:spPr>
        <p:txBody>
          <a:bodyPr lIns="360000" r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096000" y="2505075"/>
            <a:ext cx="5714998" cy="3684588"/>
          </a:xfrm>
        </p:spPr>
        <p:txBody>
          <a:bodyPr lIns="360000" rIns="360000"/>
          <a:lstStyle>
            <a:lvl1pPr>
              <a:defRPr sz="2400"/>
            </a:lvl1pPr>
            <a:lvl2pPr>
              <a:defRPr sz="2200"/>
            </a:lvl2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Slide Number Placeholder 8"/>
          <p:cNvSpPr>
            <a:spLocks noGrp="1"/>
          </p:cNvSpPr>
          <p:nvPr>
            <p:ph type="sldNum" sz="quarter" idx="12"/>
          </p:nvPr>
        </p:nvSpPr>
        <p:spPr/>
        <p:txBody>
          <a:bodyPr/>
          <a:lstStyle/>
          <a:p>
            <a:fld id="{33883982-FD16-464E-B8BE-45F01105FA6D}" type="slidenum">
              <a:rPr lang="de-DE" smtClean="0"/>
              <a:t>‹Nr.›</a:t>
            </a:fld>
            <a:endParaRPr lang="de-DE"/>
          </a:p>
        </p:txBody>
      </p:sp>
      <p:sp>
        <p:nvSpPr>
          <p:cNvPr id="10" name="Title 1">
            <a:extLst>
              <a:ext uri="{FF2B5EF4-FFF2-40B4-BE49-F238E27FC236}">
                <a16:creationId xmlns:a16="http://schemas.microsoft.com/office/drawing/2014/main" id="{3D8BB781-79C1-2C1C-154E-8DB7A58B4053}"/>
              </a:ext>
            </a:extLst>
          </p:cNvPr>
          <p:cNvSpPr>
            <a:spLocks noGrp="1"/>
          </p:cNvSpPr>
          <p:nvPr>
            <p:ph type="title"/>
          </p:nvPr>
        </p:nvSpPr>
        <p:spPr>
          <a:xfrm>
            <a:off x="387461" y="365125"/>
            <a:ext cx="11417078" cy="1325563"/>
          </a:xfrm>
        </p:spPr>
        <p:txBody>
          <a:bodyPr/>
          <a:lstStyle/>
          <a:p>
            <a:r>
              <a:rPr lang="de-DE"/>
              <a:t>Mastertitelformat bearbeiten</a:t>
            </a:r>
            <a:endParaRPr lang="en-US" dirty="0"/>
          </a:p>
        </p:txBody>
      </p:sp>
      <p:pic>
        <p:nvPicPr>
          <p:cNvPr id="2" name="Grafik 1">
            <a:extLst>
              <a:ext uri="{FF2B5EF4-FFF2-40B4-BE49-F238E27FC236}">
                <a16:creationId xmlns:a16="http://schemas.microsoft.com/office/drawing/2014/main" id="{C5E6AADC-C15B-D125-F252-FC4C74C7F5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9250" y="6311900"/>
            <a:ext cx="2019600" cy="403343"/>
          </a:xfrm>
          <a:prstGeom prst="rect">
            <a:avLst/>
          </a:prstGeom>
        </p:spPr>
      </p:pic>
    </p:spTree>
    <p:extLst>
      <p:ext uri="{BB962C8B-B14F-4D97-AF65-F5344CB8AC3E}">
        <p14:creationId xmlns:p14="http://schemas.microsoft.com/office/powerpoint/2010/main" val="15779165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7461" y="365125"/>
            <a:ext cx="11417078" cy="1325563"/>
          </a:xfrm>
          <a:prstGeom prst="rect">
            <a:avLst/>
          </a:prstGeom>
        </p:spPr>
        <p:txBody>
          <a:bodyPr vert="horz" lIns="0" tIns="45720" rIns="0" bIns="45720" rtlCol="0" anchor="ctr">
            <a:normAutofit/>
          </a:bodyPr>
          <a:lstStyle/>
          <a:p>
            <a:r>
              <a:rPr lang="de-DE" dirty="0"/>
              <a:t>Mastertitelformat bearbeiten</a:t>
            </a:r>
            <a:endParaRPr lang="en-US" dirty="0"/>
          </a:p>
        </p:txBody>
      </p:sp>
      <p:sp>
        <p:nvSpPr>
          <p:cNvPr id="3" name="Text Placeholder 2"/>
          <p:cNvSpPr>
            <a:spLocks noGrp="1"/>
          </p:cNvSpPr>
          <p:nvPr>
            <p:ph type="body" idx="1"/>
          </p:nvPr>
        </p:nvSpPr>
        <p:spPr>
          <a:xfrm>
            <a:off x="387461" y="1825625"/>
            <a:ext cx="11417078" cy="4351338"/>
          </a:xfrm>
          <a:prstGeom prst="rect">
            <a:avLst/>
          </a:prstGeom>
        </p:spPr>
        <p:txBody>
          <a:bodyPr vert="horz" lIns="0" tIns="45720" rIns="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Slide Number Placeholder 5"/>
          <p:cNvSpPr>
            <a:spLocks noGrp="1"/>
          </p:cNvSpPr>
          <p:nvPr>
            <p:ph type="sldNum" sz="quarter" idx="4"/>
          </p:nvPr>
        </p:nvSpPr>
        <p:spPr>
          <a:xfrm>
            <a:off x="381000" y="6356350"/>
            <a:ext cx="859403" cy="365125"/>
          </a:xfrm>
          <a:prstGeom prst="rect">
            <a:avLst/>
          </a:prstGeom>
        </p:spPr>
        <p:txBody>
          <a:bodyPr vert="horz" lIns="0" tIns="45720" rIns="91440" bIns="45720" rtlCol="0" anchor="ctr"/>
          <a:lstStyle>
            <a:lvl1pPr algn="l">
              <a:defRPr sz="1200">
                <a:solidFill>
                  <a:schemeClr val="tx1">
                    <a:tint val="82000"/>
                  </a:schemeClr>
                </a:solidFill>
              </a:defRPr>
            </a:lvl1pPr>
          </a:lstStyle>
          <a:p>
            <a:fld id="{33883982-FD16-464E-B8BE-45F01105FA6D}" type="slidenum">
              <a:rPr lang="de-DE" smtClean="0"/>
              <a:pPr/>
              <a:t>‹Nr.›</a:t>
            </a:fld>
            <a:endParaRPr lang="de-DE" dirty="0"/>
          </a:p>
        </p:txBody>
      </p:sp>
    </p:spTree>
    <p:extLst>
      <p:ext uri="{BB962C8B-B14F-4D97-AF65-F5344CB8AC3E}">
        <p14:creationId xmlns:p14="http://schemas.microsoft.com/office/powerpoint/2010/main" val="10140007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73" r:id="rId3"/>
    <p:sldLayoutId id="2147483688" r:id="rId4"/>
    <p:sldLayoutId id="2147483689" r:id="rId5"/>
    <p:sldLayoutId id="2147483687" r:id="rId6"/>
    <p:sldLayoutId id="2147483674" r:id="rId7"/>
    <p:sldLayoutId id="2147483676" r:id="rId8"/>
    <p:sldLayoutId id="2147483677" r:id="rId9"/>
    <p:sldLayoutId id="2147483680" r:id="rId10"/>
    <p:sldLayoutId id="2147483681" r:id="rId11"/>
    <p:sldLayoutId id="2147483690" r:id="rId12"/>
    <p:sldLayoutId id="2147483691" r:id="rId13"/>
    <p:sldLayoutId id="2147483678" r:id="rId14"/>
    <p:sldLayoutId id="2147483679" r:id="rId15"/>
    <p:sldLayoutId id="2147483692" r:id="rId16"/>
  </p:sldLayoutIdLst>
  <p:hf hdr="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0" indent="-241200" algn="l" defTabSz="914400" rtl="0" eaLnBrk="1" latinLnBrk="0" hangingPunct="0">
        <a:lnSpc>
          <a:spcPct val="90000"/>
        </a:lnSpc>
        <a:spcBef>
          <a:spcPts val="1000"/>
        </a:spcBef>
        <a:buSzPct val="75000"/>
        <a:buFont typeface="Arial" panose="020B0604020202020204" pitchFamily="34" charset="0"/>
        <a:buChar char="•"/>
        <a:defRPr sz="2800" kern="1200">
          <a:solidFill>
            <a:schemeClr val="tx2"/>
          </a:solidFill>
          <a:latin typeface="+mn-lt"/>
          <a:ea typeface="+mn-ea"/>
          <a:cs typeface="+mn-cs"/>
        </a:defRPr>
      </a:lvl1pPr>
      <a:lvl2pPr marL="0" indent="-241200" algn="l" defTabSz="914400" rtl="0" eaLnBrk="1" latinLnBrk="0" hangingPunct="0">
        <a:lnSpc>
          <a:spcPct val="90000"/>
        </a:lnSpc>
        <a:spcBef>
          <a:spcPts val="500"/>
        </a:spcBef>
        <a:buSzPct val="75000"/>
        <a:buFont typeface="Arial" panose="020B0604020202020204" pitchFamily="34" charset="0"/>
        <a:buChar char="•"/>
        <a:defRPr sz="2400" kern="1200">
          <a:solidFill>
            <a:schemeClr val="tx2"/>
          </a:solidFill>
          <a:latin typeface="+mn-lt"/>
          <a:ea typeface="+mn-ea"/>
          <a:cs typeface="+mn-cs"/>
        </a:defRPr>
      </a:lvl2pPr>
      <a:lvl3pPr marL="0" indent="-241200" algn="l" defTabSz="914400" rtl="0" eaLnBrk="1" latinLnBrk="0" hangingPunct="0">
        <a:lnSpc>
          <a:spcPct val="90000"/>
        </a:lnSpc>
        <a:spcBef>
          <a:spcPts val="500"/>
        </a:spcBef>
        <a:buSzPct val="75000"/>
        <a:buFont typeface="Arial" panose="020B0604020202020204" pitchFamily="34" charset="0"/>
        <a:buChar char="•"/>
        <a:defRPr sz="2000" kern="1200">
          <a:solidFill>
            <a:schemeClr val="tx2"/>
          </a:solidFill>
          <a:latin typeface="+mn-lt"/>
          <a:ea typeface="+mn-ea"/>
          <a:cs typeface="+mn-cs"/>
        </a:defRPr>
      </a:lvl3pPr>
      <a:lvl4pPr marL="0" indent="-241200" algn="l" defTabSz="914400" rtl="0" eaLnBrk="1" latinLnBrk="0" hangingPunct="0">
        <a:lnSpc>
          <a:spcPct val="90000"/>
        </a:lnSpc>
        <a:spcBef>
          <a:spcPts val="500"/>
        </a:spcBef>
        <a:buSzPct val="75000"/>
        <a:buFont typeface="Arial" panose="020B0604020202020204" pitchFamily="34" charset="0"/>
        <a:buChar char="•"/>
        <a:defRPr sz="1800" kern="1200">
          <a:solidFill>
            <a:schemeClr val="tx2"/>
          </a:solidFill>
          <a:latin typeface="+mn-lt"/>
          <a:ea typeface="+mn-ea"/>
          <a:cs typeface="+mn-cs"/>
        </a:defRPr>
      </a:lvl4pPr>
      <a:lvl5pPr marL="0" indent="-241200" algn="l" defTabSz="914400" rtl="0" eaLnBrk="1" latinLnBrk="0" hangingPunct="0">
        <a:lnSpc>
          <a:spcPct val="90000"/>
        </a:lnSpc>
        <a:spcBef>
          <a:spcPts val="500"/>
        </a:spcBef>
        <a:buSzPct val="75000"/>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4.xml"/><Relationship Id="rId1" Type="http://schemas.openxmlformats.org/officeDocument/2006/relationships/slideLayout" Target="../slideLayouts/slideLayout15.xml"/><Relationship Id="rId4" Type="http://schemas.openxmlformats.org/officeDocument/2006/relationships/image" Target="../media/image63.svg"/></Relationships>
</file>

<file path=ppt/slides/_rels/slide116.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72.png"/><Relationship Id="rId3" Type="http://schemas.openxmlformats.org/officeDocument/2006/relationships/image" Target="../media/image64.png"/><Relationship Id="rId7" Type="http://schemas.openxmlformats.org/officeDocument/2006/relationships/image" Target="../media/image62.png"/><Relationship Id="rId12" Type="http://schemas.openxmlformats.org/officeDocument/2006/relationships/image" Target="../media/image71.svg"/><Relationship Id="rId2" Type="http://schemas.openxmlformats.org/officeDocument/2006/relationships/notesSlide" Target="../notesSlides/notesSlide115.xml"/><Relationship Id="rId1" Type="http://schemas.openxmlformats.org/officeDocument/2006/relationships/slideLayout" Target="../slideLayouts/slideLayout15.xml"/><Relationship Id="rId6" Type="http://schemas.openxmlformats.org/officeDocument/2006/relationships/image" Target="../media/image67.svg"/><Relationship Id="rId11" Type="http://schemas.openxmlformats.org/officeDocument/2006/relationships/image" Target="../media/image70.png"/><Relationship Id="rId5" Type="http://schemas.openxmlformats.org/officeDocument/2006/relationships/image" Target="../media/image66.png"/><Relationship Id="rId10" Type="http://schemas.openxmlformats.org/officeDocument/2006/relationships/image" Target="../media/image69.svg"/><Relationship Id="rId4" Type="http://schemas.openxmlformats.org/officeDocument/2006/relationships/image" Target="../media/image65.svg"/><Relationship Id="rId9" Type="http://schemas.openxmlformats.org/officeDocument/2006/relationships/image" Target="../media/image68.png"/><Relationship Id="rId14" Type="http://schemas.openxmlformats.org/officeDocument/2006/relationships/image" Target="../media/image73.svg"/></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4.png"/><Relationship Id="rId4" Type="http://schemas.openxmlformats.org/officeDocument/2006/relationships/notesSlide" Target="../notesSlides/notesSlide1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6.jpg"/><Relationship Id="rId7"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hyperlink" Target="https://pxhere.com/fr/photo/642375"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 Id="rId9"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 Id="rId9"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8.png"/><Relationship Id="rId7" Type="http://schemas.openxmlformats.org/officeDocument/2006/relationships/image" Target="../media/image43.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7.png"/><Relationship Id="rId4" Type="http://schemas.openxmlformats.org/officeDocument/2006/relationships/hyperlink" Target="https://pixnio.com/de/landschaften/spitzen/kalte-berge-winter-blauer-himmel-eis-hoch-schnee-landschaft-gletscher" TargetMode="Externa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s://de.serlo.org/19046/uebungsaufgaben-zu-rechnen-mit-groessen" TargetMode="External"/><Relationship Id="rId5" Type="http://schemas.openxmlformats.org/officeDocument/2006/relationships/image" Target="../media/image49.png"/><Relationship Id="rId4" Type="http://schemas.openxmlformats.org/officeDocument/2006/relationships/hyperlink" Target="https://pxhere.com/de/photo/1369329"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4.sv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33.xml"/><Relationship Id="rId3" Type="http://schemas.openxmlformats.org/officeDocument/2006/relationships/image" Target="../media/image15.jpg"/><Relationship Id="rId7" Type="http://schemas.openxmlformats.org/officeDocument/2006/relationships/image" Target="../media/image19.png"/><Relationship Id="rId12" Type="http://schemas.openxmlformats.org/officeDocument/2006/relationships/slide" Target="slide25.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slide" Target="slide22.xml"/><Relationship Id="rId5" Type="http://schemas.openxmlformats.org/officeDocument/2006/relationships/image" Target="../media/image17.png"/><Relationship Id="rId15" Type="http://schemas.openxmlformats.org/officeDocument/2006/relationships/slide" Target="slide41.xml"/><Relationship Id="rId10" Type="http://schemas.openxmlformats.org/officeDocument/2006/relationships/slide" Target="slide9.xml"/><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slide" Target="slide3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90DBD92-CF5F-B1C9-0698-22F30C4B2612}"/>
              </a:ext>
            </a:extLst>
          </p:cNvPr>
          <p:cNvSpPr>
            <a:spLocks noGrp="1"/>
          </p:cNvSpPr>
          <p:nvPr>
            <p:ph type="sldNum" sz="quarter" idx="16"/>
          </p:nvPr>
        </p:nvSpPr>
        <p:spPr/>
        <p:txBody>
          <a:bodyPr/>
          <a:lstStyle/>
          <a:p>
            <a:fld id="{33883982-FD16-464E-B8BE-45F01105FA6D}" type="slidenum">
              <a:rPr lang="de-DE" smtClean="0"/>
              <a:pPr/>
              <a:t>1</a:t>
            </a:fld>
            <a:endParaRPr lang="de-DE"/>
          </a:p>
        </p:txBody>
      </p:sp>
      <p:sp>
        <p:nvSpPr>
          <p:cNvPr id="3" name="Titel 2">
            <a:extLst>
              <a:ext uri="{FF2B5EF4-FFF2-40B4-BE49-F238E27FC236}">
                <a16:creationId xmlns:a16="http://schemas.microsoft.com/office/drawing/2014/main" id="{1A642930-6682-6FBF-1E02-F8DA0F9A6C37}"/>
              </a:ext>
            </a:extLst>
          </p:cNvPr>
          <p:cNvSpPr>
            <a:spLocks noGrp="1"/>
          </p:cNvSpPr>
          <p:nvPr>
            <p:ph type="title"/>
          </p:nvPr>
        </p:nvSpPr>
        <p:spPr>
          <a:xfrm>
            <a:off x="-273050" y="475455"/>
            <a:ext cx="6680200" cy="2775745"/>
          </a:xfrm>
        </p:spPr>
        <p:txBody>
          <a:bodyPr>
            <a:normAutofit/>
          </a:bodyPr>
          <a:lstStyle/>
          <a:p>
            <a:pPr algn="ctr"/>
            <a:r>
              <a:rPr lang="de-DE" sz="4800" dirty="0"/>
              <a:t>ORDENTLICHE URVERSAMMLUNG</a:t>
            </a:r>
            <a:endParaRPr lang="de-CH" sz="4800" dirty="0"/>
          </a:p>
        </p:txBody>
      </p:sp>
      <p:sp>
        <p:nvSpPr>
          <p:cNvPr id="4" name="Untertitel 1">
            <a:extLst>
              <a:ext uri="{FF2B5EF4-FFF2-40B4-BE49-F238E27FC236}">
                <a16:creationId xmlns:a16="http://schemas.microsoft.com/office/drawing/2014/main" id="{F5B1FF65-1A0E-62B0-2B27-98BDC15EC0BC}"/>
              </a:ext>
            </a:extLst>
          </p:cNvPr>
          <p:cNvSpPr txBox="1">
            <a:spLocks/>
          </p:cNvSpPr>
          <p:nvPr/>
        </p:nvSpPr>
        <p:spPr>
          <a:xfrm>
            <a:off x="1339850" y="2968820"/>
            <a:ext cx="3454400" cy="1410090"/>
          </a:xfrm>
          <a:prstGeom prst="rect">
            <a:avLst/>
          </a:prstGeom>
        </p:spPr>
        <p:txBody>
          <a:bodyPr/>
          <a:lstStyle>
            <a:lvl1pPr marL="0" indent="-241200" algn="l" defTabSz="914400" rtl="0" eaLnBrk="1" latinLnBrk="0" hangingPunct="0">
              <a:lnSpc>
                <a:spcPct val="90000"/>
              </a:lnSpc>
              <a:spcBef>
                <a:spcPts val="1000"/>
              </a:spcBef>
              <a:buSzPct val="75000"/>
              <a:buFont typeface="Arial" panose="020B0604020202020204" pitchFamily="34" charset="0"/>
              <a:buChar char="•"/>
              <a:defRPr sz="2800" kern="1200">
                <a:solidFill>
                  <a:schemeClr val="tx2"/>
                </a:solidFill>
                <a:latin typeface="+mn-lt"/>
                <a:ea typeface="+mn-ea"/>
                <a:cs typeface="+mn-cs"/>
              </a:defRPr>
            </a:lvl1pPr>
            <a:lvl2pPr marL="0" indent="-241200" algn="l" defTabSz="914400" rtl="0" eaLnBrk="1" latinLnBrk="0" hangingPunct="0">
              <a:lnSpc>
                <a:spcPct val="90000"/>
              </a:lnSpc>
              <a:spcBef>
                <a:spcPts val="500"/>
              </a:spcBef>
              <a:buSzPct val="75000"/>
              <a:buFont typeface="Arial" panose="020B0604020202020204" pitchFamily="34" charset="0"/>
              <a:buChar char="•"/>
              <a:defRPr sz="2400" kern="1200">
                <a:solidFill>
                  <a:schemeClr val="tx2"/>
                </a:solidFill>
                <a:latin typeface="+mn-lt"/>
                <a:ea typeface="+mn-ea"/>
                <a:cs typeface="+mn-cs"/>
              </a:defRPr>
            </a:lvl2pPr>
            <a:lvl3pPr marL="0" indent="-241200" algn="l" defTabSz="914400" rtl="0" eaLnBrk="1" latinLnBrk="0" hangingPunct="0">
              <a:lnSpc>
                <a:spcPct val="90000"/>
              </a:lnSpc>
              <a:spcBef>
                <a:spcPts val="500"/>
              </a:spcBef>
              <a:buSzPct val="75000"/>
              <a:buFont typeface="Arial" panose="020B0604020202020204" pitchFamily="34" charset="0"/>
              <a:buChar char="•"/>
              <a:defRPr sz="2000" kern="1200">
                <a:solidFill>
                  <a:schemeClr val="tx2"/>
                </a:solidFill>
                <a:latin typeface="+mn-lt"/>
                <a:ea typeface="+mn-ea"/>
                <a:cs typeface="+mn-cs"/>
              </a:defRPr>
            </a:lvl3pPr>
            <a:lvl4pPr marL="0" indent="-241200" algn="l" defTabSz="914400" rtl="0" eaLnBrk="1" latinLnBrk="0" hangingPunct="0">
              <a:lnSpc>
                <a:spcPct val="90000"/>
              </a:lnSpc>
              <a:spcBef>
                <a:spcPts val="500"/>
              </a:spcBef>
              <a:buSzPct val="75000"/>
              <a:buFont typeface="Arial" panose="020B0604020202020204" pitchFamily="34" charset="0"/>
              <a:buChar char="•"/>
              <a:defRPr sz="1800" kern="1200">
                <a:solidFill>
                  <a:schemeClr val="tx2"/>
                </a:solidFill>
                <a:latin typeface="+mn-lt"/>
                <a:ea typeface="+mn-ea"/>
                <a:cs typeface="+mn-cs"/>
              </a:defRPr>
            </a:lvl4pPr>
            <a:lvl5pPr marL="0" indent="-241200" algn="l" defTabSz="914400" rtl="0" eaLnBrk="1" latinLnBrk="0" hangingPunct="0">
              <a:lnSpc>
                <a:spcPct val="90000"/>
              </a:lnSpc>
              <a:spcBef>
                <a:spcPts val="500"/>
              </a:spcBef>
              <a:buSzPct val="75000"/>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de-DE" dirty="0"/>
              <a:t>9. Dezember 2025</a:t>
            </a:r>
          </a:p>
        </p:txBody>
      </p:sp>
      <p:sp>
        <p:nvSpPr>
          <p:cNvPr id="5" name="Textfeld 4">
            <a:extLst>
              <a:ext uri="{FF2B5EF4-FFF2-40B4-BE49-F238E27FC236}">
                <a16:creationId xmlns:a16="http://schemas.microsoft.com/office/drawing/2014/main" id="{F62639A3-F9F5-CF14-A658-08C14D361C92}"/>
              </a:ext>
            </a:extLst>
          </p:cNvPr>
          <p:cNvSpPr txBox="1"/>
          <p:nvPr/>
        </p:nvSpPr>
        <p:spPr>
          <a:xfrm>
            <a:off x="963101" y="3891428"/>
            <a:ext cx="6095999" cy="646331"/>
          </a:xfrm>
          <a:prstGeom prst="rect">
            <a:avLst/>
          </a:prstGeom>
          <a:noFill/>
        </p:spPr>
        <p:txBody>
          <a:bodyPr wrap="square" rtlCol="0">
            <a:spAutoFit/>
          </a:bodyPr>
          <a:lstStyle/>
          <a:p>
            <a:r>
              <a:rPr lang="de-CH" sz="3600" dirty="0">
                <a:latin typeface="Dreaming Outloud Pro" panose="020F0502020204030204" pitchFamily="66" charset="0"/>
                <a:cs typeface="Dreaming Outloud Pro" panose="020F0502020204030204" pitchFamily="66" charset="0"/>
              </a:rPr>
              <a:t>Herzlich Willkommen!</a:t>
            </a:r>
          </a:p>
        </p:txBody>
      </p:sp>
      <p:pic>
        <p:nvPicPr>
          <p:cNvPr id="8" name="Grafik 7" descr="Ein Bild, das draußen, Natur, Wolke, Himmel enthält.&#10;&#10;KI-generierte Inhalte können fehlerhaft sein.">
            <a:extLst>
              <a:ext uri="{FF2B5EF4-FFF2-40B4-BE49-F238E27FC236}">
                <a16:creationId xmlns:a16="http://schemas.microsoft.com/office/drawing/2014/main" id="{1A1BCD5A-1A32-38A4-864F-BB93A3F1EDD0}"/>
              </a:ext>
            </a:extLst>
          </p:cNvPr>
          <p:cNvPicPr>
            <a:picLocks noChangeAspect="1"/>
          </p:cNvPicPr>
          <p:nvPr/>
        </p:nvPicPr>
        <p:blipFill>
          <a:blip r:embed="rId3"/>
          <a:srcRect t="23984"/>
          <a:stretch>
            <a:fillRect/>
          </a:stretch>
        </p:blipFill>
        <p:spPr>
          <a:xfrm>
            <a:off x="6096000" y="-2"/>
            <a:ext cx="6096000" cy="6178552"/>
          </a:xfrm>
          <a:prstGeom prst="rect">
            <a:avLst/>
          </a:prstGeom>
        </p:spPr>
      </p:pic>
    </p:spTree>
    <p:extLst>
      <p:ext uri="{BB962C8B-B14F-4D97-AF65-F5344CB8AC3E}">
        <p14:creationId xmlns:p14="http://schemas.microsoft.com/office/powerpoint/2010/main" val="3815187119"/>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795FD7BB-2546-6F13-A3C3-07EC6AC5E388}"/>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4AFC6C15-7313-19E0-348F-857B2D9693B9}"/>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ECD06024-E12B-EBC7-359C-7945DA94E37A}"/>
              </a:ext>
            </a:extLst>
          </p:cNvPr>
          <p:cNvSpPr>
            <a:spLocks noGrp="1"/>
          </p:cNvSpPr>
          <p:nvPr>
            <p:ph type="sldNum" sz="quarter" idx="12"/>
          </p:nvPr>
        </p:nvSpPr>
        <p:spPr/>
        <p:txBody>
          <a:bodyPr/>
          <a:lstStyle/>
          <a:p>
            <a:fld id="{33883982-FD16-464E-B8BE-45F01105FA6D}" type="slidenum">
              <a:rPr lang="de-DE" smtClean="0"/>
              <a:t>10</a:t>
            </a:fld>
            <a:endParaRPr lang="de-DE"/>
          </a:p>
        </p:txBody>
      </p:sp>
      <p:graphicFrame>
        <p:nvGraphicFramePr>
          <p:cNvPr id="9" name="Inhaltsplatzhalter 8">
            <a:extLst>
              <a:ext uri="{FF2B5EF4-FFF2-40B4-BE49-F238E27FC236}">
                <a16:creationId xmlns:a16="http://schemas.microsoft.com/office/drawing/2014/main" id="{C4090071-1917-450B-DB03-6DB7590D12AC}"/>
              </a:ext>
            </a:extLst>
          </p:cNvPr>
          <p:cNvGraphicFramePr>
            <a:graphicFrameLocks noGrp="1"/>
          </p:cNvGraphicFramePr>
          <p:nvPr>
            <p:ph idx="1"/>
            <p:extLst>
              <p:ext uri="{D42A27DB-BD31-4B8C-83A1-F6EECF244321}">
                <p14:modId xmlns:p14="http://schemas.microsoft.com/office/powerpoint/2010/main" val="497160345"/>
              </p:ext>
            </p:extLst>
          </p:nvPr>
        </p:nvGraphicFramePr>
        <p:xfrm>
          <a:off x="215900" y="599122"/>
          <a:ext cx="11410948" cy="5309129"/>
        </p:xfrm>
        <a:graphic>
          <a:graphicData uri="http://schemas.openxmlformats.org/drawingml/2006/table">
            <a:tbl>
              <a:tblPr firstRow="1" firstCol="1" bandRow="1">
                <a:tableStyleId>{5C22544A-7EE6-4342-B048-85BDC9FD1C3A}</a:tableStyleId>
              </a:tblPr>
              <a:tblGrid>
                <a:gridCol w="2859798">
                  <a:extLst>
                    <a:ext uri="{9D8B030D-6E8A-4147-A177-3AD203B41FA5}">
                      <a16:colId xmlns:a16="http://schemas.microsoft.com/office/drawing/2014/main" val="1047095199"/>
                    </a:ext>
                  </a:extLst>
                </a:gridCol>
                <a:gridCol w="1710230">
                  <a:extLst>
                    <a:ext uri="{9D8B030D-6E8A-4147-A177-3AD203B41FA5}">
                      <a16:colId xmlns:a16="http://schemas.microsoft.com/office/drawing/2014/main" val="1776147605"/>
                    </a:ext>
                  </a:extLst>
                </a:gridCol>
                <a:gridCol w="1710230">
                  <a:extLst>
                    <a:ext uri="{9D8B030D-6E8A-4147-A177-3AD203B41FA5}">
                      <a16:colId xmlns:a16="http://schemas.microsoft.com/office/drawing/2014/main" val="981180187"/>
                    </a:ext>
                  </a:extLst>
                </a:gridCol>
                <a:gridCol w="1710230">
                  <a:extLst>
                    <a:ext uri="{9D8B030D-6E8A-4147-A177-3AD203B41FA5}">
                      <a16:colId xmlns:a16="http://schemas.microsoft.com/office/drawing/2014/main" val="4281563309"/>
                    </a:ext>
                  </a:extLst>
                </a:gridCol>
                <a:gridCol w="1710230">
                  <a:extLst>
                    <a:ext uri="{9D8B030D-6E8A-4147-A177-3AD203B41FA5}">
                      <a16:colId xmlns:a16="http://schemas.microsoft.com/office/drawing/2014/main" val="2188736696"/>
                    </a:ext>
                  </a:extLst>
                </a:gridCol>
                <a:gridCol w="1710230">
                  <a:extLst>
                    <a:ext uri="{9D8B030D-6E8A-4147-A177-3AD203B41FA5}">
                      <a16:colId xmlns:a16="http://schemas.microsoft.com/office/drawing/2014/main" val="837799655"/>
                    </a:ext>
                  </a:extLst>
                </a:gridCol>
              </a:tblGrid>
              <a:tr h="760646">
                <a:tc>
                  <a:txBody>
                    <a:bodyPr/>
                    <a:lstStyle/>
                    <a:p>
                      <a:pPr algn="l">
                        <a:lnSpc>
                          <a:spcPct val="115000"/>
                        </a:lnSpc>
                        <a:spcBef>
                          <a:spcPts val="1000"/>
                        </a:spcBef>
                        <a:spcAft>
                          <a:spcPts val="1000"/>
                        </a:spcAft>
                      </a:pPr>
                      <a:r>
                        <a:rPr lang="de-CH" sz="2400" b="1" cap="small" dirty="0">
                          <a:solidFill>
                            <a:srgbClr val="000000"/>
                          </a:solidFill>
                          <a:effectLst/>
                        </a:rPr>
                        <a:t>Finanzplan in TCHF</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2026</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2027</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2028</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2029</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2030</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3650330849"/>
                  </a:ext>
                </a:extLst>
              </a:tr>
              <a:tr h="1031968">
                <a:tc>
                  <a:txBody>
                    <a:bodyPr/>
                    <a:lstStyle/>
                    <a:p>
                      <a:pPr algn="l">
                        <a:lnSpc>
                          <a:spcPct val="115000"/>
                        </a:lnSpc>
                        <a:spcBef>
                          <a:spcPts val="1000"/>
                        </a:spcBef>
                        <a:spcAft>
                          <a:spcPts val="1000"/>
                        </a:spcAft>
                      </a:pPr>
                      <a:r>
                        <a:rPr lang="de-CH" sz="2400" b="1" cap="small" dirty="0">
                          <a:solidFill>
                            <a:srgbClr val="000000"/>
                          </a:solidFill>
                          <a:effectLst/>
                        </a:rPr>
                        <a:t>Ertrag Laufende Rechnung</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  91’977 </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92’580</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93’188</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93’800</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94’417</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1888894518"/>
                  </a:ext>
                </a:extLst>
              </a:tr>
              <a:tr h="760646">
                <a:tc>
                  <a:txBody>
                    <a:bodyPr/>
                    <a:lstStyle/>
                    <a:p>
                      <a:pPr algn="l">
                        <a:lnSpc>
                          <a:spcPct val="115000"/>
                        </a:lnSpc>
                        <a:spcBef>
                          <a:spcPts val="1000"/>
                        </a:spcBef>
                        <a:spcAft>
                          <a:spcPts val="1000"/>
                        </a:spcAft>
                      </a:pPr>
                      <a:r>
                        <a:rPr lang="de-CH" sz="2400" b="1" cap="small" dirty="0">
                          <a:solidFill>
                            <a:srgbClr val="000000"/>
                          </a:solidFill>
                          <a:effectLst/>
                        </a:rPr>
                        <a:t>Ertrag LR Übrige</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28’694</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28’981</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29’271</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29’563</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29’859</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1522987771"/>
                  </a:ext>
                </a:extLst>
              </a:tr>
              <a:tr h="1548730">
                <a:tc>
                  <a:txBody>
                    <a:bodyPr/>
                    <a:lstStyle/>
                    <a:p>
                      <a:pPr algn="l">
                        <a:lnSpc>
                          <a:spcPct val="115000"/>
                        </a:lnSpc>
                        <a:spcBef>
                          <a:spcPts val="1000"/>
                        </a:spcBef>
                        <a:spcAft>
                          <a:spcPts val="1000"/>
                        </a:spcAft>
                      </a:pPr>
                      <a:r>
                        <a:rPr lang="de-CH" sz="2400" b="1" cap="small" dirty="0">
                          <a:solidFill>
                            <a:srgbClr val="000000"/>
                          </a:solidFill>
                          <a:effectLst/>
                        </a:rPr>
                        <a:t>Steuerertrag inkl. </a:t>
                      </a:r>
                      <a:br>
                        <a:rPr lang="de-CH" sz="2400" b="1" cap="small" dirty="0">
                          <a:solidFill>
                            <a:srgbClr val="000000"/>
                          </a:solidFill>
                          <a:effectLst/>
                        </a:rPr>
                      </a:br>
                      <a:r>
                        <a:rPr lang="de-CH" sz="2400" b="1" cap="small" dirty="0">
                          <a:solidFill>
                            <a:srgbClr val="000000"/>
                          </a:solidFill>
                          <a:effectLst/>
                        </a:rPr>
                        <a:t>Handänderungs-steuer</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63’283</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63’599</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63’917</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64’237</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64’558</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3033403026"/>
                  </a:ext>
                </a:extLst>
              </a:tr>
              <a:tr h="1153588">
                <a:tc>
                  <a:txBody>
                    <a:bodyPr/>
                    <a:lstStyle/>
                    <a:p>
                      <a:pPr algn="l">
                        <a:lnSpc>
                          <a:spcPct val="115000"/>
                        </a:lnSpc>
                        <a:spcBef>
                          <a:spcPts val="1000"/>
                        </a:spcBef>
                        <a:spcAft>
                          <a:spcPts val="1000"/>
                        </a:spcAft>
                      </a:pPr>
                      <a:r>
                        <a:rPr lang="de-CH" sz="2400" b="1" cap="small" dirty="0">
                          <a:solidFill>
                            <a:srgbClr val="000000"/>
                          </a:solidFill>
                          <a:effectLst/>
                        </a:rPr>
                        <a:t>Aufwand Laufende Rechnung</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88’124</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86’913</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88’573</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91’797</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93’943</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2757606890"/>
                  </a:ext>
                </a:extLst>
              </a:tr>
            </a:tbl>
          </a:graphicData>
        </a:graphic>
      </p:graphicFrame>
    </p:spTree>
    <p:extLst>
      <p:ext uri="{BB962C8B-B14F-4D97-AF65-F5344CB8AC3E}">
        <p14:creationId xmlns:p14="http://schemas.microsoft.com/office/powerpoint/2010/main" val="1849646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3D669-A808-614F-615F-CB7B2801204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FC8B9A1-CF2A-73D5-B2D6-5FB9B658A6ED}"/>
              </a:ext>
            </a:extLst>
          </p:cNvPr>
          <p:cNvSpPr>
            <a:spLocks noGrp="1"/>
          </p:cNvSpPr>
          <p:nvPr>
            <p:ph type="title"/>
          </p:nvPr>
        </p:nvSpPr>
        <p:spPr/>
        <p:txBody>
          <a:bodyPr>
            <a:normAutofit fontScale="90000"/>
          </a:bodyPr>
          <a:lstStyle/>
          <a:p>
            <a:r>
              <a:rPr lang="de-DE" dirty="0"/>
              <a:t>Reglement zur Förderung von Energieeffizienz und erneuerbaren Energien</a:t>
            </a:r>
            <a:endParaRPr lang="de-CH" dirty="0"/>
          </a:p>
        </p:txBody>
      </p:sp>
      <p:sp>
        <p:nvSpPr>
          <p:cNvPr id="6" name="Foliennummernplatzhalter 5">
            <a:extLst>
              <a:ext uri="{FF2B5EF4-FFF2-40B4-BE49-F238E27FC236}">
                <a16:creationId xmlns:a16="http://schemas.microsoft.com/office/drawing/2014/main" id="{3596EC18-CF27-CC2F-DF2A-F33011EE5FC4}"/>
              </a:ext>
            </a:extLst>
          </p:cNvPr>
          <p:cNvSpPr>
            <a:spLocks noGrp="1"/>
          </p:cNvSpPr>
          <p:nvPr>
            <p:ph type="sldNum" sz="quarter" idx="12"/>
          </p:nvPr>
        </p:nvSpPr>
        <p:spPr/>
        <p:txBody>
          <a:bodyPr/>
          <a:lstStyle/>
          <a:p>
            <a:fld id="{33883982-FD16-464E-B8BE-45F01105FA6D}" type="slidenum">
              <a:rPr lang="de-DE" smtClean="0"/>
              <a:t>100</a:t>
            </a:fld>
            <a:endParaRPr lang="de-DE"/>
          </a:p>
        </p:txBody>
      </p:sp>
      <p:sp>
        <p:nvSpPr>
          <p:cNvPr id="3" name="Titel 1">
            <a:extLst>
              <a:ext uri="{FF2B5EF4-FFF2-40B4-BE49-F238E27FC236}">
                <a16:creationId xmlns:a16="http://schemas.microsoft.com/office/drawing/2014/main" id="{3120ED32-9D17-11B5-7891-7CAF75F3943E}"/>
              </a:ext>
            </a:extLst>
          </p:cNvPr>
          <p:cNvSpPr txBox="1">
            <a:spLocks/>
          </p:cNvSpPr>
          <p:nvPr/>
        </p:nvSpPr>
        <p:spPr>
          <a:xfrm>
            <a:off x="542925" y="1690688"/>
            <a:ext cx="11106150" cy="403815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4 Arten der Hilfe </a:t>
            </a:r>
          </a:p>
          <a:p>
            <a:endParaRPr lang="de-DE" sz="2400" dirty="0"/>
          </a:p>
          <a:p>
            <a:r>
              <a:rPr lang="de-DE" sz="2400" b="0" dirty="0"/>
              <a:t>1) Die Einwohnergemeinde Zermatt gewährt nicht rückzahlpflichtig Beiträge an die Kosten für die in den Anwendungsbereich von Artikel 2 fallenden Bauten, Anlagen und </a:t>
            </a:r>
            <a:r>
              <a:rPr lang="de-DE" sz="2400" b="0" dirty="0" err="1"/>
              <a:t>Massnahmen</a:t>
            </a:r>
            <a:r>
              <a:rPr lang="de-DE" sz="2400" b="0" dirty="0"/>
              <a:t>. Auf die Subvention besteht kein Rechtsanspruch. </a:t>
            </a:r>
            <a:endParaRPr lang="de-DE" sz="2400" b="0" strike="sngStrike" dirty="0">
              <a:solidFill>
                <a:srgbClr val="00B050"/>
              </a:solidFill>
            </a:endParaRPr>
          </a:p>
        </p:txBody>
      </p:sp>
    </p:spTree>
    <p:extLst>
      <p:ext uri="{BB962C8B-B14F-4D97-AF65-F5344CB8AC3E}">
        <p14:creationId xmlns:p14="http://schemas.microsoft.com/office/powerpoint/2010/main" val="8481387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5300C-4D5A-D39B-C1D7-D96AA70A23E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51C4510-9DB3-BD91-AE5A-FF98A3487E35}"/>
              </a:ext>
            </a:extLst>
          </p:cNvPr>
          <p:cNvSpPr>
            <a:spLocks noGrp="1"/>
          </p:cNvSpPr>
          <p:nvPr>
            <p:ph type="title"/>
          </p:nvPr>
        </p:nvSpPr>
        <p:spPr/>
        <p:txBody>
          <a:bodyPr>
            <a:normAutofit fontScale="90000"/>
          </a:bodyPr>
          <a:lstStyle/>
          <a:p>
            <a:r>
              <a:rPr lang="de-DE" dirty="0"/>
              <a:t>Reglement zur Förderung von Energieeffizienz und erneuerbaren Energien</a:t>
            </a:r>
            <a:endParaRPr lang="de-CH" dirty="0"/>
          </a:p>
        </p:txBody>
      </p:sp>
      <p:sp>
        <p:nvSpPr>
          <p:cNvPr id="6" name="Foliennummernplatzhalter 5">
            <a:extLst>
              <a:ext uri="{FF2B5EF4-FFF2-40B4-BE49-F238E27FC236}">
                <a16:creationId xmlns:a16="http://schemas.microsoft.com/office/drawing/2014/main" id="{B399F789-A682-8001-9E1C-7F21FB096E96}"/>
              </a:ext>
            </a:extLst>
          </p:cNvPr>
          <p:cNvSpPr>
            <a:spLocks noGrp="1"/>
          </p:cNvSpPr>
          <p:nvPr>
            <p:ph type="sldNum" sz="quarter" idx="12"/>
          </p:nvPr>
        </p:nvSpPr>
        <p:spPr/>
        <p:txBody>
          <a:bodyPr/>
          <a:lstStyle/>
          <a:p>
            <a:fld id="{33883982-FD16-464E-B8BE-45F01105FA6D}" type="slidenum">
              <a:rPr lang="de-DE" smtClean="0"/>
              <a:t>101</a:t>
            </a:fld>
            <a:endParaRPr lang="de-DE"/>
          </a:p>
        </p:txBody>
      </p:sp>
      <p:sp>
        <p:nvSpPr>
          <p:cNvPr id="3" name="Titel 1">
            <a:extLst>
              <a:ext uri="{FF2B5EF4-FFF2-40B4-BE49-F238E27FC236}">
                <a16:creationId xmlns:a16="http://schemas.microsoft.com/office/drawing/2014/main" id="{CC52E455-E3AD-235E-ED90-2BE9C4400FE1}"/>
              </a:ext>
            </a:extLst>
          </p:cNvPr>
          <p:cNvSpPr txBox="1">
            <a:spLocks/>
          </p:cNvSpPr>
          <p:nvPr/>
        </p:nvSpPr>
        <p:spPr>
          <a:xfrm>
            <a:off x="542925" y="1690688"/>
            <a:ext cx="11106150" cy="403815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5 Höhe der Beiträge </a:t>
            </a:r>
          </a:p>
          <a:p>
            <a:endParaRPr lang="de-DE" sz="2400" dirty="0"/>
          </a:p>
          <a:p>
            <a:pPr marL="457200" indent="-457200">
              <a:buAutoNum type="arabicParenR"/>
            </a:pPr>
            <a:r>
              <a:rPr lang="de-DE" sz="2400" b="0" dirty="0"/>
              <a:t>Die Höhe der Beiträge wird vom Gemeinderat festgelegt und ist Anhang A zu entnehmen. </a:t>
            </a:r>
          </a:p>
          <a:p>
            <a:pPr marL="457200" indent="-457200">
              <a:buAutoNum type="arabicParenR"/>
            </a:pPr>
            <a:endParaRPr lang="de-DE" sz="2400" b="0" dirty="0"/>
          </a:p>
          <a:p>
            <a:pPr marL="457200" indent="-457200">
              <a:buAutoNum type="arabicParenR"/>
            </a:pPr>
            <a:r>
              <a:rPr lang="de-DE" sz="2400" b="0" dirty="0"/>
              <a:t>Die Höhe der Beiträge, inklusive Subventionen von Bund und Kanton, darf nicht mehr als 50 Prozent der effektiven Investitionskosten ausmachen. </a:t>
            </a:r>
            <a:endParaRPr lang="de-DE" sz="2400" b="0" strike="sngStrike" dirty="0">
              <a:solidFill>
                <a:srgbClr val="00B050"/>
              </a:solidFill>
            </a:endParaRPr>
          </a:p>
        </p:txBody>
      </p:sp>
    </p:spTree>
    <p:extLst>
      <p:ext uri="{BB962C8B-B14F-4D97-AF65-F5344CB8AC3E}">
        <p14:creationId xmlns:p14="http://schemas.microsoft.com/office/powerpoint/2010/main" val="9592060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FB6C3-68FE-B907-8531-3AFF30FCFB3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4830218-99DB-4A70-0C1C-717BD19D4C87}"/>
              </a:ext>
            </a:extLst>
          </p:cNvPr>
          <p:cNvSpPr>
            <a:spLocks noGrp="1"/>
          </p:cNvSpPr>
          <p:nvPr>
            <p:ph type="title"/>
          </p:nvPr>
        </p:nvSpPr>
        <p:spPr/>
        <p:txBody>
          <a:bodyPr>
            <a:normAutofit fontScale="90000"/>
          </a:bodyPr>
          <a:lstStyle/>
          <a:p>
            <a:r>
              <a:rPr lang="de-DE" dirty="0"/>
              <a:t>Reglement zur Förderung von Energieeffizienz und erneuerbaren Energien</a:t>
            </a:r>
            <a:endParaRPr lang="de-CH" dirty="0"/>
          </a:p>
        </p:txBody>
      </p:sp>
      <p:sp>
        <p:nvSpPr>
          <p:cNvPr id="6" name="Foliennummernplatzhalter 5">
            <a:extLst>
              <a:ext uri="{FF2B5EF4-FFF2-40B4-BE49-F238E27FC236}">
                <a16:creationId xmlns:a16="http://schemas.microsoft.com/office/drawing/2014/main" id="{BAF76CBD-23D0-0813-74EC-0A6AAB492FFA}"/>
              </a:ext>
            </a:extLst>
          </p:cNvPr>
          <p:cNvSpPr>
            <a:spLocks noGrp="1"/>
          </p:cNvSpPr>
          <p:nvPr>
            <p:ph type="sldNum" sz="quarter" idx="12"/>
          </p:nvPr>
        </p:nvSpPr>
        <p:spPr/>
        <p:txBody>
          <a:bodyPr/>
          <a:lstStyle/>
          <a:p>
            <a:fld id="{33883982-FD16-464E-B8BE-45F01105FA6D}" type="slidenum">
              <a:rPr lang="de-DE" smtClean="0"/>
              <a:t>102</a:t>
            </a:fld>
            <a:endParaRPr lang="de-DE"/>
          </a:p>
        </p:txBody>
      </p:sp>
      <p:sp>
        <p:nvSpPr>
          <p:cNvPr id="3" name="Titel 1">
            <a:extLst>
              <a:ext uri="{FF2B5EF4-FFF2-40B4-BE49-F238E27FC236}">
                <a16:creationId xmlns:a16="http://schemas.microsoft.com/office/drawing/2014/main" id="{52002B73-0B83-10F7-D90D-8234A0CD394B}"/>
              </a:ext>
            </a:extLst>
          </p:cNvPr>
          <p:cNvSpPr txBox="1">
            <a:spLocks/>
          </p:cNvSpPr>
          <p:nvPr/>
        </p:nvSpPr>
        <p:spPr>
          <a:xfrm>
            <a:off x="542925" y="1893888"/>
            <a:ext cx="11106150" cy="4038150"/>
          </a:xfrm>
          <a:prstGeom prst="rect">
            <a:avLst/>
          </a:prstGeom>
        </p:spPr>
        <p:txBody>
          <a:bodyPr vert="horz" lIns="0" tIns="45720" rIns="0" bIns="45720" rtlCol="0" anchor="ctr">
            <a:normAutofit fontScale="925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6 Finanzierung </a:t>
            </a:r>
          </a:p>
          <a:p>
            <a:endParaRPr lang="de-DE" sz="2400" dirty="0"/>
          </a:p>
          <a:p>
            <a:pPr marL="457200" indent="-457200">
              <a:buAutoNum type="arabicParenR"/>
            </a:pPr>
            <a:r>
              <a:rPr lang="de-DE" sz="2400" b="0" dirty="0"/>
              <a:t>Der Gemeinderat beantragt der Urversammlung im Rahmen des Voranschlages die finanziellen Mittel. </a:t>
            </a:r>
          </a:p>
          <a:p>
            <a:pPr marL="457200" indent="-457200">
              <a:buAutoNum type="arabicParenR"/>
            </a:pPr>
            <a:endParaRPr lang="de-DE" sz="2400" b="0" dirty="0"/>
          </a:p>
          <a:p>
            <a:pPr marL="457200" indent="-457200">
              <a:buAutoNum type="arabicParenR"/>
            </a:pPr>
            <a:r>
              <a:rPr lang="de-DE" sz="2400" b="0" dirty="0"/>
              <a:t>Der Gemeinderat kann die Höhe der Förderansätze </a:t>
            </a:r>
            <a:r>
              <a:rPr lang="de-DE" sz="2400" b="0" dirty="0" err="1"/>
              <a:t>gemäss</a:t>
            </a:r>
            <a:r>
              <a:rPr lang="de-DE" sz="2400" b="0" dirty="0"/>
              <a:t> Anhang A mittels Gemeinderatsentscheid von sich aus anpassen bzw. festlegen. </a:t>
            </a:r>
          </a:p>
          <a:p>
            <a:pPr marL="457200" indent="-457200">
              <a:buAutoNum type="arabicParenR"/>
            </a:pPr>
            <a:endParaRPr lang="de-DE" sz="2400" b="0" dirty="0"/>
          </a:p>
          <a:p>
            <a:pPr marL="457200" indent="-457200">
              <a:buAutoNum type="arabicParenR"/>
            </a:pPr>
            <a:r>
              <a:rPr lang="de-DE" sz="2400" b="0" dirty="0"/>
              <a:t>Werden die budgetierten Mittel nicht ausgeschöpft, so kann ein Energieförderungs-Fonds für künftige Subventionen geöffnet werden. Der Fonds wird vom Gemeinderat für Finanzhilfen nach vorliegendem Reglement verwendet. Der Gemeinderat richtet zu diesem Zweck ein Konto für Spezialfinanzierungen ein, unter Einhaltung der einschlägigen gesetzlichen Bestimmungen.</a:t>
            </a:r>
            <a:endParaRPr lang="de-DE" sz="2400" b="0" strike="sngStrike" dirty="0">
              <a:solidFill>
                <a:srgbClr val="00B050"/>
              </a:solidFill>
            </a:endParaRPr>
          </a:p>
        </p:txBody>
      </p:sp>
    </p:spTree>
    <p:extLst>
      <p:ext uri="{BB962C8B-B14F-4D97-AF65-F5344CB8AC3E}">
        <p14:creationId xmlns:p14="http://schemas.microsoft.com/office/powerpoint/2010/main" val="22232020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274B0-0E2E-5306-2A07-2D50E3F01E1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9E99FC4-1C40-4400-092A-99AB9D5BBDD0}"/>
              </a:ext>
            </a:extLst>
          </p:cNvPr>
          <p:cNvSpPr>
            <a:spLocks noGrp="1"/>
          </p:cNvSpPr>
          <p:nvPr>
            <p:ph type="title"/>
          </p:nvPr>
        </p:nvSpPr>
        <p:spPr/>
        <p:txBody>
          <a:bodyPr>
            <a:normAutofit fontScale="90000"/>
          </a:bodyPr>
          <a:lstStyle/>
          <a:p>
            <a:r>
              <a:rPr lang="de-DE" dirty="0"/>
              <a:t>Reglement zur Förderung von Energieeffizienz und erneuerbaren Energien</a:t>
            </a:r>
            <a:endParaRPr lang="de-CH" dirty="0"/>
          </a:p>
        </p:txBody>
      </p:sp>
      <p:sp>
        <p:nvSpPr>
          <p:cNvPr id="6" name="Foliennummernplatzhalter 5">
            <a:extLst>
              <a:ext uri="{FF2B5EF4-FFF2-40B4-BE49-F238E27FC236}">
                <a16:creationId xmlns:a16="http://schemas.microsoft.com/office/drawing/2014/main" id="{F50B70E8-6CE5-F1A1-0DED-5E31264B241B}"/>
              </a:ext>
            </a:extLst>
          </p:cNvPr>
          <p:cNvSpPr>
            <a:spLocks noGrp="1"/>
          </p:cNvSpPr>
          <p:nvPr>
            <p:ph type="sldNum" sz="quarter" idx="12"/>
          </p:nvPr>
        </p:nvSpPr>
        <p:spPr/>
        <p:txBody>
          <a:bodyPr/>
          <a:lstStyle/>
          <a:p>
            <a:fld id="{33883982-FD16-464E-B8BE-45F01105FA6D}" type="slidenum">
              <a:rPr lang="de-DE" smtClean="0"/>
              <a:t>103</a:t>
            </a:fld>
            <a:endParaRPr lang="de-DE"/>
          </a:p>
        </p:txBody>
      </p:sp>
      <p:sp>
        <p:nvSpPr>
          <p:cNvPr id="3" name="Titel 1">
            <a:extLst>
              <a:ext uri="{FF2B5EF4-FFF2-40B4-BE49-F238E27FC236}">
                <a16:creationId xmlns:a16="http://schemas.microsoft.com/office/drawing/2014/main" id="{618244C9-7D41-8DD4-FF24-DF1E84AEC6D1}"/>
              </a:ext>
            </a:extLst>
          </p:cNvPr>
          <p:cNvSpPr txBox="1">
            <a:spLocks/>
          </p:cNvSpPr>
          <p:nvPr/>
        </p:nvSpPr>
        <p:spPr>
          <a:xfrm>
            <a:off x="542925" y="1589088"/>
            <a:ext cx="11106150" cy="403815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7 Zuständigkeit </a:t>
            </a:r>
          </a:p>
          <a:p>
            <a:endParaRPr lang="de-DE" sz="2400" dirty="0"/>
          </a:p>
          <a:p>
            <a:r>
              <a:rPr lang="de-DE" sz="2400" b="0" dirty="0"/>
              <a:t>1) Zuständig für die Behandlung eingehender Fördergesuche und die Kontrolle der Umsetzung der geplanten </a:t>
            </a:r>
            <a:r>
              <a:rPr lang="de-DE" sz="2400" b="0" dirty="0" err="1"/>
              <a:t>Massnahmen</a:t>
            </a:r>
            <a:r>
              <a:rPr lang="de-DE" sz="2400" b="0" dirty="0"/>
              <a:t> sind die Verwaltungsabteilung </a:t>
            </a:r>
            <a:r>
              <a:rPr lang="de-DE" sz="2400" b="0" dirty="0" err="1"/>
              <a:t>gemäss</a:t>
            </a:r>
            <a:r>
              <a:rPr lang="de-DE" sz="2400" b="0" dirty="0"/>
              <a:t> Anhang A. </a:t>
            </a:r>
            <a:endParaRPr lang="de-DE" sz="2400" b="0" strike="sngStrike" dirty="0">
              <a:solidFill>
                <a:srgbClr val="00B050"/>
              </a:solidFill>
            </a:endParaRPr>
          </a:p>
        </p:txBody>
      </p:sp>
    </p:spTree>
    <p:extLst>
      <p:ext uri="{BB962C8B-B14F-4D97-AF65-F5344CB8AC3E}">
        <p14:creationId xmlns:p14="http://schemas.microsoft.com/office/powerpoint/2010/main" val="14042895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E5EC9-1CC0-46D1-759C-83659309956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A9B37ED-0FE8-B719-87F6-C66BADA1670B}"/>
              </a:ext>
            </a:extLst>
          </p:cNvPr>
          <p:cNvSpPr>
            <a:spLocks noGrp="1"/>
          </p:cNvSpPr>
          <p:nvPr>
            <p:ph type="title"/>
          </p:nvPr>
        </p:nvSpPr>
        <p:spPr/>
        <p:txBody>
          <a:bodyPr>
            <a:normAutofit fontScale="90000"/>
          </a:bodyPr>
          <a:lstStyle/>
          <a:p>
            <a:r>
              <a:rPr lang="de-DE" dirty="0"/>
              <a:t>Reglement zur Förderung von Energieeffizienz und erneuerbaren Energien</a:t>
            </a:r>
            <a:endParaRPr lang="de-CH" dirty="0"/>
          </a:p>
        </p:txBody>
      </p:sp>
      <p:sp>
        <p:nvSpPr>
          <p:cNvPr id="6" name="Foliennummernplatzhalter 5">
            <a:extLst>
              <a:ext uri="{FF2B5EF4-FFF2-40B4-BE49-F238E27FC236}">
                <a16:creationId xmlns:a16="http://schemas.microsoft.com/office/drawing/2014/main" id="{CAFDFA7A-F6B7-02EE-21E7-4074D47EE64E}"/>
              </a:ext>
            </a:extLst>
          </p:cNvPr>
          <p:cNvSpPr>
            <a:spLocks noGrp="1"/>
          </p:cNvSpPr>
          <p:nvPr>
            <p:ph type="sldNum" sz="quarter" idx="12"/>
          </p:nvPr>
        </p:nvSpPr>
        <p:spPr/>
        <p:txBody>
          <a:bodyPr/>
          <a:lstStyle/>
          <a:p>
            <a:fld id="{33883982-FD16-464E-B8BE-45F01105FA6D}" type="slidenum">
              <a:rPr lang="de-DE" smtClean="0"/>
              <a:t>104</a:t>
            </a:fld>
            <a:endParaRPr lang="de-DE"/>
          </a:p>
        </p:txBody>
      </p:sp>
      <p:sp>
        <p:nvSpPr>
          <p:cNvPr id="3" name="Titel 1">
            <a:extLst>
              <a:ext uri="{FF2B5EF4-FFF2-40B4-BE49-F238E27FC236}">
                <a16:creationId xmlns:a16="http://schemas.microsoft.com/office/drawing/2014/main" id="{83672326-27C4-077C-E894-0BC55A6F5794}"/>
              </a:ext>
            </a:extLst>
          </p:cNvPr>
          <p:cNvSpPr txBox="1">
            <a:spLocks/>
          </p:cNvSpPr>
          <p:nvPr/>
        </p:nvSpPr>
        <p:spPr>
          <a:xfrm>
            <a:off x="542925" y="1893888"/>
            <a:ext cx="11106150" cy="4038150"/>
          </a:xfrm>
          <a:prstGeom prst="rect">
            <a:avLst/>
          </a:prstGeom>
        </p:spPr>
        <p:txBody>
          <a:bodyPr vert="horz" lIns="0" tIns="45720" rIns="0" bIns="45720" rtlCol="0" anchor="ctr">
            <a:normAutofit fontScale="92500" lnSpcReduction="200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8 Gesuche </a:t>
            </a:r>
          </a:p>
          <a:p>
            <a:endParaRPr lang="de-DE" sz="2400" dirty="0"/>
          </a:p>
          <a:p>
            <a:pPr marL="457200" indent="-457200">
              <a:buAutoNum type="arabicParenR"/>
            </a:pPr>
            <a:r>
              <a:rPr lang="de-DE" sz="2400" b="0" dirty="0"/>
              <a:t>Die Gesuche um Finanzhilfe sind bei der Finanzabteilung nach Erhalt des Entscheids des Kantons, jedoch spätestens drei Monate nach der Auszahlung des Kantons mit den erforderlichen Unterlagen (siehe Anhang A) einzureichen. Die Gesuche werden in der Reihenfolge ihres Eingangs behandelt. </a:t>
            </a:r>
          </a:p>
          <a:p>
            <a:pPr marL="457200" indent="-457200">
              <a:buAutoNum type="arabicParenR"/>
            </a:pPr>
            <a:endParaRPr lang="de-DE" sz="2400" b="0" dirty="0"/>
          </a:p>
          <a:p>
            <a:pPr marL="457200" indent="-457200">
              <a:buAutoNum type="arabicParenR"/>
            </a:pPr>
            <a:r>
              <a:rPr lang="de-DE" sz="2400" b="0" dirty="0"/>
              <a:t>Gesuche für Finanzhilfen, welche keinen Anspruch auf Beiträge durch den Kanton haben, sind vor Baubeginn bei der Bauabteilung einzureichen. Sie werden in der Reihenfolge ihres Eingangs behandelt. </a:t>
            </a:r>
          </a:p>
          <a:p>
            <a:pPr marL="457200" indent="-457200">
              <a:buAutoNum type="arabicParenR"/>
            </a:pPr>
            <a:endParaRPr lang="de-DE" sz="2400" b="0" dirty="0"/>
          </a:p>
          <a:p>
            <a:pPr marL="457200" indent="-457200">
              <a:buAutoNum type="arabicParenR"/>
            </a:pPr>
            <a:r>
              <a:rPr lang="de-DE" sz="2400" b="0" dirty="0"/>
              <a:t>Der Gemeinderat wird jährlich über die gewährten Subventionen informiert. </a:t>
            </a:r>
          </a:p>
          <a:p>
            <a:pPr marL="457200" indent="-457200">
              <a:buAutoNum type="arabicParenR"/>
            </a:pPr>
            <a:endParaRPr lang="de-DE" sz="2400" b="0" dirty="0"/>
          </a:p>
          <a:p>
            <a:pPr marL="457200" indent="-457200">
              <a:buAutoNum type="arabicParenR"/>
            </a:pPr>
            <a:r>
              <a:rPr lang="de-DE" sz="2400" b="0" dirty="0"/>
              <a:t>Im Weiteren gilt die Mitwirkungs- und Auskunftspflicht </a:t>
            </a:r>
            <a:r>
              <a:rPr lang="de-DE" sz="2400" b="0" dirty="0" err="1"/>
              <a:t>gemäss</a:t>
            </a:r>
            <a:r>
              <a:rPr lang="de-DE" sz="2400" b="0" dirty="0"/>
              <a:t> Artikel 14 des kantonalen Subventionsgesetzes vom 13. November 1995.</a:t>
            </a:r>
            <a:endParaRPr lang="de-DE" sz="2400" b="0" strike="sngStrike" dirty="0">
              <a:solidFill>
                <a:srgbClr val="00B050"/>
              </a:solidFill>
            </a:endParaRPr>
          </a:p>
        </p:txBody>
      </p:sp>
    </p:spTree>
    <p:extLst>
      <p:ext uri="{BB962C8B-B14F-4D97-AF65-F5344CB8AC3E}">
        <p14:creationId xmlns:p14="http://schemas.microsoft.com/office/powerpoint/2010/main" val="27507886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2C058-3EC2-29DB-260D-E792C8B21A7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FE76E58-29D9-A257-D5A6-63A0A42DD62B}"/>
              </a:ext>
            </a:extLst>
          </p:cNvPr>
          <p:cNvSpPr>
            <a:spLocks noGrp="1"/>
          </p:cNvSpPr>
          <p:nvPr>
            <p:ph type="title"/>
          </p:nvPr>
        </p:nvSpPr>
        <p:spPr/>
        <p:txBody>
          <a:bodyPr>
            <a:normAutofit fontScale="90000"/>
          </a:bodyPr>
          <a:lstStyle/>
          <a:p>
            <a:r>
              <a:rPr lang="de-DE" dirty="0"/>
              <a:t>Reglement zur Förderung von Energieeffizienz und erneuerbaren Energien</a:t>
            </a:r>
            <a:endParaRPr lang="de-CH" dirty="0"/>
          </a:p>
        </p:txBody>
      </p:sp>
      <p:sp>
        <p:nvSpPr>
          <p:cNvPr id="6" name="Foliennummernplatzhalter 5">
            <a:extLst>
              <a:ext uri="{FF2B5EF4-FFF2-40B4-BE49-F238E27FC236}">
                <a16:creationId xmlns:a16="http://schemas.microsoft.com/office/drawing/2014/main" id="{4A7332D6-415D-6393-E694-CCD27D5C65E6}"/>
              </a:ext>
            </a:extLst>
          </p:cNvPr>
          <p:cNvSpPr>
            <a:spLocks noGrp="1"/>
          </p:cNvSpPr>
          <p:nvPr>
            <p:ph type="sldNum" sz="quarter" idx="12"/>
          </p:nvPr>
        </p:nvSpPr>
        <p:spPr/>
        <p:txBody>
          <a:bodyPr/>
          <a:lstStyle/>
          <a:p>
            <a:fld id="{33883982-FD16-464E-B8BE-45F01105FA6D}" type="slidenum">
              <a:rPr lang="de-DE" smtClean="0"/>
              <a:t>105</a:t>
            </a:fld>
            <a:endParaRPr lang="de-DE"/>
          </a:p>
        </p:txBody>
      </p:sp>
      <p:sp>
        <p:nvSpPr>
          <p:cNvPr id="3" name="Titel 1">
            <a:extLst>
              <a:ext uri="{FF2B5EF4-FFF2-40B4-BE49-F238E27FC236}">
                <a16:creationId xmlns:a16="http://schemas.microsoft.com/office/drawing/2014/main" id="{43CA869C-559F-4376-3A6B-78FF0165AF90}"/>
              </a:ext>
            </a:extLst>
          </p:cNvPr>
          <p:cNvSpPr txBox="1">
            <a:spLocks/>
          </p:cNvSpPr>
          <p:nvPr/>
        </p:nvSpPr>
        <p:spPr>
          <a:xfrm>
            <a:off x="542925" y="1893888"/>
            <a:ext cx="11106150" cy="403815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9 Auszahlung </a:t>
            </a:r>
          </a:p>
          <a:p>
            <a:endParaRPr lang="de-DE" sz="2400" b="0" dirty="0"/>
          </a:p>
          <a:p>
            <a:pPr marL="457200" indent="-457200">
              <a:buAutoNum type="arabicParenR"/>
            </a:pPr>
            <a:r>
              <a:rPr lang="de-DE" sz="2400" b="0" dirty="0"/>
              <a:t>Die Auszahlung der Finanzhilfen erfolgt nach Einreichen der Bestätigung der Auszahlung des Kantonsbeitrags.</a:t>
            </a:r>
          </a:p>
          <a:p>
            <a:pPr marL="457200" indent="-457200">
              <a:buAutoNum type="arabicParenR"/>
            </a:pPr>
            <a:endParaRPr lang="de-DE" sz="2400" b="0" dirty="0"/>
          </a:p>
          <a:p>
            <a:pPr marL="457200" indent="-457200">
              <a:buAutoNum type="arabicParenR"/>
            </a:pPr>
            <a:r>
              <a:rPr lang="de-DE" sz="2400" b="0" dirty="0"/>
              <a:t>Die Auszahlung der Finanzhilfen, welche keinen Anspruch auf Beiträge durch den Kanton haben, erfolgt erst nach der Vorlage und Kontrolle der Rechnungen und der Bauabnahme des Objektes durch die Gemeinde.</a:t>
            </a:r>
          </a:p>
          <a:p>
            <a:pPr marL="457200" indent="-457200">
              <a:buAutoNum type="arabicParenR"/>
            </a:pPr>
            <a:endParaRPr lang="de-DE" sz="2400" b="0" dirty="0"/>
          </a:p>
          <a:p>
            <a:pPr marL="457200" indent="-457200">
              <a:buAutoNum type="arabicParenR"/>
            </a:pPr>
            <a:r>
              <a:rPr lang="de-DE" sz="2400" b="0" dirty="0"/>
              <a:t>Der Beitrag verfällt, wenn die Inbetriebsetzung und/oder Fertigstellung nicht innert 24 Monaten nach der Beitragszusage erfolgt. </a:t>
            </a:r>
            <a:endParaRPr lang="de-DE" sz="2400" b="0" strike="sngStrike" dirty="0">
              <a:solidFill>
                <a:srgbClr val="00B050"/>
              </a:solidFill>
            </a:endParaRPr>
          </a:p>
        </p:txBody>
      </p:sp>
    </p:spTree>
    <p:extLst>
      <p:ext uri="{BB962C8B-B14F-4D97-AF65-F5344CB8AC3E}">
        <p14:creationId xmlns:p14="http://schemas.microsoft.com/office/powerpoint/2010/main" val="2693270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11DFD-E1EB-5AA5-57F7-98C18019C5F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F341BD7-44CB-5998-71A6-6C8CA83592D4}"/>
              </a:ext>
            </a:extLst>
          </p:cNvPr>
          <p:cNvSpPr>
            <a:spLocks noGrp="1"/>
          </p:cNvSpPr>
          <p:nvPr>
            <p:ph type="title"/>
          </p:nvPr>
        </p:nvSpPr>
        <p:spPr/>
        <p:txBody>
          <a:bodyPr>
            <a:normAutofit fontScale="90000"/>
          </a:bodyPr>
          <a:lstStyle/>
          <a:p>
            <a:r>
              <a:rPr lang="de-DE" dirty="0"/>
              <a:t>Reglement zur Förderung von Energieeffizienz und erneuerbaren Energien</a:t>
            </a:r>
            <a:endParaRPr lang="de-CH" dirty="0"/>
          </a:p>
        </p:txBody>
      </p:sp>
      <p:sp>
        <p:nvSpPr>
          <p:cNvPr id="6" name="Foliennummernplatzhalter 5">
            <a:extLst>
              <a:ext uri="{FF2B5EF4-FFF2-40B4-BE49-F238E27FC236}">
                <a16:creationId xmlns:a16="http://schemas.microsoft.com/office/drawing/2014/main" id="{0A8AD3A4-ABD3-B7F0-452E-DF020CEB850D}"/>
              </a:ext>
            </a:extLst>
          </p:cNvPr>
          <p:cNvSpPr>
            <a:spLocks noGrp="1"/>
          </p:cNvSpPr>
          <p:nvPr>
            <p:ph type="sldNum" sz="quarter" idx="12"/>
          </p:nvPr>
        </p:nvSpPr>
        <p:spPr/>
        <p:txBody>
          <a:bodyPr/>
          <a:lstStyle/>
          <a:p>
            <a:fld id="{33883982-FD16-464E-B8BE-45F01105FA6D}" type="slidenum">
              <a:rPr lang="de-DE" smtClean="0"/>
              <a:t>106</a:t>
            </a:fld>
            <a:endParaRPr lang="de-DE"/>
          </a:p>
        </p:txBody>
      </p:sp>
      <p:sp>
        <p:nvSpPr>
          <p:cNvPr id="3" name="Titel 1">
            <a:extLst>
              <a:ext uri="{FF2B5EF4-FFF2-40B4-BE49-F238E27FC236}">
                <a16:creationId xmlns:a16="http://schemas.microsoft.com/office/drawing/2014/main" id="{676D13C2-A6F7-212A-27E4-4C3A9373EBB7}"/>
              </a:ext>
            </a:extLst>
          </p:cNvPr>
          <p:cNvSpPr txBox="1">
            <a:spLocks/>
          </p:cNvSpPr>
          <p:nvPr/>
        </p:nvSpPr>
        <p:spPr>
          <a:xfrm>
            <a:off x="542925" y="1690688"/>
            <a:ext cx="11106150" cy="403815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10 Rechtspflege </a:t>
            </a:r>
          </a:p>
          <a:p>
            <a:endParaRPr lang="de-DE" sz="2400" dirty="0"/>
          </a:p>
          <a:p>
            <a:r>
              <a:rPr lang="de-DE" sz="2400" b="0" dirty="0"/>
              <a:t>1) Es gelten </a:t>
            </a:r>
            <a:r>
              <a:rPr lang="de-DE" sz="2400" b="0" dirty="0" err="1"/>
              <a:t>sinngemäss</a:t>
            </a:r>
            <a:r>
              <a:rPr lang="de-DE" sz="2400" b="0" dirty="0"/>
              <a:t> und soweit für die Ermessenssubventionen im Sinne dieser Richtlinie anwendbar die Bestimmungen zur Sicherung des Beitragszwecks </a:t>
            </a:r>
            <a:r>
              <a:rPr lang="de-DE" sz="2400" b="0" dirty="0" err="1"/>
              <a:t>gemäss</a:t>
            </a:r>
            <a:r>
              <a:rPr lang="de-DE" sz="2400" b="0" dirty="0"/>
              <a:t> Art. 24 + 26 des kantonalen Subventionsgesetzes vom 13. November 1995.</a:t>
            </a:r>
            <a:endParaRPr lang="de-DE" sz="2400" b="0" strike="sngStrike" dirty="0">
              <a:solidFill>
                <a:srgbClr val="00B050"/>
              </a:solidFill>
            </a:endParaRPr>
          </a:p>
        </p:txBody>
      </p:sp>
    </p:spTree>
    <p:extLst>
      <p:ext uri="{BB962C8B-B14F-4D97-AF65-F5344CB8AC3E}">
        <p14:creationId xmlns:p14="http://schemas.microsoft.com/office/powerpoint/2010/main" val="35347201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EFF5B-F38F-22F0-2485-18BCA777AAF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F6B5A2F-062E-FEF9-2384-19A5B62DE4CB}"/>
              </a:ext>
            </a:extLst>
          </p:cNvPr>
          <p:cNvSpPr>
            <a:spLocks noGrp="1"/>
          </p:cNvSpPr>
          <p:nvPr>
            <p:ph type="title"/>
          </p:nvPr>
        </p:nvSpPr>
        <p:spPr/>
        <p:txBody>
          <a:bodyPr>
            <a:normAutofit fontScale="90000"/>
          </a:bodyPr>
          <a:lstStyle/>
          <a:p>
            <a:r>
              <a:rPr lang="de-DE" dirty="0"/>
              <a:t>Reglement zur Förderung von Energieeffizienz und erneuerbaren Energien</a:t>
            </a:r>
            <a:endParaRPr lang="de-CH" dirty="0"/>
          </a:p>
        </p:txBody>
      </p:sp>
      <p:sp>
        <p:nvSpPr>
          <p:cNvPr id="6" name="Foliennummernplatzhalter 5">
            <a:extLst>
              <a:ext uri="{FF2B5EF4-FFF2-40B4-BE49-F238E27FC236}">
                <a16:creationId xmlns:a16="http://schemas.microsoft.com/office/drawing/2014/main" id="{CAAA899D-4FFF-501F-3F36-8FB883EACC9F}"/>
              </a:ext>
            </a:extLst>
          </p:cNvPr>
          <p:cNvSpPr>
            <a:spLocks noGrp="1"/>
          </p:cNvSpPr>
          <p:nvPr>
            <p:ph type="sldNum" sz="quarter" idx="12"/>
          </p:nvPr>
        </p:nvSpPr>
        <p:spPr/>
        <p:txBody>
          <a:bodyPr/>
          <a:lstStyle/>
          <a:p>
            <a:fld id="{33883982-FD16-464E-B8BE-45F01105FA6D}" type="slidenum">
              <a:rPr lang="de-DE" smtClean="0"/>
              <a:t>107</a:t>
            </a:fld>
            <a:endParaRPr lang="de-DE"/>
          </a:p>
        </p:txBody>
      </p:sp>
      <p:sp>
        <p:nvSpPr>
          <p:cNvPr id="3" name="Titel 1">
            <a:extLst>
              <a:ext uri="{FF2B5EF4-FFF2-40B4-BE49-F238E27FC236}">
                <a16:creationId xmlns:a16="http://schemas.microsoft.com/office/drawing/2014/main" id="{0DAA944D-C246-20CD-693F-5F342208549B}"/>
              </a:ext>
            </a:extLst>
          </p:cNvPr>
          <p:cNvSpPr txBox="1">
            <a:spLocks/>
          </p:cNvSpPr>
          <p:nvPr/>
        </p:nvSpPr>
        <p:spPr>
          <a:xfrm>
            <a:off x="542925" y="1608138"/>
            <a:ext cx="11106150" cy="403815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11 Inkrafttreten </a:t>
            </a:r>
          </a:p>
          <a:p>
            <a:endParaRPr lang="de-DE" sz="2400" b="0" dirty="0"/>
          </a:p>
          <a:p>
            <a:r>
              <a:rPr lang="de-DE" sz="2400" b="0" dirty="0"/>
              <a:t>1) Dieses Reglement tritt unter Vorbehalt der Homologation durch den Staatsrat nach der Annahme durch die Urversammlung in Kraft</a:t>
            </a:r>
            <a:endParaRPr lang="de-DE" sz="2400" b="0" strike="sngStrike" dirty="0">
              <a:solidFill>
                <a:srgbClr val="00B050"/>
              </a:solidFill>
            </a:endParaRPr>
          </a:p>
        </p:txBody>
      </p:sp>
    </p:spTree>
    <p:extLst>
      <p:ext uri="{BB962C8B-B14F-4D97-AF65-F5344CB8AC3E}">
        <p14:creationId xmlns:p14="http://schemas.microsoft.com/office/powerpoint/2010/main" val="3238397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72860-DB2D-4905-D5F2-EBABE0C9327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4CC88E7-4AB8-CFF6-635D-2037865F4C5C}"/>
              </a:ext>
            </a:extLst>
          </p:cNvPr>
          <p:cNvSpPr>
            <a:spLocks noGrp="1"/>
          </p:cNvSpPr>
          <p:nvPr>
            <p:ph type="title"/>
          </p:nvPr>
        </p:nvSpPr>
        <p:spPr/>
        <p:txBody>
          <a:bodyPr>
            <a:normAutofit fontScale="90000"/>
          </a:bodyPr>
          <a:lstStyle/>
          <a:p>
            <a:r>
              <a:rPr lang="de-DE" dirty="0"/>
              <a:t>Reglement zur Förderung von Energieeffizienz und erneuerbaren Energien</a:t>
            </a:r>
            <a:endParaRPr lang="de-CH" dirty="0"/>
          </a:p>
        </p:txBody>
      </p:sp>
      <p:sp>
        <p:nvSpPr>
          <p:cNvPr id="6" name="Foliennummernplatzhalter 5">
            <a:extLst>
              <a:ext uri="{FF2B5EF4-FFF2-40B4-BE49-F238E27FC236}">
                <a16:creationId xmlns:a16="http://schemas.microsoft.com/office/drawing/2014/main" id="{39988286-78AB-E321-7A2E-471FE3ED2796}"/>
              </a:ext>
            </a:extLst>
          </p:cNvPr>
          <p:cNvSpPr>
            <a:spLocks noGrp="1"/>
          </p:cNvSpPr>
          <p:nvPr>
            <p:ph type="sldNum" sz="quarter" idx="12"/>
          </p:nvPr>
        </p:nvSpPr>
        <p:spPr/>
        <p:txBody>
          <a:bodyPr/>
          <a:lstStyle/>
          <a:p>
            <a:fld id="{33883982-FD16-464E-B8BE-45F01105FA6D}" type="slidenum">
              <a:rPr lang="de-DE" smtClean="0"/>
              <a:t>108</a:t>
            </a:fld>
            <a:endParaRPr lang="de-DE"/>
          </a:p>
        </p:txBody>
      </p:sp>
      <p:pic>
        <p:nvPicPr>
          <p:cNvPr id="5" name="Grafik 4">
            <a:extLst>
              <a:ext uri="{FF2B5EF4-FFF2-40B4-BE49-F238E27FC236}">
                <a16:creationId xmlns:a16="http://schemas.microsoft.com/office/drawing/2014/main" id="{51832074-D7DF-D41D-01CB-93DC3C94F239}"/>
              </a:ext>
            </a:extLst>
          </p:cNvPr>
          <p:cNvPicPr>
            <a:picLocks noChangeAspect="1"/>
          </p:cNvPicPr>
          <p:nvPr/>
        </p:nvPicPr>
        <p:blipFill>
          <a:blip r:embed="rId3"/>
          <a:srcRect l="2373" t="21303" r="1083"/>
          <a:stretch>
            <a:fillRect/>
          </a:stretch>
        </p:blipFill>
        <p:spPr>
          <a:xfrm>
            <a:off x="25400" y="2055813"/>
            <a:ext cx="12141200" cy="3177327"/>
          </a:xfrm>
          <a:prstGeom prst="rect">
            <a:avLst/>
          </a:prstGeom>
        </p:spPr>
      </p:pic>
    </p:spTree>
    <p:extLst>
      <p:ext uri="{BB962C8B-B14F-4D97-AF65-F5344CB8AC3E}">
        <p14:creationId xmlns:p14="http://schemas.microsoft.com/office/powerpoint/2010/main" val="58568461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428EF-5048-E36A-3C5C-A8B6B3829A1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4876C5A-C9B0-2E35-D68A-CA32BBBBB6BE}"/>
              </a:ext>
            </a:extLst>
          </p:cNvPr>
          <p:cNvSpPr>
            <a:spLocks noGrp="1"/>
          </p:cNvSpPr>
          <p:nvPr>
            <p:ph type="title"/>
          </p:nvPr>
        </p:nvSpPr>
        <p:spPr/>
        <p:txBody>
          <a:bodyPr>
            <a:normAutofit fontScale="90000"/>
          </a:bodyPr>
          <a:lstStyle/>
          <a:p>
            <a:r>
              <a:rPr lang="de-DE" dirty="0"/>
              <a:t>Reglement zur Förderung von Energieeffizienz und erneuerbaren Energien</a:t>
            </a:r>
            <a:endParaRPr lang="de-CH" dirty="0"/>
          </a:p>
        </p:txBody>
      </p:sp>
      <p:sp>
        <p:nvSpPr>
          <p:cNvPr id="6" name="Foliennummernplatzhalter 5">
            <a:extLst>
              <a:ext uri="{FF2B5EF4-FFF2-40B4-BE49-F238E27FC236}">
                <a16:creationId xmlns:a16="http://schemas.microsoft.com/office/drawing/2014/main" id="{598BD938-A7D7-E4B6-AC45-7ADD351946B1}"/>
              </a:ext>
            </a:extLst>
          </p:cNvPr>
          <p:cNvSpPr>
            <a:spLocks noGrp="1"/>
          </p:cNvSpPr>
          <p:nvPr>
            <p:ph type="sldNum" sz="quarter" idx="12"/>
          </p:nvPr>
        </p:nvSpPr>
        <p:spPr/>
        <p:txBody>
          <a:bodyPr/>
          <a:lstStyle/>
          <a:p>
            <a:fld id="{33883982-FD16-464E-B8BE-45F01105FA6D}" type="slidenum">
              <a:rPr lang="de-DE" smtClean="0"/>
              <a:t>109</a:t>
            </a:fld>
            <a:endParaRPr lang="de-DE"/>
          </a:p>
        </p:txBody>
      </p:sp>
      <p:sp>
        <p:nvSpPr>
          <p:cNvPr id="7" name="Rechteck 6">
            <a:extLst>
              <a:ext uri="{FF2B5EF4-FFF2-40B4-BE49-F238E27FC236}">
                <a16:creationId xmlns:a16="http://schemas.microsoft.com/office/drawing/2014/main" id="{1A4E0F8D-00D1-F457-656B-C453BB433AD5}"/>
              </a:ext>
            </a:extLst>
          </p:cNvPr>
          <p:cNvSpPr/>
          <p:nvPr/>
        </p:nvSpPr>
        <p:spPr>
          <a:xfrm>
            <a:off x="-1" y="2109019"/>
            <a:ext cx="12192000" cy="3325762"/>
          </a:xfrm>
          <a:prstGeom prst="rect">
            <a:avLst/>
          </a:prstGeom>
          <a:solidFill>
            <a:schemeClr val="accent1"/>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CH" sz="4800" dirty="0">
                <a:solidFill>
                  <a:schemeClr val="tx1"/>
                </a:solidFill>
              </a:rPr>
              <a:t>Abstimmung</a:t>
            </a:r>
          </a:p>
        </p:txBody>
      </p:sp>
    </p:spTree>
    <p:extLst>
      <p:ext uri="{BB962C8B-B14F-4D97-AF65-F5344CB8AC3E}">
        <p14:creationId xmlns:p14="http://schemas.microsoft.com/office/powerpoint/2010/main" val="2240293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1CE94AAD-DAA5-C9D5-FB05-1408E2F7943C}"/>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735BABD3-AEA0-06FF-14DA-E10035312D25}"/>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B712ADA6-6027-86BD-65DC-F68771F2EDD4}"/>
              </a:ext>
            </a:extLst>
          </p:cNvPr>
          <p:cNvSpPr>
            <a:spLocks noGrp="1"/>
          </p:cNvSpPr>
          <p:nvPr>
            <p:ph type="sldNum" sz="quarter" idx="12"/>
          </p:nvPr>
        </p:nvSpPr>
        <p:spPr/>
        <p:txBody>
          <a:bodyPr/>
          <a:lstStyle/>
          <a:p>
            <a:fld id="{33883982-FD16-464E-B8BE-45F01105FA6D}" type="slidenum">
              <a:rPr lang="de-DE" smtClean="0"/>
              <a:t>11</a:t>
            </a:fld>
            <a:endParaRPr lang="de-DE"/>
          </a:p>
        </p:txBody>
      </p:sp>
      <p:graphicFrame>
        <p:nvGraphicFramePr>
          <p:cNvPr id="9" name="Inhaltsplatzhalter 8">
            <a:extLst>
              <a:ext uri="{FF2B5EF4-FFF2-40B4-BE49-F238E27FC236}">
                <a16:creationId xmlns:a16="http://schemas.microsoft.com/office/drawing/2014/main" id="{EF721F7E-DAE8-33EC-9910-65A2FBA426A4}"/>
              </a:ext>
            </a:extLst>
          </p:cNvPr>
          <p:cNvGraphicFramePr>
            <a:graphicFrameLocks noGrp="1"/>
          </p:cNvGraphicFramePr>
          <p:nvPr>
            <p:ph idx="1"/>
            <p:extLst>
              <p:ext uri="{D42A27DB-BD31-4B8C-83A1-F6EECF244321}">
                <p14:modId xmlns:p14="http://schemas.microsoft.com/office/powerpoint/2010/main" val="3629339206"/>
              </p:ext>
            </p:extLst>
          </p:nvPr>
        </p:nvGraphicFramePr>
        <p:xfrm>
          <a:off x="381000" y="635000"/>
          <a:ext cx="11412002" cy="5255999"/>
        </p:xfrm>
        <a:graphic>
          <a:graphicData uri="http://schemas.openxmlformats.org/drawingml/2006/table">
            <a:tbl>
              <a:tblPr firstRow="1" firstCol="1" bandRow="1">
                <a:tableStyleId>{5C22544A-7EE6-4342-B048-85BDC9FD1C3A}</a:tableStyleId>
              </a:tblPr>
              <a:tblGrid>
                <a:gridCol w="2976717">
                  <a:extLst>
                    <a:ext uri="{9D8B030D-6E8A-4147-A177-3AD203B41FA5}">
                      <a16:colId xmlns:a16="http://schemas.microsoft.com/office/drawing/2014/main" val="1047095199"/>
                    </a:ext>
                  </a:extLst>
                </a:gridCol>
                <a:gridCol w="1687057">
                  <a:extLst>
                    <a:ext uri="{9D8B030D-6E8A-4147-A177-3AD203B41FA5}">
                      <a16:colId xmlns:a16="http://schemas.microsoft.com/office/drawing/2014/main" val="1776147605"/>
                    </a:ext>
                  </a:extLst>
                </a:gridCol>
                <a:gridCol w="1687057">
                  <a:extLst>
                    <a:ext uri="{9D8B030D-6E8A-4147-A177-3AD203B41FA5}">
                      <a16:colId xmlns:a16="http://schemas.microsoft.com/office/drawing/2014/main" val="981180187"/>
                    </a:ext>
                  </a:extLst>
                </a:gridCol>
                <a:gridCol w="1687057">
                  <a:extLst>
                    <a:ext uri="{9D8B030D-6E8A-4147-A177-3AD203B41FA5}">
                      <a16:colId xmlns:a16="http://schemas.microsoft.com/office/drawing/2014/main" val="4281563309"/>
                    </a:ext>
                  </a:extLst>
                </a:gridCol>
                <a:gridCol w="1687057">
                  <a:extLst>
                    <a:ext uri="{9D8B030D-6E8A-4147-A177-3AD203B41FA5}">
                      <a16:colId xmlns:a16="http://schemas.microsoft.com/office/drawing/2014/main" val="2188736696"/>
                    </a:ext>
                  </a:extLst>
                </a:gridCol>
                <a:gridCol w="1687057">
                  <a:extLst>
                    <a:ext uri="{9D8B030D-6E8A-4147-A177-3AD203B41FA5}">
                      <a16:colId xmlns:a16="http://schemas.microsoft.com/office/drawing/2014/main" val="837799655"/>
                    </a:ext>
                  </a:extLst>
                </a:gridCol>
              </a:tblGrid>
              <a:tr h="989388">
                <a:tc>
                  <a:txBody>
                    <a:bodyPr/>
                    <a:lstStyle/>
                    <a:p>
                      <a:pPr algn="l">
                        <a:lnSpc>
                          <a:spcPct val="115000"/>
                        </a:lnSpc>
                        <a:spcBef>
                          <a:spcPts val="1000"/>
                        </a:spcBef>
                        <a:spcAft>
                          <a:spcPts val="1000"/>
                        </a:spcAft>
                      </a:pPr>
                      <a:r>
                        <a:rPr lang="de-CH" sz="2400" b="1" cap="small" dirty="0">
                          <a:solidFill>
                            <a:srgbClr val="000000"/>
                          </a:solidFill>
                          <a:effectLst/>
                        </a:rPr>
                        <a:t>Finanzplan in </a:t>
                      </a:r>
                      <a:r>
                        <a:rPr lang="de-CH" sz="2400" b="1" cap="small" dirty="0" err="1">
                          <a:solidFill>
                            <a:srgbClr val="000000"/>
                          </a:solidFill>
                          <a:effectLst/>
                        </a:rPr>
                        <a:t>TCHF</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2026</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2027</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2028</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2029</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2030</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3650330849"/>
                  </a:ext>
                </a:extLst>
              </a:tr>
              <a:tr h="989388">
                <a:tc>
                  <a:txBody>
                    <a:bodyPr/>
                    <a:lstStyle/>
                    <a:p>
                      <a:pPr algn="l">
                        <a:lnSpc>
                          <a:spcPct val="115000"/>
                        </a:lnSpc>
                        <a:spcBef>
                          <a:spcPts val="1000"/>
                        </a:spcBef>
                        <a:spcAft>
                          <a:spcPts val="1000"/>
                        </a:spcAft>
                      </a:pPr>
                      <a:r>
                        <a:rPr lang="de-CH" sz="2400" b="1" cap="small" dirty="0">
                          <a:solidFill>
                            <a:srgbClr val="000000"/>
                          </a:solidFill>
                          <a:effectLst/>
                        </a:rPr>
                        <a:t>Personalaufwand</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20’745</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21’160</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21’583</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22’015</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22’455</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1802392864"/>
                  </a:ext>
                </a:extLst>
              </a:tr>
              <a:tr h="2287835">
                <a:tc>
                  <a:txBody>
                    <a:bodyPr/>
                    <a:lstStyle/>
                    <a:p>
                      <a:pPr algn="l">
                        <a:lnSpc>
                          <a:spcPct val="115000"/>
                        </a:lnSpc>
                        <a:spcBef>
                          <a:spcPts val="1000"/>
                        </a:spcBef>
                        <a:spcAft>
                          <a:spcPts val="1000"/>
                        </a:spcAft>
                      </a:pPr>
                      <a:r>
                        <a:rPr lang="de-CH" sz="2400" b="1" cap="small" dirty="0">
                          <a:solidFill>
                            <a:srgbClr val="000000"/>
                          </a:solidFill>
                          <a:effectLst/>
                        </a:rPr>
                        <a:t>Sachaufwand + übriger Betriebsaufwand</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19’099</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19’290</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19’483</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19’678</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19’874</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1128926056"/>
                  </a:ext>
                </a:extLst>
              </a:tr>
              <a:tr h="989388">
                <a:tc>
                  <a:txBody>
                    <a:bodyPr/>
                    <a:lstStyle/>
                    <a:p>
                      <a:pPr algn="l">
                        <a:lnSpc>
                          <a:spcPct val="115000"/>
                        </a:lnSpc>
                        <a:spcBef>
                          <a:spcPts val="1000"/>
                        </a:spcBef>
                        <a:spcAft>
                          <a:spcPts val="1000"/>
                        </a:spcAft>
                      </a:pPr>
                      <a:r>
                        <a:rPr lang="de-CH" sz="2400" b="1" cap="small" dirty="0">
                          <a:solidFill>
                            <a:srgbClr val="000000"/>
                          </a:solidFill>
                          <a:effectLst/>
                        </a:rPr>
                        <a:t>Schuldzinsen</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245 </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247</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250</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252</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255</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3528623041"/>
                  </a:ext>
                </a:extLst>
              </a:tr>
            </a:tbl>
          </a:graphicData>
        </a:graphic>
      </p:graphicFrame>
    </p:spTree>
    <p:extLst>
      <p:ext uri="{BB962C8B-B14F-4D97-AF65-F5344CB8AC3E}">
        <p14:creationId xmlns:p14="http://schemas.microsoft.com/office/powerpoint/2010/main" val="184974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791FA-B4EA-9715-B4DD-C5CFBC5C39B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01D3829-36CD-2AEF-F9A4-0C30A1ADB2AA}"/>
              </a:ext>
            </a:extLst>
          </p:cNvPr>
          <p:cNvSpPr>
            <a:spLocks noGrp="1"/>
          </p:cNvSpPr>
          <p:nvPr>
            <p:ph type="title"/>
          </p:nvPr>
        </p:nvSpPr>
        <p:spPr>
          <a:xfrm>
            <a:off x="225425" y="282575"/>
            <a:ext cx="12122149" cy="1325563"/>
          </a:xfrm>
        </p:spPr>
        <p:txBody>
          <a:bodyPr>
            <a:normAutofit/>
          </a:bodyPr>
          <a:lstStyle/>
          <a:p>
            <a:pPr lvl="0"/>
            <a:r>
              <a:rPr lang="de-CH" dirty="0"/>
              <a:t>Teilrevision Organisationsreglement Art. 15 Genehmigung</a:t>
            </a:r>
          </a:p>
        </p:txBody>
      </p:sp>
      <p:sp>
        <p:nvSpPr>
          <p:cNvPr id="6" name="Foliennummernplatzhalter 5">
            <a:extLst>
              <a:ext uri="{FF2B5EF4-FFF2-40B4-BE49-F238E27FC236}">
                <a16:creationId xmlns:a16="http://schemas.microsoft.com/office/drawing/2014/main" id="{D300D5E2-23CE-C79A-0BD5-F3676A6CA866}"/>
              </a:ext>
            </a:extLst>
          </p:cNvPr>
          <p:cNvSpPr>
            <a:spLocks noGrp="1"/>
          </p:cNvSpPr>
          <p:nvPr>
            <p:ph type="sldNum" sz="quarter" idx="12"/>
          </p:nvPr>
        </p:nvSpPr>
        <p:spPr/>
        <p:txBody>
          <a:bodyPr/>
          <a:lstStyle/>
          <a:p>
            <a:fld id="{33883982-FD16-464E-B8BE-45F01105FA6D}" type="slidenum">
              <a:rPr lang="de-DE" smtClean="0"/>
              <a:t>110</a:t>
            </a:fld>
            <a:endParaRPr lang="de-DE"/>
          </a:p>
        </p:txBody>
      </p:sp>
      <p:pic>
        <p:nvPicPr>
          <p:cNvPr id="4" name="Grafik 3">
            <a:extLst>
              <a:ext uri="{FF2B5EF4-FFF2-40B4-BE49-F238E27FC236}">
                <a16:creationId xmlns:a16="http://schemas.microsoft.com/office/drawing/2014/main" id="{03888507-781D-122C-724E-2E5C263A6ECE}"/>
              </a:ext>
            </a:extLst>
          </p:cNvPr>
          <p:cNvPicPr>
            <a:picLocks noChangeAspect="1"/>
          </p:cNvPicPr>
          <p:nvPr/>
        </p:nvPicPr>
        <p:blipFill>
          <a:blip r:embed="rId3"/>
          <a:stretch>
            <a:fillRect/>
          </a:stretch>
        </p:blipFill>
        <p:spPr>
          <a:xfrm>
            <a:off x="2514870" y="1720850"/>
            <a:ext cx="3581130" cy="4772025"/>
          </a:xfrm>
          <a:prstGeom prst="rect">
            <a:avLst/>
          </a:prstGeom>
          <a:ln>
            <a:solidFill>
              <a:schemeClr val="tx1"/>
            </a:solidFill>
          </a:ln>
        </p:spPr>
      </p:pic>
      <p:sp>
        <p:nvSpPr>
          <p:cNvPr id="5" name="Titel 1">
            <a:extLst>
              <a:ext uri="{FF2B5EF4-FFF2-40B4-BE49-F238E27FC236}">
                <a16:creationId xmlns:a16="http://schemas.microsoft.com/office/drawing/2014/main" id="{432F0E46-410A-B9A6-F919-F632DE699D6F}"/>
              </a:ext>
            </a:extLst>
          </p:cNvPr>
          <p:cNvSpPr txBox="1">
            <a:spLocks/>
          </p:cNvSpPr>
          <p:nvPr/>
        </p:nvSpPr>
        <p:spPr>
          <a:xfrm>
            <a:off x="6286500" y="1502225"/>
            <a:ext cx="7353300" cy="4752525"/>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CH" sz="2400" b="0" u="sng" dirty="0"/>
              <a:t>Legende:</a:t>
            </a:r>
          </a:p>
          <a:p>
            <a:endParaRPr lang="de-CH" sz="2400" b="0" u="sng" dirty="0"/>
          </a:p>
          <a:p>
            <a:pPr>
              <a:lnSpc>
                <a:spcPct val="100000"/>
              </a:lnSpc>
            </a:pPr>
            <a:r>
              <a:rPr lang="de-CH" sz="2400" b="0" dirty="0"/>
              <a:t>Bestehend:	</a:t>
            </a:r>
            <a:r>
              <a:rPr lang="de-CH" sz="2400" b="0" dirty="0">
                <a:solidFill>
                  <a:schemeClr val="tx1"/>
                </a:solidFill>
              </a:rPr>
              <a:t>schwarz</a:t>
            </a:r>
          </a:p>
          <a:p>
            <a:pPr>
              <a:lnSpc>
                <a:spcPct val="100000"/>
              </a:lnSpc>
            </a:pPr>
            <a:r>
              <a:rPr lang="de-CH" sz="2400" b="0" dirty="0"/>
              <a:t>Änderungen:	</a:t>
            </a:r>
            <a:r>
              <a:rPr lang="de-CH" sz="2400" b="0" dirty="0">
                <a:solidFill>
                  <a:srgbClr val="00B050"/>
                </a:solidFill>
              </a:rPr>
              <a:t>grün</a:t>
            </a:r>
          </a:p>
        </p:txBody>
      </p:sp>
    </p:spTree>
    <p:extLst>
      <p:ext uri="{BB962C8B-B14F-4D97-AF65-F5344CB8AC3E}">
        <p14:creationId xmlns:p14="http://schemas.microsoft.com/office/powerpoint/2010/main" val="26592498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8C6BA-A980-A39C-8954-39FB1EA2502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6B7A139-DE56-D4AE-6A61-D46ECA3B4834}"/>
              </a:ext>
            </a:extLst>
          </p:cNvPr>
          <p:cNvSpPr>
            <a:spLocks noGrp="1"/>
          </p:cNvSpPr>
          <p:nvPr>
            <p:ph type="title"/>
          </p:nvPr>
        </p:nvSpPr>
        <p:spPr>
          <a:xfrm>
            <a:off x="387460" y="365125"/>
            <a:ext cx="11588639" cy="1325563"/>
          </a:xfrm>
        </p:spPr>
        <p:txBody>
          <a:bodyPr>
            <a:normAutofit/>
          </a:bodyPr>
          <a:lstStyle/>
          <a:p>
            <a:r>
              <a:rPr lang="de-CH" dirty="0"/>
              <a:t>Teilrevision Organisationsreglement Art. 15 Genehmigung</a:t>
            </a:r>
          </a:p>
        </p:txBody>
      </p:sp>
      <p:sp>
        <p:nvSpPr>
          <p:cNvPr id="6" name="Foliennummernplatzhalter 5">
            <a:extLst>
              <a:ext uri="{FF2B5EF4-FFF2-40B4-BE49-F238E27FC236}">
                <a16:creationId xmlns:a16="http://schemas.microsoft.com/office/drawing/2014/main" id="{40C60FE0-87EC-8FF9-CBBF-2B23CBF6F0BF}"/>
              </a:ext>
            </a:extLst>
          </p:cNvPr>
          <p:cNvSpPr>
            <a:spLocks noGrp="1"/>
          </p:cNvSpPr>
          <p:nvPr>
            <p:ph type="sldNum" sz="quarter" idx="12"/>
          </p:nvPr>
        </p:nvSpPr>
        <p:spPr/>
        <p:txBody>
          <a:bodyPr/>
          <a:lstStyle/>
          <a:p>
            <a:fld id="{33883982-FD16-464E-B8BE-45F01105FA6D}" type="slidenum">
              <a:rPr lang="de-DE" smtClean="0"/>
              <a:t>111</a:t>
            </a:fld>
            <a:endParaRPr lang="de-DE"/>
          </a:p>
        </p:txBody>
      </p:sp>
      <p:sp>
        <p:nvSpPr>
          <p:cNvPr id="3" name="Titel 1">
            <a:extLst>
              <a:ext uri="{FF2B5EF4-FFF2-40B4-BE49-F238E27FC236}">
                <a16:creationId xmlns:a16="http://schemas.microsoft.com/office/drawing/2014/main" id="{7899BD85-5716-AFD1-23E1-AC8FCF74AE82}"/>
              </a:ext>
            </a:extLst>
          </p:cNvPr>
          <p:cNvSpPr txBox="1">
            <a:spLocks/>
          </p:cNvSpPr>
          <p:nvPr/>
        </p:nvSpPr>
        <p:spPr>
          <a:xfrm>
            <a:off x="542925" y="1747838"/>
            <a:ext cx="11106150" cy="4405312"/>
          </a:xfrm>
          <a:prstGeom prst="rect">
            <a:avLst/>
          </a:prstGeom>
        </p:spPr>
        <p:txBody>
          <a:bodyPr vert="horz" lIns="0" tIns="45720" rIns="0" bIns="45720" rtlCol="0" anchor="ctr">
            <a:normAutofit fontScale="85000" lnSpcReduction="100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15 Kompetenzdelegation</a:t>
            </a:r>
          </a:p>
          <a:p>
            <a:pPr>
              <a:lnSpc>
                <a:spcPct val="120000"/>
              </a:lnSpc>
            </a:pPr>
            <a:endParaRPr lang="de-DE" sz="2400" dirty="0"/>
          </a:p>
          <a:p>
            <a:pPr>
              <a:lnSpc>
                <a:spcPct val="120000"/>
              </a:lnSpc>
            </a:pPr>
            <a:r>
              <a:rPr lang="de-DE" sz="2400" b="0" dirty="0">
                <a:solidFill>
                  <a:srgbClr val="00B050"/>
                </a:solidFill>
              </a:rPr>
              <a:t>1) </a:t>
            </a:r>
            <a:r>
              <a:rPr lang="de-DE" sz="2400" b="0" dirty="0"/>
              <a:t>Im Rahmen des Voranschlags sind die Ressortverantwortlichen, zusammen mit dem Abteilungsleiter, berechtigt, in ihrem Zuständigkeitsbereich budgetierte Ausgaben pro Geschäft </a:t>
            </a:r>
            <a:r>
              <a:rPr lang="de-DE" sz="2400" b="0" dirty="0" err="1"/>
              <a:t>gemäss</a:t>
            </a:r>
            <a:r>
              <a:rPr lang="de-DE" sz="2400" b="0" dirty="0"/>
              <a:t> den Richtlinien des internen Kontrollsystems zu tätigen.</a:t>
            </a:r>
          </a:p>
          <a:p>
            <a:endParaRPr lang="de-DE" sz="2400" b="0" dirty="0">
              <a:solidFill>
                <a:srgbClr val="00B050"/>
              </a:solidFill>
            </a:endParaRPr>
          </a:p>
          <a:p>
            <a:pPr>
              <a:lnSpc>
                <a:spcPct val="120000"/>
              </a:lnSpc>
            </a:pPr>
            <a:r>
              <a:rPr lang="de-DE" sz="2400" b="0" dirty="0">
                <a:solidFill>
                  <a:srgbClr val="00B050"/>
                </a:solidFill>
              </a:rPr>
              <a:t>2) Der Gemeinderat kann mittels explizitem Gemeinderatsentscheid Kompetenzen eines kommunalen Reglements an die Verwaltung delegieren. Die Delegation umfasst Kompetenzen, die ausdrücklich durch Gesetz oder Reglement dem Gemeinderat vorbehalten sind.</a:t>
            </a:r>
          </a:p>
          <a:p>
            <a:pPr marL="457200" indent="-457200">
              <a:lnSpc>
                <a:spcPct val="120000"/>
              </a:lnSpc>
              <a:buAutoNum type="arabicParenR"/>
            </a:pPr>
            <a:endParaRPr lang="de-DE" sz="2400" b="0" dirty="0">
              <a:solidFill>
                <a:srgbClr val="00B050"/>
              </a:solidFill>
            </a:endParaRPr>
          </a:p>
          <a:p>
            <a:pPr>
              <a:lnSpc>
                <a:spcPct val="120000"/>
              </a:lnSpc>
            </a:pPr>
            <a:r>
              <a:rPr lang="de-DE" sz="2400" b="0" dirty="0">
                <a:solidFill>
                  <a:srgbClr val="00B050"/>
                </a:solidFill>
              </a:rPr>
              <a:t>3) Die Kompetenzdelegation tritt jeweils nach erfolgtem Gemeinderatsentscheid in Kraft. Die Verwaltung ist berechtigt, im Rahmen ihrer Zuständigkeit Entscheidungen zu treffen und </a:t>
            </a:r>
            <a:r>
              <a:rPr lang="de-DE" sz="2400" b="0" dirty="0" err="1">
                <a:solidFill>
                  <a:srgbClr val="00B050"/>
                </a:solidFill>
              </a:rPr>
              <a:t>Massnahmen</a:t>
            </a:r>
            <a:r>
              <a:rPr lang="de-DE" sz="2400" b="0" dirty="0">
                <a:solidFill>
                  <a:srgbClr val="00B050"/>
                </a:solidFill>
              </a:rPr>
              <a:t> zu ergreifen. </a:t>
            </a:r>
          </a:p>
        </p:txBody>
      </p:sp>
    </p:spTree>
    <p:extLst>
      <p:ext uri="{BB962C8B-B14F-4D97-AF65-F5344CB8AC3E}">
        <p14:creationId xmlns:p14="http://schemas.microsoft.com/office/powerpoint/2010/main" val="14893307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5AA3D-94DD-64C3-A742-B5515FA007B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F34A8A5-8A00-AFDE-DE6C-ED15EFCA6B26}"/>
              </a:ext>
            </a:extLst>
          </p:cNvPr>
          <p:cNvSpPr>
            <a:spLocks noGrp="1"/>
          </p:cNvSpPr>
          <p:nvPr>
            <p:ph type="title"/>
          </p:nvPr>
        </p:nvSpPr>
        <p:spPr>
          <a:xfrm>
            <a:off x="387460" y="365125"/>
            <a:ext cx="11588639" cy="1325563"/>
          </a:xfrm>
        </p:spPr>
        <p:txBody>
          <a:bodyPr>
            <a:normAutofit/>
          </a:bodyPr>
          <a:lstStyle/>
          <a:p>
            <a:r>
              <a:rPr lang="de-CH" dirty="0"/>
              <a:t>Teilrevision Organisationsreglement Art. 15 Genehmigung</a:t>
            </a:r>
          </a:p>
        </p:txBody>
      </p:sp>
      <p:sp>
        <p:nvSpPr>
          <p:cNvPr id="6" name="Foliennummernplatzhalter 5">
            <a:extLst>
              <a:ext uri="{FF2B5EF4-FFF2-40B4-BE49-F238E27FC236}">
                <a16:creationId xmlns:a16="http://schemas.microsoft.com/office/drawing/2014/main" id="{DBB20DD6-19E6-33B2-1021-BC39D91DCC90}"/>
              </a:ext>
            </a:extLst>
          </p:cNvPr>
          <p:cNvSpPr>
            <a:spLocks noGrp="1"/>
          </p:cNvSpPr>
          <p:nvPr>
            <p:ph type="sldNum" sz="quarter" idx="12"/>
          </p:nvPr>
        </p:nvSpPr>
        <p:spPr/>
        <p:txBody>
          <a:bodyPr/>
          <a:lstStyle/>
          <a:p>
            <a:fld id="{33883982-FD16-464E-B8BE-45F01105FA6D}" type="slidenum">
              <a:rPr lang="de-DE" smtClean="0"/>
              <a:t>112</a:t>
            </a:fld>
            <a:endParaRPr lang="de-DE"/>
          </a:p>
        </p:txBody>
      </p:sp>
      <p:sp>
        <p:nvSpPr>
          <p:cNvPr id="3" name="Titel 1">
            <a:extLst>
              <a:ext uri="{FF2B5EF4-FFF2-40B4-BE49-F238E27FC236}">
                <a16:creationId xmlns:a16="http://schemas.microsoft.com/office/drawing/2014/main" id="{41CC6896-FA3B-59A9-83D7-B30DB265A968}"/>
              </a:ext>
            </a:extLst>
          </p:cNvPr>
          <p:cNvSpPr txBox="1">
            <a:spLocks/>
          </p:cNvSpPr>
          <p:nvPr/>
        </p:nvSpPr>
        <p:spPr>
          <a:xfrm>
            <a:off x="542925" y="1747838"/>
            <a:ext cx="11106150" cy="4405312"/>
          </a:xfrm>
          <a:prstGeom prst="rect">
            <a:avLst/>
          </a:prstGeom>
        </p:spPr>
        <p:txBody>
          <a:bodyPr vert="horz" lIns="0" tIns="45720" rIns="0" bIns="45720" rtlCol="0" anchor="ctr">
            <a:normAutofit fontScale="925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a:lnSpc>
                <a:spcPct val="120000"/>
              </a:lnSpc>
            </a:pPr>
            <a:r>
              <a:rPr lang="de-DE" sz="2400" b="0" dirty="0">
                <a:solidFill>
                  <a:srgbClr val="00B050"/>
                </a:solidFill>
              </a:rPr>
              <a:t>4) Die Delegation von Kompetenzen kann der Gemeinderat jederzeit widerrufen, wenn dies im Interesse der Gemeinde liegt oder wenn die Verwaltung die delegierten Kompetenzen nicht im Einklang mit den Richtlinien und Reglementen ausübt. </a:t>
            </a:r>
          </a:p>
          <a:p>
            <a:pPr marL="457200" indent="-457200">
              <a:lnSpc>
                <a:spcPct val="120000"/>
              </a:lnSpc>
              <a:buAutoNum type="arabicParenR"/>
            </a:pPr>
            <a:endParaRPr lang="de-DE" sz="2400" b="0" dirty="0">
              <a:solidFill>
                <a:srgbClr val="00B050"/>
              </a:solidFill>
            </a:endParaRPr>
          </a:p>
          <a:p>
            <a:pPr>
              <a:lnSpc>
                <a:spcPct val="120000"/>
              </a:lnSpc>
            </a:pPr>
            <a:r>
              <a:rPr lang="de-DE" sz="2400" b="0" dirty="0">
                <a:solidFill>
                  <a:srgbClr val="00B050"/>
                </a:solidFill>
              </a:rPr>
              <a:t>5) Die auf Grund einer Kompetenzdelegation abgefassten Urkunden müssen die Unterschriften derjenigen Personen tragen, denen die Kompetenz übertragen wurde. </a:t>
            </a:r>
          </a:p>
          <a:p>
            <a:pPr marL="457200" indent="-457200">
              <a:lnSpc>
                <a:spcPct val="120000"/>
              </a:lnSpc>
              <a:buAutoNum type="arabicParenR"/>
            </a:pPr>
            <a:endParaRPr lang="de-DE" sz="2400" b="0" dirty="0">
              <a:solidFill>
                <a:srgbClr val="00B050"/>
              </a:solidFill>
            </a:endParaRPr>
          </a:p>
          <a:p>
            <a:pPr>
              <a:lnSpc>
                <a:spcPct val="120000"/>
              </a:lnSpc>
            </a:pPr>
            <a:r>
              <a:rPr lang="de-DE" sz="2400" b="0" dirty="0">
                <a:solidFill>
                  <a:srgbClr val="00B050"/>
                </a:solidFill>
              </a:rPr>
              <a:t>6) Gegen behördliche Verfügungen, welche in Anwendung der Kompetenzdelegation erlassen wurden, kann nach Art. 34a ff. VVRG innerhalb von 30 Tagen nach Eröffnung beim Gemeinderat eine schriftliche und begründete Einsprache erhoben werden. </a:t>
            </a:r>
          </a:p>
        </p:txBody>
      </p:sp>
    </p:spTree>
    <p:extLst>
      <p:ext uri="{BB962C8B-B14F-4D97-AF65-F5344CB8AC3E}">
        <p14:creationId xmlns:p14="http://schemas.microsoft.com/office/powerpoint/2010/main" val="118997619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8253F-4A22-6378-2A97-742A2E124D8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A72F2D0-EEF3-6B68-87D7-18C67F7AAB1E}"/>
              </a:ext>
            </a:extLst>
          </p:cNvPr>
          <p:cNvSpPr>
            <a:spLocks noGrp="1"/>
          </p:cNvSpPr>
          <p:nvPr>
            <p:ph type="title"/>
          </p:nvPr>
        </p:nvSpPr>
        <p:spPr>
          <a:xfrm>
            <a:off x="387460" y="365125"/>
            <a:ext cx="11588639" cy="1325563"/>
          </a:xfrm>
        </p:spPr>
        <p:txBody>
          <a:bodyPr>
            <a:normAutofit/>
          </a:bodyPr>
          <a:lstStyle/>
          <a:p>
            <a:r>
              <a:rPr lang="de-CH" dirty="0"/>
              <a:t>Teilrevision Organisationsreglement Art. 15 Genehmigung</a:t>
            </a:r>
          </a:p>
        </p:txBody>
      </p:sp>
      <p:sp>
        <p:nvSpPr>
          <p:cNvPr id="6" name="Foliennummernplatzhalter 5">
            <a:extLst>
              <a:ext uri="{FF2B5EF4-FFF2-40B4-BE49-F238E27FC236}">
                <a16:creationId xmlns:a16="http://schemas.microsoft.com/office/drawing/2014/main" id="{1055C83E-B561-CFFB-D69E-92E6BD86FF34}"/>
              </a:ext>
            </a:extLst>
          </p:cNvPr>
          <p:cNvSpPr>
            <a:spLocks noGrp="1"/>
          </p:cNvSpPr>
          <p:nvPr>
            <p:ph type="sldNum" sz="quarter" idx="12"/>
          </p:nvPr>
        </p:nvSpPr>
        <p:spPr/>
        <p:txBody>
          <a:bodyPr/>
          <a:lstStyle/>
          <a:p>
            <a:fld id="{33883982-FD16-464E-B8BE-45F01105FA6D}" type="slidenum">
              <a:rPr lang="de-DE" smtClean="0"/>
              <a:t>113</a:t>
            </a:fld>
            <a:endParaRPr lang="de-DE"/>
          </a:p>
        </p:txBody>
      </p:sp>
      <p:sp>
        <p:nvSpPr>
          <p:cNvPr id="3" name="Titel 1">
            <a:extLst>
              <a:ext uri="{FF2B5EF4-FFF2-40B4-BE49-F238E27FC236}">
                <a16:creationId xmlns:a16="http://schemas.microsoft.com/office/drawing/2014/main" id="{25DF15D3-F048-59B6-CA38-A9BAAAFB37CC}"/>
              </a:ext>
            </a:extLst>
          </p:cNvPr>
          <p:cNvSpPr txBox="1">
            <a:spLocks/>
          </p:cNvSpPr>
          <p:nvPr/>
        </p:nvSpPr>
        <p:spPr>
          <a:xfrm>
            <a:off x="542925" y="1747838"/>
            <a:ext cx="11106150" cy="4405312"/>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a:lnSpc>
                <a:spcPct val="120000"/>
              </a:lnSpc>
            </a:pPr>
            <a:r>
              <a:rPr lang="de-DE" sz="2400" b="0" dirty="0">
                <a:solidFill>
                  <a:srgbClr val="00B050"/>
                </a:solidFill>
              </a:rPr>
              <a:t>7) Gegen den verwaltungsrechtlichen </a:t>
            </a:r>
            <a:r>
              <a:rPr lang="de-DE" sz="2400" b="0" dirty="0" err="1">
                <a:solidFill>
                  <a:srgbClr val="00B050"/>
                </a:solidFill>
              </a:rPr>
              <a:t>Einspracheentscheid</a:t>
            </a:r>
            <a:r>
              <a:rPr lang="de-DE" sz="2400" b="0" dirty="0">
                <a:solidFill>
                  <a:srgbClr val="00B050"/>
                </a:solidFill>
              </a:rPr>
              <a:t> kann beim Staatsrat innert einer Frist von 30 Tagen eine Beschwerde </a:t>
            </a:r>
            <a:r>
              <a:rPr lang="de-DE" sz="2400" b="0" dirty="0" err="1">
                <a:solidFill>
                  <a:srgbClr val="00B050"/>
                </a:solidFill>
              </a:rPr>
              <a:t>gemäss</a:t>
            </a:r>
            <a:r>
              <a:rPr lang="de-DE" sz="2400" b="0" dirty="0">
                <a:solidFill>
                  <a:srgbClr val="00B050"/>
                </a:solidFill>
              </a:rPr>
              <a:t> VVRG erhoben werden.</a:t>
            </a:r>
          </a:p>
          <a:p>
            <a:pPr marL="457200" indent="-457200">
              <a:lnSpc>
                <a:spcPct val="120000"/>
              </a:lnSpc>
              <a:buAutoNum type="arabicParenR"/>
            </a:pPr>
            <a:endParaRPr lang="de-DE" sz="2400" b="0" dirty="0">
              <a:solidFill>
                <a:srgbClr val="00B050"/>
              </a:solidFill>
            </a:endParaRPr>
          </a:p>
          <a:p>
            <a:pPr>
              <a:lnSpc>
                <a:spcPct val="120000"/>
              </a:lnSpc>
            </a:pPr>
            <a:r>
              <a:rPr lang="de-DE" sz="2400" b="0" dirty="0">
                <a:solidFill>
                  <a:srgbClr val="00B050"/>
                </a:solidFill>
              </a:rPr>
              <a:t>8) Übergangsbestimmung: Die durch den Gemeinderat beschlossene Kompetenzdelegation geht ab Inkrafttreten dieser Spezialregelung allfälligen anderslautenden Bestimmungen in bestehenden kommunalen Reglementen vor, sofern keine übergeordneten gesetzlichen Bestimmungen entgegenstehen.</a:t>
            </a:r>
            <a:endParaRPr lang="de-DE" sz="2400" b="0" strike="sngStrike" dirty="0">
              <a:solidFill>
                <a:srgbClr val="00B050"/>
              </a:solidFill>
            </a:endParaRPr>
          </a:p>
        </p:txBody>
      </p:sp>
    </p:spTree>
    <p:extLst>
      <p:ext uri="{BB962C8B-B14F-4D97-AF65-F5344CB8AC3E}">
        <p14:creationId xmlns:p14="http://schemas.microsoft.com/office/powerpoint/2010/main" val="254507521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572FC-EEA1-A55E-9B54-044F8EE0A05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604AC31-A891-CCF7-890C-F4FA4D782806}"/>
              </a:ext>
            </a:extLst>
          </p:cNvPr>
          <p:cNvSpPr>
            <a:spLocks noGrp="1"/>
          </p:cNvSpPr>
          <p:nvPr>
            <p:ph type="title"/>
          </p:nvPr>
        </p:nvSpPr>
        <p:spPr>
          <a:xfrm>
            <a:off x="387460" y="365125"/>
            <a:ext cx="11563239" cy="1325563"/>
          </a:xfrm>
        </p:spPr>
        <p:txBody>
          <a:bodyPr>
            <a:normAutofit/>
          </a:bodyPr>
          <a:lstStyle/>
          <a:p>
            <a:r>
              <a:rPr lang="de-CH" dirty="0"/>
              <a:t>Teilrevision Organisationsreglement Art. 15 Genehmigung</a:t>
            </a:r>
          </a:p>
        </p:txBody>
      </p:sp>
      <p:sp>
        <p:nvSpPr>
          <p:cNvPr id="6" name="Foliennummernplatzhalter 5">
            <a:extLst>
              <a:ext uri="{FF2B5EF4-FFF2-40B4-BE49-F238E27FC236}">
                <a16:creationId xmlns:a16="http://schemas.microsoft.com/office/drawing/2014/main" id="{966568BA-78AE-46EE-AC9B-751D4D481F96}"/>
              </a:ext>
            </a:extLst>
          </p:cNvPr>
          <p:cNvSpPr>
            <a:spLocks noGrp="1"/>
          </p:cNvSpPr>
          <p:nvPr>
            <p:ph type="sldNum" sz="quarter" idx="12"/>
          </p:nvPr>
        </p:nvSpPr>
        <p:spPr/>
        <p:txBody>
          <a:bodyPr/>
          <a:lstStyle/>
          <a:p>
            <a:fld id="{33883982-FD16-464E-B8BE-45F01105FA6D}" type="slidenum">
              <a:rPr lang="de-DE" smtClean="0"/>
              <a:t>114</a:t>
            </a:fld>
            <a:endParaRPr lang="de-DE"/>
          </a:p>
        </p:txBody>
      </p:sp>
      <p:sp>
        <p:nvSpPr>
          <p:cNvPr id="7" name="Rechteck 6">
            <a:extLst>
              <a:ext uri="{FF2B5EF4-FFF2-40B4-BE49-F238E27FC236}">
                <a16:creationId xmlns:a16="http://schemas.microsoft.com/office/drawing/2014/main" id="{2649C993-5390-653A-E67F-AB11096D67F4}"/>
              </a:ext>
            </a:extLst>
          </p:cNvPr>
          <p:cNvSpPr/>
          <p:nvPr/>
        </p:nvSpPr>
        <p:spPr>
          <a:xfrm>
            <a:off x="-1" y="2109019"/>
            <a:ext cx="12192000" cy="3325762"/>
          </a:xfrm>
          <a:prstGeom prst="rect">
            <a:avLst/>
          </a:prstGeom>
          <a:solidFill>
            <a:schemeClr val="accent1"/>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CH" sz="4800" dirty="0">
                <a:solidFill>
                  <a:schemeClr val="tx1"/>
                </a:solidFill>
              </a:rPr>
              <a:t>Abstimmung</a:t>
            </a:r>
          </a:p>
        </p:txBody>
      </p:sp>
    </p:spTree>
    <p:extLst>
      <p:ext uri="{BB962C8B-B14F-4D97-AF65-F5344CB8AC3E}">
        <p14:creationId xmlns:p14="http://schemas.microsoft.com/office/powerpoint/2010/main" val="36049733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1B59FC24-970E-DC4A-9103-902BFF49188A}"/>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50F1581-5D6E-21F9-FD01-E8D7FA0E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el 1">
            <a:extLst>
              <a:ext uri="{FF2B5EF4-FFF2-40B4-BE49-F238E27FC236}">
                <a16:creationId xmlns:a16="http://schemas.microsoft.com/office/drawing/2014/main" id="{51C76BE2-CF57-16BF-BB67-B8C20BD06203}"/>
              </a:ext>
            </a:extLst>
          </p:cNvPr>
          <p:cNvSpPr txBox="1">
            <a:spLocks/>
          </p:cNvSpPr>
          <p:nvPr/>
        </p:nvSpPr>
        <p:spPr>
          <a:xfrm>
            <a:off x="1976191" y="643050"/>
            <a:ext cx="3966463" cy="55719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a:spcAft>
                <a:spcPts val="600"/>
              </a:spcAft>
            </a:pPr>
            <a:r>
              <a:rPr lang="en-US" sz="7200" kern="1200" dirty="0" err="1">
                <a:solidFill>
                  <a:schemeClr val="tx1"/>
                </a:solidFill>
                <a:latin typeface="+mj-lt"/>
                <a:ea typeface="+mj-ea"/>
                <a:cs typeface="+mj-cs"/>
              </a:rPr>
              <a:t>Fragen</a:t>
            </a:r>
            <a:endParaRPr lang="en-US" sz="5200" kern="1200" dirty="0">
              <a:solidFill>
                <a:schemeClr val="tx1"/>
              </a:solidFill>
              <a:latin typeface="+mj-lt"/>
              <a:ea typeface="+mj-ea"/>
              <a:cs typeface="+mj-cs"/>
            </a:endParaRPr>
          </a:p>
        </p:txBody>
      </p:sp>
      <p:sp>
        <p:nvSpPr>
          <p:cNvPr id="2" name="Foliennummernplatzhalter 1">
            <a:extLst>
              <a:ext uri="{FF2B5EF4-FFF2-40B4-BE49-F238E27FC236}">
                <a16:creationId xmlns:a16="http://schemas.microsoft.com/office/drawing/2014/main" id="{A45D812C-C0B1-C360-5F3E-2C42F25A140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defTabSz="914400">
              <a:spcAft>
                <a:spcPts val="600"/>
              </a:spcAft>
            </a:pPr>
            <a:fld id="{33883982-FD16-464E-B8BE-45F01105FA6D}" type="slidenum">
              <a:rPr lang="en-US">
                <a:solidFill>
                  <a:schemeClr val="tx1">
                    <a:tint val="75000"/>
                  </a:schemeClr>
                </a:solidFill>
              </a:rPr>
              <a:pPr algn="r" defTabSz="914400">
                <a:spcAft>
                  <a:spcPts val="600"/>
                </a:spcAft>
              </a:pPr>
              <a:t>115</a:t>
            </a:fld>
            <a:endParaRPr lang="en-US">
              <a:solidFill>
                <a:schemeClr val="tx1">
                  <a:tint val="75000"/>
                </a:schemeClr>
              </a:solidFill>
            </a:endParaRPr>
          </a:p>
        </p:txBody>
      </p:sp>
      <p:sp>
        <p:nvSpPr>
          <p:cNvPr id="8" name="Ellipse 7">
            <a:extLst>
              <a:ext uri="{FF2B5EF4-FFF2-40B4-BE49-F238E27FC236}">
                <a16:creationId xmlns:a16="http://schemas.microsoft.com/office/drawing/2014/main" id="{D0D07E68-C520-0AEA-CBD5-DB3804E051C9}"/>
              </a:ext>
            </a:extLst>
          </p:cNvPr>
          <p:cNvSpPr/>
          <p:nvPr/>
        </p:nvSpPr>
        <p:spPr>
          <a:xfrm>
            <a:off x="5844288" y="1545721"/>
            <a:ext cx="3591812" cy="3587028"/>
          </a:xfrm>
          <a:prstGeom prst="ellipse">
            <a:avLst/>
          </a:prstGeom>
          <a:solidFill>
            <a:srgbClr val="F8EFD9"/>
          </a:solidFill>
          <a:ln>
            <a:solidFill>
              <a:srgbClr val="FCF7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solidFill>
                <a:srgbClr val="F8EFD9"/>
              </a:solidFill>
            </a:endParaRPr>
          </a:p>
        </p:txBody>
      </p:sp>
      <p:sp>
        <p:nvSpPr>
          <p:cNvPr id="10" name="Ellipse 9">
            <a:extLst>
              <a:ext uri="{FF2B5EF4-FFF2-40B4-BE49-F238E27FC236}">
                <a16:creationId xmlns:a16="http://schemas.microsoft.com/office/drawing/2014/main" id="{9B64EEA5-803E-CCDA-327C-16061CC49229}"/>
              </a:ext>
            </a:extLst>
          </p:cNvPr>
          <p:cNvSpPr/>
          <p:nvPr/>
        </p:nvSpPr>
        <p:spPr>
          <a:xfrm>
            <a:off x="6041021" y="1740062"/>
            <a:ext cx="3198346" cy="3198346"/>
          </a:xfrm>
          <a:prstGeom prst="ellipse">
            <a:avLst/>
          </a:prstGeom>
          <a:solidFill>
            <a:srgbClr val="FCF7ED"/>
          </a:solidFill>
          <a:ln>
            <a:solidFill>
              <a:srgbClr val="FCF7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p:pic>
        <p:nvPicPr>
          <p:cNvPr id="12" name="Grafik 11" descr="Marke Fragezeichen Silhouette">
            <a:extLst>
              <a:ext uri="{FF2B5EF4-FFF2-40B4-BE49-F238E27FC236}">
                <a16:creationId xmlns:a16="http://schemas.microsoft.com/office/drawing/2014/main" id="{BA42F8EB-D3DF-FF26-27B1-834ACCFFB1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61863" y="2460904"/>
            <a:ext cx="1756661" cy="1756661"/>
          </a:xfrm>
          <a:prstGeom prst="rect">
            <a:avLst/>
          </a:prstGeom>
        </p:spPr>
      </p:pic>
    </p:spTree>
    <p:extLst>
      <p:ext uri="{BB962C8B-B14F-4D97-AF65-F5344CB8AC3E}">
        <p14:creationId xmlns:p14="http://schemas.microsoft.com/office/powerpoint/2010/main" val="136396562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828C0374-FE20-3CC2-05EB-7DC4EFC97AD0}"/>
            </a:ext>
          </a:extLst>
        </p:cNvPr>
        <p:cNvGrpSpPr/>
        <p:nvPr/>
      </p:nvGrpSpPr>
      <p:grpSpPr>
        <a:xfrm>
          <a:off x="0" y="0"/>
          <a:ext cx="0" cy="0"/>
          <a:chOff x="0" y="0"/>
          <a:chExt cx="0" cy="0"/>
        </a:xfrm>
      </p:grpSpPr>
      <p:sp>
        <p:nvSpPr>
          <p:cNvPr id="16" name="Freeform: Shape 15">
            <a:extLst>
              <a:ext uri="{FF2B5EF4-FFF2-40B4-BE49-F238E27FC236}">
                <a16:creationId xmlns:a16="http://schemas.microsoft.com/office/drawing/2014/main" id="{C24B7A7B-08D8-3272-8A4F-2E6007D8B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1975" y="361702"/>
            <a:ext cx="1691640" cy="1691640"/>
          </a:xfrm>
          <a:custGeom>
            <a:avLst/>
            <a:gdLst>
              <a:gd name="connsiteX0" fmla="*/ 845820 w 1691640"/>
              <a:gd name="connsiteY0" fmla="*/ 0 h 1691640"/>
              <a:gd name="connsiteX1" fmla="*/ 1691640 w 1691640"/>
              <a:gd name="connsiteY1" fmla="*/ 845820 h 1691640"/>
              <a:gd name="connsiteX2" fmla="*/ 845820 w 1691640"/>
              <a:gd name="connsiteY2" fmla="*/ 1691640 h 1691640"/>
              <a:gd name="connsiteX3" fmla="*/ 0 w 1691640"/>
              <a:gd name="connsiteY3" fmla="*/ 845820 h 1691640"/>
              <a:gd name="connsiteX4" fmla="*/ 845820 w 1691640"/>
              <a:gd name="connsiteY4" fmla="*/ 0 h 169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640" h="1691640">
                <a:moveTo>
                  <a:pt x="845820" y="0"/>
                </a:moveTo>
                <a:cubicBezTo>
                  <a:pt x="1312954" y="0"/>
                  <a:pt x="1691640" y="378686"/>
                  <a:pt x="1691640" y="845820"/>
                </a:cubicBezTo>
                <a:cubicBezTo>
                  <a:pt x="1691640" y="1312954"/>
                  <a:pt x="1312954" y="1691640"/>
                  <a:pt x="845820" y="1691640"/>
                </a:cubicBezTo>
                <a:cubicBezTo>
                  <a:pt x="378687" y="1691640"/>
                  <a:pt x="0" y="1312954"/>
                  <a:pt x="0" y="845820"/>
                </a:cubicBezTo>
                <a:cubicBezTo>
                  <a:pt x="0" y="378686"/>
                  <a:pt x="378687" y="0"/>
                  <a:pt x="84582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Oval 17">
            <a:extLst>
              <a:ext uri="{FF2B5EF4-FFF2-40B4-BE49-F238E27FC236}">
                <a16:creationId xmlns:a16="http://schemas.microsoft.com/office/drawing/2014/main" id="{25D96040-8961-BD10-D6D1-3CCCB48EB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383"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rafik 7" descr="Gedankenblase Silhouette">
            <a:extLst>
              <a:ext uri="{FF2B5EF4-FFF2-40B4-BE49-F238E27FC236}">
                <a16:creationId xmlns:a16="http://schemas.microsoft.com/office/drawing/2014/main" id="{8FBD5D78-4F34-4F49-893C-B8DE80DD87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15573" y="715300"/>
            <a:ext cx="984444" cy="984444"/>
          </a:xfrm>
          <a:prstGeom prst="rect">
            <a:avLst/>
          </a:prstGeom>
        </p:spPr>
      </p:pic>
      <p:sp>
        <p:nvSpPr>
          <p:cNvPr id="20" name="Freeform: Shape 19">
            <a:extLst>
              <a:ext uri="{FF2B5EF4-FFF2-40B4-BE49-F238E27FC236}">
                <a16:creationId xmlns:a16="http://schemas.microsoft.com/office/drawing/2014/main" id="{3CD30401-82B5-8815-2B86-0B9AEBF4E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33788" y="2715337"/>
            <a:ext cx="2743200" cy="2743200"/>
          </a:xfrm>
          <a:custGeom>
            <a:avLst/>
            <a:gdLst>
              <a:gd name="connsiteX0" fmla="*/ 1371600 w 2743200"/>
              <a:gd name="connsiteY0" fmla="*/ 0 h 2743200"/>
              <a:gd name="connsiteX1" fmla="*/ 2743200 w 2743200"/>
              <a:gd name="connsiteY1" fmla="*/ 1371600 h 2743200"/>
              <a:gd name="connsiteX2" fmla="*/ 1371600 w 2743200"/>
              <a:gd name="connsiteY2" fmla="*/ 2743200 h 2743200"/>
              <a:gd name="connsiteX3" fmla="*/ 0 w 2743200"/>
              <a:gd name="connsiteY3" fmla="*/ 1371600 h 2743200"/>
              <a:gd name="connsiteX4" fmla="*/ 1371600 w 2743200"/>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2743200">
                <a:moveTo>
                  <a:pt x="1371600" y="0"/>
                </a:moveTo>
                <a:cubicBezTo>
                  <a:pt x="2129114" y="0"/>
                  <a:pt x="2743200" y="614087"/>
                  <a:pt x="2743200" y="1371600"/>
                </a:cubicBezTo>
                <a:cubicBezTo>
                  <a:pt x="2743200" y="2129114"/>
                  <a:pt x="2129114" y="2743200"/>
                  <a:pt x="1371600" y="2743200"/>
                </a:cubicBezTo>
                <a:cubicBezTo>
                  <a:pt x="614087" y="2743200"/>
                  <a:pt x="0" y="2129114"/>
                  <a:pt x="0" y="1371600"/>
                </a:cubicBezTo>
                <a:cubicBezTo>
                  <a:pt x="0" y="614087"/>
                  <a:pt x="614087"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Shape 21">
            <a:extLst>
              <a:ext uri="{FF2B5EF4-FFF2-40B4-BE49-F238E27FC236}">
                <a16:creationId xmlns:a16="http://schemas.microsoft.com/office/drawing/2014/main" id="{EDCE14EB-45B2-8465-2CFA-4E4472114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8624" y="2"/>
            <a:ext cx="3913376" cy="3281569"/>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28D38A26-7297-794A-4484-86F2BAA76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fik 9" descr="Glühlampe Silhouette">
            <a:extLst>
              <a:ext uri="{FF2B5EF4-FFF2-40B4-BE49-F238E27FC236}">
                <a16:creationId xmlns:a16="http://schemas.microsoft.com/office/drawing/2014/main" id="{8564F96A-C06B-844E-1814-6D1B438471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39759" y="311965"/>
            <a:ext cx="2192176" cy="2192176"/>
          </a:xfrm>
          <a:prstGeom prst="rect">
            <a:avLst/>
          </a:prstGeom>
        </p:spPr>
      </p:pic>
      <p:sp>
        <p:nvSpPr>
          <p:cNvPr id="26" name="Oval 25">
            <a:extLst>
              <a:ext uri="{FF2B5EF4-FFF2-40B4-BE49-F238E27FC236}">
                <a16:creationId xmlns:a16="http://schemas.microsoft.com/office/drawing/2014/main" id="{EE2FB22D-97FF-3C25-C159-972CA2B8F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196"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AD807C5C-0353-90A3-6275-186246524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0930"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1B51F81-A5B7-3440-573B-C8E4805C8E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0935"/>
            <a:ext cx="1732108" cy="2175118"/>
          </a:xfrm>
          <a:custGeom>
            <a:avLst/>
            <a:gdLst>
              <a:gd name="connsiteX0" fmla="*/ 644549 w 1732108"/>
              <a:gd name="connsiteY0" fmla="*/ 0 h 2175118"/>
              <a:gd name="connsiteX1" fmla="*/ 1732108 w 1732108"/>
              <a:gd name="connsiteY1" fmla="*/ 1087559 h 2175118"/>
              <a:gd name="connsiteX2" fmla="*/ 644549 w 1732108"/>
              <a:gd name="connsiteY2" fmla="*/ 2175118 h 2175118"/>
              <a:gd name="connsiteX3" fmla="*/ 36485 w 1732108"/>
              <a:gd name="connsiteY3" fmla="*/ 1989380 h 2175118"/>
              <a:gd name="connsiteX4" fmla="*/ 0 w 1732108"/>
              <a:gd name="connsiteY4" fmla="*/ 1959278 h 2175118"/>
              <a:gd name="connsiteX5" fmla="*/ 0 w 1732108"/>
              <a:gd name="connsiteY5" fmla="*/ 215841 h 2175118"/>
              <a:gd name="connsiteX6" fmla="*/ 36485 w 1732108"/>
              <a:gd name="connsiteY6" fmla="*/ 185738 h 2175118"/>
              <a:gd name="connsiteX7" fmla="*/ 644549 w 1732108"/>
              <a:gd name="connsiteY7" fmla="*/ 0 h 217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2108" h="2175118">
                <a:moveTo>
                  <a:pt x="644549" y="0"/>
                </a:moveTo>
                <a:cubicBezTo>
                  <a:pt x="1245191" y="0"/>
                  <a:pt x="1732108" y="486917"/>
                  <a:pt x="1732108" y="1087559"/>
                </a:cubicBezTo>
                <a:cubicBezTo>
                  <a:pt x="1732108" y="1688201"/>
                  <a:pt x="1245191" y="2175118"/>
                  <a:pt x="644549" y="2175118"/>
                </a:cubicBezTo>
                <a:cubicBezTo>
                  <a:pt x="419308" y="2175118"/>
                  <a:pt x="210060" y="2106646"/>
                  <a:pt x="36485" y="1989380"/>
                </a:cubicBezTo>
                <a:lnTo>
                  <a:pt x="0" y="1959278"/>
                </a:lnTo>
                <a:lnTo>
                  <a:pt x="0" y="215841"/>
                </a:lnTo>
                <a:lnTo>
                  <a:pt x="36485" y="185738"/>
                </a:lnTo>
                <a:cubicBezTo>
                  <a:pt x="210060" y="68473"/>
                  <a:pt x="419308" y="0"/>
                  <a:pt x="64454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EBACA48C-B1E1-0383-E37E-B0AFE804E6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14950"/>
            <a:ext cx="1568092" cy="1847088"/>
          </a:xfrm>
          <a:custGeom>
            <a:avLst/>
            <a:gdLst>
              <a:gd name="connsiteX0" fmla="*/ 644548 w 1568092"/>
              <a:gd name="connsiteY0" fmla="*/ 0 h 1847088"/>
              <a:gd name="connsiteX1" fmla="*/ 1568092 w 1568092"/>
              <a:gd name="connsiteY1" fmla="*/ 923544 h 1847088"/>
              <a:gd name="connsiteX2" fmla="*/ 644548 w 1568092"/>
              <a:gd name="connsiteY2" fmla="*/ 1847088 h 1847088"/>
              <a:gd name="connsiteX3" fmla="*/ 128186 w 1568092"/>
              <a:gd name="connsiteY3" fmla="*/ 1689361 h 1847088"/>
              <a:gd name="connsiteX4" fmla="*/ 0 w 1568092"/>
              <a:gd name="connsiteY4" fmla="*/ 1583598 h 1847088"/>
              <a:gd name="connsiteX5" fmla="*/ 0 w 1568092"/>
              <a:gd name="connsiteY5" fmla="*/ 263490 h 1847088"/>
              <a:gd name="connsiteX6" fmla="*/ 128186 w 1568092"/>
              <a:gd name="connsiteY6" fmla="*/ 157727 h 1847088"/>
              <a:gd name="connsiteX7" fmla="*/ 644548 w 1568092"/>
              <a:gd name="connsiteY7" fmla="*/ 0 h 18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fik 5" descr="Marke Fragezeichen Silhouette">
            <a:extLst>
              <a:ext uri="{FF2B5EF4-FFF2-40B4-BE49-F238E27FC236}">
                <a16:creationId xmlns:a16="http://schemas.microsoft.com/office/drawing/2014/main" id="{8CA118AF-1FCD-CD45-4B64-F12253F7D8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017" y="4819853"/>
            <a:ext cx="1072208" cy="1072208"/>
          </a:xfrm>
          <a:prstGeom prst="rect">
            <a:avLst/>
          </a:prstGeom>
        </p:spPr>
      </p:pic>
      <p:sp>
        <p:nvSpPr>
          <p:cNvPr id="34" name="Freeform: Shape 33">
            <a:extLst>
              <a:ext uri="{FF2B5EF4-FFF2-40B4-BE49-F238E27FC236}">
                <a16:creationId xmlns:a16="http://schemas.microsoft.com/office/drawing/2014/main" id="{382F6900-1065-CA4E-AD44-72C320E20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382" y="4769538"/>
            <a:ext cx="3950208" cy="2088462"/>
          </a:xfrm>
          <a:custGeom>
            <a:avLst/>
            <a:gdLst>
              <a:gd name="connsiteX0" fmla="*/ 1975104 w 3950208"/>
              <a:gd name="connsiteY0" fmla="*/ 0 h 2088462"/>
              <a:gd name="connsiteX1" fmla="*/ 3950208 w 3950208"/>
              <a:gd name="connsiteY1" fmla="*/ 1975104 h 2088462"/>
              <a:gd name="connsiteX2" fmla="*/ 3944484 w 3950208"/>
              <a:gd name="connsiteY2" fmla="*/ 2088462 h 2088462"/>
              <a:gd name="connsiteX3" fmla="*/ 5724 w 3950208"/>
              <a:gd name="connsiteY3" fmla="*/ 2088462 h 2088462"/>
              <a:gd name="connsiteX4" fmla="*/ 0 w 3950208"/>
              <a:gd name="connsiteY4" fmla="*/ 1975104 h 2088462"/>
              <a:gd name="connsiteX5" fmla="*/ 1975104 w 3950208"/>
              <a:gd name="connsiteY5" fmla="*/ 0 h 208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fik 6" descr="Puzzle Silhouette">
            <a:extLst>
              <a:ext uri="{FF2B5EF4-FFF2-40B4-BE49-F238E27FC236}">
                <a16:creationId xmlns:a16="http://schemas.microsoft.com/office/drawing/2014/main" id="{96C23430-4A20-62B6-0EC6-0D20E2AE1E8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87021" y="3268570"/>
            <a:ext cx="1636734" cy="1636734"/>
          </a:xfrm>
          <a:prstGeom prst="rect">
            <a:avLst/>
          </a:prstGeom>
        </p:spPr>
      </p:pic>
      <p:pic>
        <p:nvPicPr>
          <p:cNvPr id="11" name="Grafik 10" descr="Klatschende Hände Silhouette">
            <a:extLst>
              <a:ext uri="{FF2B5EF4-FFF2-40B4-BE49-F238E27FC236}">
                <a16:creationId xmlns:a16="http://schemas.microsoft.com/office/drawing/2014/main" id="{0AD5C8DC-39D7-E781-7F82-5C079B2F4BB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41573" y="5223435"/>
            <a:ext cx="1479394" cy="1479394"/>
          </a:xfrm>
          <a:prstGeom prst="rect">
            <a:avLst/>
          </a:prstGeom>
        </p:spPr>
      </p:pic>
      <p:sp>
        <p:nvSpPr>
          <p:cNvPr id="36" name="Freeform: Shape 35">
            <a:extLst>
              <a:ext uri="{FF2B5EF4-FFF2-40B4-BE49-F238E27FC236}">
                <a16:creationId xmlns:a16="http://schemas.microsoft.com/office/drawing/2014/main" id="{4385E539-B7B4-35C1-EB55-2894271E0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919DE807-91B2-9C11-BBD4-25CABC8F1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09416" y="4131546"/>
            <a:ext cx="3178912" cy="2726454"/>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Grafik 8" descr="Informationen Silhouette">
            <a:extLst>
              <a:ext uri="{FF2B5EF4-FFF2-40B4-BE49-F238E27FC236}">
                <a16:creationId xmlns:a16="http://schemas.microsoft.com/office/drawing/2014/main" id="{E6F62C09-A54F-5F71-6322-79CB8945F02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874135" y="4813202"/>
            <a:ext cx="1751874" cy="1751874"/>
          </a:xfrm>
          <a:prstGeom prst="rect">
            <a:avLst/>
          </a:prstGeom>
        </p:spPr>
      </p:pic>
      <p:sp>
        <p:nvSpPr>
          <p:cNvPr id="13" name="Titel 1">
            <a:extLst>
              <a:ext uri="{FF2B5EF4-FFF2-40B4-BE49-F238E27FC236}">
                <a16:creationId xmlns:a16="http://schemas.microsoft.com/office/drawing/2014/main" id="{639C0A38-2F69-173D-60C0-F08CC7334C02}"/>
              </a:ext>
            </a:extLst>
          </p:cNvPr>
          <p:cNvSpPr txBox="1">
            <a:spLocks/>
          </p:cNvSpPr>
          <p:nvPr/>
        </p:nvSpPr>
        <p:spPr>
          <a:xfrm>
            <a:off x="430768" y="2253915"/>
            <a:ext cx="5183559" cy="1325563"/>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algn="ctr"/>
            <a:r>
              <a:rPr lang="de-CH" sz="7200" dirty="0">
                <a:solidFill>
                  <a:schemeClr val="tx1"/>
                </a:solidFill>
              </a:rPr>
              <a:t>Varia</a:t>
            </a:r>
          </a:p>
        </p:txBody>
      </p:sp>
    </p:spTree>
    <p:extLst>
      <p:ext uri="{BB962C8B-B14F-4D97-AF65-F5344CB8AC3E}">
        <p14:creationId xmlns:p14="http://schemas.microsoft.com/office/powerpoint/2010/main" val="3825574662"/>
      </p:ext>
    </p:extLst>
  </p:cSld>
  <p:clrMapOvr>
    <a:overrideClrMapping bg1="dk1" tx1="lt1" bg2="dk2" tx2="lt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title="Weihnachtsbaum mit Glühlampe">
            <a:hlinkClick r:id="" action="ppaction://media"/>
            <a:extLst>
              <a:ext uri="{FF2B5EF4-FFF2-40B4-BE49-F238E27FC236}">
                <a16:creationId xmlns:a16="http://schemas.microsoft.com/office/drawing/2014/main" id="{EB32EAEE-2260-1FAE-53E0-43AC585024C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4" name="Textfeld 3">
            <a:extLst>
              <a:ext uri="{FF2B5EF4-FFF2-40B4-BE49-F238E27FC236}">
                <a16:creationId xmlns:a16="http://schemas.microsoft.com/office/drawing/2014/main" id="{2F7CA983-F4A7-078C-1EDE-A0A4CBBE1C1B}"/>
              </a:ext>
            </a:extLst>
          </p:cNvPr>
          <p:cNvSpPr txBox="1"/>
          <p:nvPr/>
        </p:nvSpPr>
        <p:spPr>
          <a:xfrm>
            <a:off x="236764" y="571500"/>
            <a:ext cx="8367486" cy="2308324"/>
          </a:xfrm>
          <a:prstGeom prst="rect">
            <a:avLst/>
          </a:prstGeom>
          <a:noFill/>
        </p:spPr>
        <p:txBody>
          <a:bodyPr wrap="square" rtlCol="0">
            <a:spAutoFit/>
          </a:bodyPr>
          <a:lstStyle/>
          <a:p>
            <a:r>
              <a:rPr lang="de-DE" sz="4800" b="1" dirty="0">
                <a:solidFill>
                  <a:srgbClr val="DAA520"/>
                </a:solidFill>
                <a:latin typeface="Dreaming Outloud Pro" panose="03050502040302030504" pitchFamily="66" charset="0"/>
                <a:cs typeface="Dreaming Outloud Pro" panose="03050502040302030504" pitchFamily="66" charset="0"/>
              </a:rPr>
              <a:t>Wir wünschen Ihnen eine erfolgreiche Wintersaison und schöne Weihnachten!</a:t>
            </a:r>
          </a:p>
        </p:txBody>
      </p:sp>
    </p:spTree>
    <p:extLst>
      <p:ext uri="{BB962C8B-B14F-4D97-AF65-F5344CB8AC3E}">
        <p14:creationId xmlns:p14="http://schemas.microsoft.com/office/powerpoint/2010/main" val="222106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52D19917-9496-D4B4-0EDB-1662B286A889}"/>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B73BF365-858A-1F13-8D4B-EC6DFAB3F137}"/>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990A07AB-F2BC-912C-DAFF-6E3C0B6545F9}"/>
              </a:ext>
            </a:extLst>
          </p:cNvPr>
          <p:cNvSpPr>
            <a:spLocks noGrp="1"/>
          </p:cNvSpPr>
          <p:nvPr>
            <p:ph type="sldNum" sz="quarter" idx="12"/>
          </p:nvPr>
        </p:nvSpPr>
        <p:spPr/>
        <p:txBody>
          <a:bodyPr/>
          <a:lstStyle/>
          <a:p>
            <a:fld id="{33883982-FD16-464E-B8BE-45F01105FA6D}" type="slidenum">
              <a:rPr lang="de-DE" smtClean="0"/>
              <a:t>12</a:t>
            </a:fld>
            <a:endParaRPr lang="de-DE"/>
          </a:p>
        </p:txBody>
      </p:sp>
      <p:graphicFrame>
        <p:nvGraphicFramePr>
          <p:cNvPr id="9" name="Inhaltsplatzhalter 8">
            <a:extLst>
              <a:ext uri="{FF2B5EF4-FFF2-40B4-BE49-F238E27FC236}">
                <a16:creationId xmlns:a16="http://schemas.microsoft.com/office/drawing/2014/main" id="{AC54051D-43B6-6A4A-0324-93C28A0F3388}"/>
              </a:ext>
            </a:extLst>
          </p:cNvPr>
          <p:cNvGraphicFramePr>
            <a:graphicFrameLocks noGrp="1"/>
          </p:cNvGraphicFramePr>
          <p:nvPr>
            <p:ph idx="1"/>
            <p:extLst>
              <p:ext uri="{D42A27DB-BD31-4B8C-83A1-F6EECF244321}">
                <p14:modId xmlns:p14="http://schemas.microsoft.com/office/powerpoint/2010/main" val="3570531447"/>
              </p:ext>
            </p:extLst>
          </p:nvPr>
        </p:nvGraphicFramePr>
        <p:xfrm>
          <a:off x="381000" y="136525"/>
          <a:ext cx="11408400" cy="6083139"/>
        </p:xfrm>
        <a:graphic>
          <a:graphicData uri="http://schemas.openxmlformats.org/drawingml/2006/table">
            <a:tbl>
              <a:tblPr firstRow="1" firstCol="1" bandRow="1">
                <a:tableStyleId>{5C22544A-7EE6-4342-B048-85BDC9FD1C3A}</a:tableStyleId>
              </a:tblPr>
              <a:tblGrid>
                <a:gridCol w="3048000">
                  <a:extLst>
                    <a:ext uri="{9D8B030D-6E8A-4147-A177-3AD203B41FA5}">
                      <a16:colId xmlns:a16="http://schemas.microsoft.com/office/drawing/2014/main" val="1047095199"/>
                    </a:ext>
                  </a:extLst>
                </a:gridCol>
                <a:gridCol w="1520400">
                  <a:extLst>
                    <a:ext uri="{9D8B030D-6E8A-4147-A177-3AD203B41FA5}">
                      <a16:colId xmlns:a16="http://schemas.microsoft.com/office/drawing/2014/main" val="1776147605"/>
                    </a:ext>
                  </a:extLst>
                </a:gridCol>
                <a:gridCol w="1710000">
                  <a:extLst>
                    <a:ext uri="{9D8B030D-6E8A-4147-A177-3AD203B41FA5}">
                      <a16:colId xmlns:a16="http://schemas.microsoft.com/office/drawing/2014/main" val="981180187"/>
                    </a:ext>
                  </a:extLst>
                </a:gridCol>
                <a:gridCol w="1710000">
                  <a:extLst>
                    <a:ext uri="{9D8B030D-6E8A-4147-A177-3AD203B41FA5}">
                      <a16:colId xmlns:a16="http://schemas.microsoft.com/office/drawing/2014/main" val="4281563309"/>
                    </a:ext>
                  </a:extLst>
                </a:gridCol>
                <a:gridCol w="1710000">
                  <a:extLst>
                    <a:ext uri="{9D8B030D-6E8A-4147-A177-3AD203B41FA5}">
                      <a16:colId xmlns:a16="http://schemas.microsoft.com/office/drawing/2014/main" val="2188736696"/>
                    </a:ext>
                  </a:extLst>
                </a:gridCol>
                <a:gridCol w="1710000">
                  <a:extLst>
                    <a:ext uri="{9D8B030D-6E8A-4147-A177-3AD203B41FA5}">
                      <a16:colId xmlns:a16="http://schemas.microsoft.com/office/drawing/2014/main" val="837799655"/>
                    </a:ext>
                  </a:extLst>
                </a:gridCol>
              </a:tblGrid>
              <a:tr h="1168478">
                <a:tc>
                  <a:txBody>
                    <a:bodyPr/>
                    <a:lstStyle/>
                    <a:p>
                      <a:pPr algn="l">
                        <a:lnSpc>
                          <a:spcPct val="115000"/>
                        </a:lnSpc>
                        <a:spcBef>
                          <a:spcPts val="1000"/>
                        </a:spcBef>
                        <a:spcAft>
                          <a:spcPts val="1000"/>
                        </a:spcAft>
                      </a:pPr>
                      <a:r>
                        <a:rPr lang="de-CH" sz="2350" b="1" cap="small" dirty="0">
                          <a:solidFill>
                            <a:srgbClr val="000000"/>
                          </a:solidFill>
                          <a:effectLst/>
                        </a:rPr>
                        <a:t>Finanzplan in TCHF</a:t>
                      </a:r>
                    </a:p>
                    <a:p>
                      <a:pPr algn="ctr">
                        <a:lnSpc>
                          <a:spcPct val="115000"/>
                        </a:lnSpc>
                        <a:spcBef>
                          <a:spcPts val="1000"/>
                        </a:spcBef>
                        <a:spcAft>
                          <a:spcPts val="1000"/>
                        </a:spcAft>
                      </a:pPr>
                      <a:endParaRPr lang="de-CH" sz="235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rgbClr val="000000"/>
                          </a:solidFill>
                          <a:effectLst/>
                        </a:rPr>
                        <a:t>2026</a:t>
                      </a:r>
                      <a:endParaRPr lang="de-CH" sz="235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rgbClr val="000000"/>
                          </a:solidFill>
                          <a:effectLst/>
                        </a:rPr>
                        <a:t>2027</a:t>
                      </a:r>
                      <a:endParaRPr lang="de-CH" sz="235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rgbClr val="000000"/>
                          </a:solidFill>
                          <a:effectLst/>
                        </a:rPr>
                        <a:t>2028</a:t>
                      </a:r>
                      <a:endParaRPr lang="de-CH" sz="235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rgbClr val="000000"/>
                          </a:solidFill>
                          <a:effectLst/>
                        </a:rPr>
                        <a:t>2029</a:t>
                      </a:r>
                      <a:endParaRPr lang="de-CH" sz="235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rgbClr val="000000"/>
                          </a:solidFill>
                          <a:effectLst/>
                        </a:rPr>
                        <a:t>2030</a:t>
                      </a:r>
                      <a:endParaRPr lang="de-CH" sz="235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3650330849"/>
                  </a:ext>
                </a:extLst>
              </a:tr>
              <a:tr h="1442501">
                <a:tc>
                  <a:txBody>
                    <a:bodyPr/>
                    <a:lstStyle/>
                    <a:p>
                      <a:pPr algn="l">
                        <a:lnSpc>
                          <a:spcPct val="115000"/>
                        </a:lnSpc>
                        <a:spcBef>
                          <a:spcPts val="1000"/>
                        </a:spcBef>
                        <a:spcAft>
                          <a:spcPts val="1000"/>
                        </a:spcAft>
                      </a:pPr>
                      <a:r>
                        <a:rPr lang="de-CH" sz="2350" b="1" cap="small" dirty="0">
                          <a:solidFill>
                            <a:srgbClr val="000000"/>
                          </a:solidFill>
                          <a:effectLst/>
                        </a:rPr>
                        <a:t>Übriger Aufwand inkl. Handänderungs-steuer</a:t>
                      </a:r>
                      <a:endParaRPr lang="de-CH" sz="235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DE" sz="2350" b="1" kern="1200" cap="small" dirty="0">
                          <a:solidFill>
                            <a:srgbClr val="000000"/>
                          </a:solidFill>
                          <a:effectLst/>
                          <a:latin typeface="+mn-lt"/>
                          <a:ea typeface="+mn-ea"/>
                          <a:cs typeface="+mn-cs"/>
                        </a:rPr>
                        <a:t>3</a:t>
                      </a:r>
                      <a:r>
                        <a:rPr lang="de-CH" sz="2350" b="1" kern="1200" cap="small" dirty="0">
                          <a:solidFill>
                            <a:srgbClr val="000000"/>
                          </a:solidFill>
                          <a:effectLst/>
                          <a:latin typeface="+mn-lt"/>
                          <a:ea typeface="+mn-ea"/>
                          <a:cs typeface="+mn-cs"/>
                        </a:rPr>
                        <a:t>1’843</a:t>
                      </a:r>
                    </a:p>
                  </a:txBody>
                  <a:tcPr marL="30457" marR="30457" marT="0" marB="0" anchor="ctr"/>
                </a:tc>
                <a:tc>
                  <a:txBody>
                    <a:bodyPr/>
                    <a:lstStyle/>
                    <a:p>
                      <a:pPr algn="ctr">
                        <a:lnSpc>
                          <a:spcPct val="115000"/>
                        </a:lnSpc>
                        <a:spcBef>
                          <a:spcPts val="1000"/>
                        </a:spcBef>
                        <a:spcAft>
                          <a:spcPts val="1000"/>
                        </a:spcAft>
                      </a:pPr>
                      <a:r>
                        <a:rPr lang="de-CH" sz="2350" b="1" cap="small" dirty="0">
                          <a:solidFill>
                            <a:srgbClr val="000000"/>
                          </a:solidFill>
                          <a:effectLst/>
                        </a:rPr>
                        <a:t>32’161 </a:t>
                      </a:r>
                      <a:endParaRPr lang="de-CH" sz="235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rgbClr val="000000"/>
                          </a:solidFill>
                          <a:effectLst/>
                        </a:rPr>
                        <a:t>32’483</a:t>
                      </a:r>
                      <a:endParaRPr lang="de-CH" sz="235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rgbClr val="000000"/>
                          </a:solidFill>
                          <a:effectLst/>
                        </a:rPr>
                        <a:t>32’808</a:t>
                      </a:r>
                      <a:endParaRPr lang="de-CH" sz="235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rgbClr val="000000"/>
                          </a:solidFill>
                          <a:effectLst/>
                        </a:rPr>
                        <a:t>33’136</a:t>
                      </a:r>
                      <a:endParaRPr lang="de-CH" sz="235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2160818028"/>
                  </a:ext>
                </a:extLst>
              </a:tr>
              <a:tr h="1501623">
                <a:tc>
                  <a:txBody>
                    <a:bodyPr/>
                    <a:lstStyle/>
                    <a:p>
                      <a:pPr algn="l">
                        <a:lnSpc>
                          <a:spcPct val="115000"/>
                        </a:lnSpc>
                        <a:spcBef>
                          <a:spcPts val="1000"/>
                        </a:spcBef>
                        <a:spcAft>
                          <a:spcPts val="1000"/>
                        </a:spcAft>
                      </a:pPr>
                      <a:r>
                        <a:rPr lang="de-CH" sz="2350" b="1" cap="small" dirty="0">
                          <a:solidFill>
                            <a:srgbClr val="000000"/>
                          </a:solidFill>
                          <a:effectLst/>
                        </a:rPr>
                        <a:t>Abschreibungen Verwaltungs-vermögen </a:t>
                      </a:r>
                      <a:endParaRPr lang="de-CH" sz="235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rgbClr val="000000"/>
                          </a:solidFill>
                          <a:effectLst/>
                        </a:rPr>
                        <a:t>13’786 </a:t>
                      </a:r>
                      <a:endParaRPr lang="de-CH" sz="235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rgbClr val="000000"/>
                          </a:solidFill>
                          <a:effectLst/>
                        </a:rPr>
                        <a:t>14’054</a:t>
                      </a:r>
                      <a:endParaRPr lang="de-CH" sz="235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rgbClr val="000000"/>
                          </a:solidFill>
                          <a:effectLst/>
                        </a:rPr>
                        <a:t>14’774</a:t>
                      </a:r>
                      <a:endParaRPr lang="de-CH" sz="235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rgbClr val="000000"/>
                          </a:solidFill>
                          <a:effectLst/>
                        </a:rPr>
                        <a:t>17’044</a:t>
                      </a:r>
                      <a:endParaRPr lang="de-CH" sz="235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rgbClr val="000000"/>
                          </a:solidFill>
                          <a:effectLst/>
                        </a:rPr>
                        <a:t>18’222</a:t>
                      </a:r>
                      <a:endParaRPr lang="de-CH" sz="235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2933634394"/>
                  </a:ext>
                </a:extLst>
              </a:tr>
              <a:tr h="894862">
                <a:tc>
                  <a:txBody>
                    <a:bodyPr/>
                    <a:lstStyle/>
                    <a:p>
                      <a:pPr algn="l">
                        <a:lnSpc>
                          <a:spcPct val="115000"/>
                        </a:lnSpc>
                        <a:spcBef>
                          <a:spcPts val="1000"/>
                        </a:spcBef>
                        <a:spcAft>
                          <a:spcPts val="1000"/>
                        </a:spcAft>
                      </a:pPr>
                      <a:r>
                        <a:rPr lang="de-CH" sz="2350" b="1" cap="small" dirty="0">
                          <a:solidFill>
                            <a:srgbClr val="000000"/>
                          </a:solidFill>
                          <a:effectLst/>
                        </a:rPr>
                        <a:t>Einlage Spezialfinanzierung</a:t>
                      </a:r>
                      <a:endParaRPr lang="de-CH" sz="235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rgbClr val="000000"/>
                          </a:solidFill>
                          <a:effectLst/>
                        </a:rPr>
                        <a:t>2’406</a:t>
                      </a:r>
                      <a:endParaRPr lang="de-CH" sz="235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rgbClr val="000000"/>
                          </a:solidFill>
                          <a:effectLst/>
                        </a:rPr>
                        <a:t>0 </a:t>
                      </a:r>
                      <a:endParaRPr lang="de-CH" sz="235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rgbClr val="000000"/>
                          </a:solidFill>
                          <a:effectLst/>
                        </a:rPr>
                        <a:t>0 </a:t>
                      </a:r>
                      <a:endParaRPr lang="de-CH" sz="235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rgbClr val="000000"/>
                          </a:solidFill>
                          <a:effectLst/>
                        </a:rPr>
                        <a:t>0 </a:t>
                      </a:r>
                      <a:endParaRPr lang="de-CH" sz="235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rgbClr val="000000"/>
                          </a:solidFill>
                          <a:effectLst/>
                        </a:rPr>
                        <a:t>0 </a:t>
                      </a:r>
                      <a:endParaRPr lang="de-CH" sz="235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1407558172"/>
                  </a:ext>
                </a:extLst>
              </a:tr>
              <a:tr h="894862">
                <a:tc>
                  <a:txBody>
                    <a:bodyPr/>
                    <a:lstStyle/>
                    <a:p>
                      <a:pPr algn="l">
                        <a:lnSpc>
                          <a:spcPct val="115000"/>
                        </a:lnSpc>
                        <a:spcBef>
                          <a:spcPts val="1000"/>
                        </a:spcBef>
                        <a:spcAft>
                          <a:spcPts val="1000"/>
                        </a:spcAft>
                      </a:pPr>
                      <a:r>
                        <a:rPr lang="de-CH" sz="2350" b="1" cap="small" dirty="0">
                          <a:solidFill>
                            <a:srgbClr val="000000"/>
                          </a:solidFill>
                          <a:effectLst/>
                        </a:rPr>
                        <a:t>Aufwand-/</a:t>
                      </a:r>
                      <a:br>
                        <a:rPr lang="de-CH" sz="2350" b="1" cap="small" dirty="0">
                          <a:solidFill>
                            <a:srgbClr val="000000"/>
                          </a:solidFill>
                          <a:effectLst/>
                        </a:rPr>
                      </a:br>
                      <a:r>
                        <a:rPr lang="de-CH" sz="2350" b="1" cap="small" dirty="0">
                          <a:solidFill>
                            <a:srgbClr val="000000"/>
                          </a:solidFill>
                          <a:effectLst/>
                        </a:rPr>
                        <a:t>Ertragsüberschuss</a:t>
                      </a:r>
                      <a:endParaRPr lang="de-CH" sz="235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rgbClr val="000000"/>
                          </a:solidFill>
                          <a:effectLst/>
                        </a:rPr>
                        <a:t>3’853</a:t>
                      </a:r>
                      <a:endParaRPr lang="de-CH" sz="235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rgbClr val="000000"/>
                          </a:solidFill>
                          <a:effectLst/>
                        </a:rPr>
                        <a:t>5’667</a:t>
                      </a:r>
                      <a:endParaRPr lang="de-CH" sz="235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rgbClr val="000000"/>
                          </a:solidFill>
                          <a:effectLst/>
                        </a:rPr>
                        <a:t>4’615</a:t>
                      </a:r>
                      <a:endParaRPr lang="de-CH" sz="235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rgbClr val="000000"/>
                          </a:solidFill>
                          <a:effectLst/>
                        </a:rPr>
                        <a:t>2’004</a:t>
                      </a:r>
                      <a:endParaRPr lang="de-CH" sz="235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rgbClr val="000000"/>
                          </a:solidFill>
                          <a:effectLst/>
                        </a:rPr>
                        <a:t>474</a:t>
                      </a:r>
                      <a:endParaRPr lang="de-CH" sz="235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2925581672"/>
                  </a:ext>
                </a:extLst>
              </a:tr>
            </a:tbl>
          </a:graphicData>
        </a:graphic>
      </p:graphicFrame>
    </p:spTree>
    <p:extLst>
      <p:ext uri="{BB962C8B-B14F-4D97-AF65-F5344CB8AC3E}">
        <p14:creationId xmlns:p14="http://schemas.microsoft.com/office/powerpoint/2010/main" val="105140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37B49E27-0656-EE0A-5F94-F16714CEC31C}"/>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CDB3964-221D-C488-5DF2-C218571D64A9}"/>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E125CE6C-F7F9-DCDC-48F1-C719F97DDDE2}"/>
              </a:ext>
            </a:extLst>
          </p:cNvPr>
          <p:cNvSpPr>
            <a:spLocks noGrp="1"/>
          </p:cNvSpPr>
          <p:nvPr>
            <p:ph type="sldNum" sz="quarter" idx="12"/>
          </p:nvPr>
        </p:nvSpPr>
        <p:spPr/>
        <p:txBody>
          <a:bodyPr/>
          <a:lstStyle/>
          <a:p>
            <a:fld id="{33883982-FD16-464E-B8BE-45F01105FA6D}" type="slidenum">
              <a:rPr lang="de-DE" smtClean="0"/>
              <a:t>13</a:t>
            </a:fld>
            <a:endParaRPr lang="de-DE"/>
          </a:p>
        </p:txBody>
      </p:sp>
      <p:graphicFrame>
        <p:nvGraphicFramePr>
          <p:cNvPr id="9" name="Inhaltsplatzhalter 8">
            <a:extLst>
              <a:ext uri="{FF2B5EF4-FFF2-40B4-BE49-F238E27FC236}">
                <a16:creationId xmlns:a16="http://schemas.microsoft.com/office/drawing/2014/main" id="{4C59523B-3525-8818-5D56-9E7644761421}"/>
              </a:ext>
            </a:extLst>
          </p:cNvPr>
          <p:cNvGraphicFramePr>
            <a:graphicFrameLocks noGrp="1"/>
          </p:cNvGraphicFramePr>
          <p:nvPr>
            <p:ph idx="1"/>
            <p:extLst>
              <p:ext uri="{D42A27DB-BD31-4B8C-83A1-F6EECF244321}">
                <p14:modId xmlns:p14="http://schemas.microsoft.com/office/powerpoint/2010/main" val="3331879199"/>
              </p:ext>
            </p:extLst>
          </p:nvPr>
        </p:nvGraphicFramePr>
        <p:xfrm>
          <a:off x="886152" y="745910"/>
          <a:ext cx="10619999" cy="5044061"/>
        </p:xfrm>
        <a:graphic>
          <a:graphicData uri="http://schemas.openxmlformats.org/drawingml/2006/table">
            <a:tbl>
              <a:tblPr firstRow="1" firstCol="1" bandRow="1">
                <a:tableStyleId>{5C22544A-7EE6-4342-B048-85BDC9FD1C3A}</a:tableStyleId>
              </a:tblPr>
              <a:tblGrid>
                <a:gridCol w="3740633">
                  <a:extLst>
                    <a:ext uri="{9D8B030D-6E8A-4147-A177-3AD203B41FA5}">
                      <a16:colId xmlns:a16="http://schemas.microsoft.com/office/drawing/2014/main" val="1047095199"/>
                    </a:ext>
                  </a:extLst>
                </a:gridCol>
                <a:gridCol w="1549324">
                  <a:extLst>
                    <a:ext uri="{9D8B030D-6E8A-4147-A177-3AD203B41FA5}">
                      <a16:colId xmlns:a16="http://schemas.microsoft.com/office/drawing/2014/main" val="1776147605"/>
                    </a:ext>
                  </a:extLst>
                </a:gridCol>
                <a:gridCol w="1318772">
                  <a:extLst>
                    <a:ext uri="{9D8B030D-6E8A-4147-A177-3AD203B41FA5}">
                      <a16:colId xmlns:a16="http://schemas.microsoft.com/office/drawing/2014/main" val="981180187"/>
                    </a:ext>
                  </a:extLst>
                </a:gridCol>
                <a:gridCol w="1383313">
                  <a:extLst>
                    <a:ext uri="{9D8B030D-6E8A-4147-A177-3AD203B41FA5}">
                      <a16:colId xmlns:a16="http://schemas.microsoft.com/office/drawing/2014/main" val="4281563309"/>
                    </a:ext>
                  </a:extLst>
                </a:gridCol>
                <a:gridCol w="1352144">
                  <a:extLst>
                    <a:ext uri="{9D8B030D-6E8A-4147-A177-3AD203B41FA5}">
                      <a16:colId xmlns:a16="http://schemas.microsoft.com/office/drawing/2014/main" val="2188736696"/>
                    </a:ext>
                  </a:extLst>
                </a:gridCol>
                <a:gridCol w="1275813">
                  <a:extLst>
                    <a:ext uri="{9D8B030D-6E8A-4147-A177-3AD203B41FA5}">
                      <a16:colId xmlns:a16="http://schemas.microsoft.com/office/drawing/2014/main" val="837799655"/>
                    </a:ext>
                  </a:extLst>
                </a:gridCol>
              </a:tblGrid>
              <a:tr h="1165198">
                <a:tc>
                  <a:txBody>
                    <a:bodyPr/>
                    <a:lstStyle/>
                    <a:p>
                      <a:pPr algn="l">
                        <a:lnSpc>
                          <a:spcPct val="115000"/>
                        </a:lnSpc>
                        <a:spcBef>
                          <a:spcPts val="1000"/>
                        </a:spcBef>
                        <a:spcAft>
                          <a:spcPts val="1000"/>
                        </a:spcAft>
                      </a:pPr>
                      <a:r>
                        <a:rPr lang="de-CH" sz="2400" b="1" cap="small" dirty="0">
                          <a:solidFill>
                            <a:srgbClr val="000000"/>
                          </a:solidFill>
                          <a:effectLst/>
                        </a:rPr>
                        <a:t>Finanzplan in </a:t>
                      </a:r>
                      <a:r>
                        <a:rPr lang="de-CH" sz="2400" b="1" cap="small" dirty="0" err="1">
                          <a:solidFill>
                            <a:srgbClr val="000000"/>
                          </a:solidFill>
                          <a:effectLst/>
                        </a:rPr>
                        <a:t>TCHF</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2026</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marL="0" algn="ctr" defTabSz="914400" rtl="0" eaLnBrk="1" latinLnBrk="0" hangingPunct="1">
                        <a:lnSpc>
                          <a:spcPct val="115000"/>
                        </a:lnSpc>
                        <a:spcBef>
                          <a:spcPts val="1000"/>
                        </a:spcBef>
                        <a:spcAft>
                          <a:spcPts val="1000"/>
                        </a:spcAft>
                      </a:pPr>
                      <a:r>
                        <a:rPr lang="de-CH" sz="2400" b="1" kern="1200" cap="small" dirty="0">
                          <a:solidFill>
                            <a:srgbClr val="000000"/>
                          </a:solidFill>
                          <a:effectLst/>
                          <a:latin typeface="+mn-lt"/>
                          <a:ea typeface="+mn-ea"/>
                          <a:cs typeface="+mn-cs"/>
                        </a:rPr>
                        <a:t>2027</a:t>
                      </a:r>
                    </a:p>
                  </a:txBody>
                  <a:tcPr marL="30457" marR="30457" marT="0" marB="0" anchor="ctr"/>
                </a:tc>
                <a:tc>
                  <a:txBody>
                    <a:bodyPr/>
                    <a:lstStyle/>
                    <a:p>
                      <a:pPr marL="0" algn="ctr" defTabSz="914400" rtl="0" eaLnBrk="1" latinLnBrk="0" hangingPunct="1">
                        <a:lnSpc>
                          <a:spcPct val="115000"/>
                        </a:lnSpc>
                        <a:spcBef>
                          <a:spcPts val="1000"/>
                        </a:spcBef>
                        <a:spcAft>
                          <a:spcPts val="1000"/>
                        </a:spcAft>
                      </a:pPr>
                      <a:r>
                        <a:rPr lang="de-CH" sz="2400" b="1" kern="1200" cap="small" dirty="0">
                          <a:solidFill>
                            <a:srgbClr val="000000"/>
                          </a:solidFill>
                          <a:effectLst/>
                          <a:latin typeface="+mn-lt"/>
                          <a:ea typeface="+mn-ea"/>
                          <a:cs typeface="+mn-cs"/>
                        </a:rPr>
                        <a:t>2028</a:t>
                      </a:r>
                    </a:p>
                  </a:txBody>
                  <a:tcPr marL="30457" marR="30457" marT="0" marB="0" anchor="ctr"/>
                </a:tc>
                <a:tc>
                  <a:txBody>
                    <a:bodyPr/>
                    <a:lstStyle/>
                    <a:p>
                      <a:pPr marL="0" algn="ctr" defTabSz="914400" rtl="0" eaLnBrk="1" latinLnBrk="0" hangingPunct="1">
                        <a:lnSpc>
                          <a:spcPct val="115000"/>
                        </a:lnSpc>
                        <a:spcBef>
                          <a:spcPts val="1000"/>
                        </a:spcBef>
                        <a:spcAft>
                          <a:spcPts val="1000"/>
                        </a:spcAft>
                      </a:pPr>
                      <a:r>
                        <a:rPr lang="de-CH" sz="2400" b="1" kern="1200" cap="small" dirty="0">
                          <a:solidFill>
                            <a:srgbClr val="000000"/>
                          </a:solidFill>
                          <a:effectLst/>
                          <a:latin typeface="+mn-lt"/>
                          <a:ea typeface="+mn-ea"/>
                          <a:cs typeface="+mn-cs"/>
                        </a:rPr>
                        <a:t>2029</a:t>
                      </a:r>
                    </a:p>
                  </a:txBody>
                  <a:tcPr marL="30457" marR="30457" marT="0" marB="0" anchor="ctr"/>
                </a:tc>
                <a:tc>
                  <a:txBody>
                    <a:bodyPr/>
                    <a:lstStyle/>
                    <a:p>
                      <a:pPr marL="0" algn="ctr" defTabSz="914400" rtl="0" eaLnBrk="1" latinLnBrk="0" hangingPunct="1">
                        <a:lnSpc>
                          <a:spcPct val="115000"/>
                        </a:lnSpc>
                        <a:spcBef>
                          <a:spcPts val="1000"/>
                        </a:spcBef>
                        <a:spcAft>
                          <a:spcPts val="1000"/>
                        </a:spcAft>
                      </a:pPr>
                      <a:r>
                        <a:rPr lang="de-CH" sz="2400" b="1" kern="1200" cap="small" dirty="0">
                          <a:solidFill>
                            <a:srgbClr val="000000"/>
                          </a:solidFill>
                          <a:effectLst/>
                          <a:latin typeface="+mn-lt"/>
                          <a:ea typeface="+mn-ea"/>
                          <a:cs typeface="+mn-cs"/>
                        </a:rPr>
                        <a:t>2030</a:t>
                      </a:r>
                    </a:p>
                  </a:txBody>
                  <a:tcPr marL="30457" marR="30457" marT="0" marB="0" anchor="ctr"/>
                </a:tc>
                <a:extLst>
                  <a:ext uri="{0D108BD9-81ED-4DB2-BD59-A6C34878D82A}">
                    <a16:rowId xmlns:a16="http://schemas.microsoft.com/office/drawing/2014/main" val="3650330849"/>
                  </a:ext>
                </a:extLst>
              </a:tr>
              <a:tr h="653138">
                <a:tc>
                  <a:txBody>
                    <a:bodyPr/>
                    <a:lstStyle/>
                    <a:p>
                      <a:pPr algn="l">
                        <a:lnSpc>
                          <a:spcPct val="115000"/>
                        </a:lnSpc>
                        <a:spcBef>
                          <a:spcPts val="1000"/>
                        </a:spcBef>
                        <a:spcAft>
                          <a:spcPts val="1000"/>
                        </a:spcAft>
                      </a:pPr>
                      <a:r>
                        <a:rPr lang="de-CH" sz="2400" b="1" cap="small" dirty="0" err="1">
                          <a:solidFill>
                            <a:srgbClr val="000000"/>
                          </a:solidFill>
                          <a:effectLst/>
                        </a:rPr>
                        <a:t>Cashflow</a:t>
                      </a:r>
                      <a:r>
                        <a:rPr lang="de-CH" sz="2400" b="1" cap="small" dirty="0">
                          <a:solidFill>
                            <a:srgbClr val="000000"/>
                          </a:solidFill>
                          <a:effectLst/>
                        </a:rPr>
                        <a:t> (</a:t>
                      </a:r>
                      <a:r>
                        <a:rPr lang="de-CH" sz="2400" b="1" cap="small" dirty="0" err="1">
                          <a:solidFill>
                            <a:srgbClr val="000000"/>
                          </a:solidFill>
                          <a:effectLst/>
                        </a:rPr>
                        <a:t>HRM1</a:t>
                      </a:r>
                      <a:r>
                        <a:rPr lang="de-CH" sz="2400" b="1" cap="small" dirty="0">
                          <a:solidFill>
                            <a:srgbClr val="000000"/>
                          </a:solidFill>
                          <a:effectLst/>
                        </a:rPr>
                        <a:t>)</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17’639 </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marL="0" algn="ctr" defTabSz="914400" rtl="0" eaLnBrk="1" latinLnBrk="0" hangingPunct="1">
                        <a:lnSpc>
                          <a:spcPct val="115000"/>
                        </a:lnSpc>
                        <a:spcBef>
                          <a:spcPts val="1000"/>
                        </a:spcBef>
                        <a:spcAft>
                          <a:spcPts val="1000"/>
                        </a:spcAft>
                      </a:pPr>
                      <a:r>
                        <a:rPr lang="de-CH" sz="2400" b="1" kern="1200" cap="small" dirty="0">
                          <a:solidFill>
                            <a:srgbClr val="000000"/>
                          </a:solidFill>
                          <a:effectLst/>
                          <a:latin typeface="+mn-lt"/>
                          <a:ea typeface="+mn-ea"/>
                          <a:cs typeface="+mn-cs"/>
                        </a:rPr>
                        <a:t>19’722</a:t>
                      </a:r>
                    </a:p>
                  </a:txBody>
                  <a:tcPr marL="30457" marR="30457" marT="0" marB="0" anchor="ctr"/>
                </a:tc>
                <a:tc>
                  <a:txBody>
                    <a:bodyPr/>
                    <a:lstStyle/>
                    <a:p>
                      <a:pPr marL="0" algn="ctr" defTabSz="914400" rtl="0" eaLnBrk="1" latinLnBrk="0" hangingPunct="1">
                        <a:lnSpc>
                          <a:spcPct val="115000"/>
                        </a:lnSpc>
                        <a:spcBef>
                          <a:spcPts val="1000"/>
                        </a:spcBef>
                        <a:spcAft>
                          <a:spcPts val="1000"/>
                        </a:spcAft>
                      </a:pPr>
                      <a:r>
                        <a:rPr lang="de-CH" sz="2400" b="1" kern="1200" cap="small" dirty="0">
                          <a:solidFill>
                            <a:srgbClr val="000000"/>
                          </a:solidFill>
                          <a:effectLst/>
                          <a:latin typeface="+mn-lt"/>
                          <a:ea typeface="+mn-ea"/>
                          <a:cs typeface="+mn-cs"/>
                        </a:rPr>
                        <a:t>19’389</a:t>
                      </a:r>
                    </a:p>
                  </a:txBody>
                  <a:tcPr marL="30457" marR="30457" marT="0" marB="0" anchor="ctr"/>
                </a:tc>
                <a:tc>
                  <a:txBody>
                    <a:bodyPr/>
                    <a:lstStyle/>
                    <a:p>
                      <a:pPr marL="0" algn="ctr" defTabSz="914400" rtl="0" eaLnBrk="1" latinLnBrk="0" hangingPunct="1">
                        <a:lnSpc>
                          <a:spcPct val="115000"/>
                        </a:lnSpc>
                        <a:spcBef>
                          <a:spcPts val="1000"/>
                        </a:spcBef>
                        <a:spcAft>
                          <a:spcPts val="1000"/>
                        </a:spcAft>
                      </a:pPr>
                      <a:r>
                        <a:rPr lang="de-CH" sz="2400" b="1" kern="1200" cap="small" dirty="0">
                          <a:solidFill>
                            <a:srgbClr val="000000"/>
                          </a:solidFill>
                          <a:effectLst/>
                          <a:latin typeface="+mn-lt"/>
                          <a:ea typeface="+mn-ea"/>
                          <a:cs typeface="+mn-cs"/>
                        </a:rPr>
                        <a:t>19’048</a:t>
                      </a:r>
                    </a:p>
                  </a:txBody>
                  <a:tcPr marL="30457" marR="30457" marT="0" marB="0" anchor="ctr"/>
                </a:tc>
                <a:tc>
                  <a:txBody>
                    <a:bodyPr/>
                    <a:lstStyle/>
                    <a:p>
                      <a:pPr marL="0" algn="ctr" defTabSz="914400" rtl="0" eaLnBrk="1" latinLnBrk="0" hangingPunct="1">
                        <a:lnSpc>
                          <a:spcPct val="115000"/>
                        </a:lnSpc>
                        <a:spcBef>
                          <a:spcPts val="1000"/>
                        </a:spcBef>
                        <a:spcAft>
                          <a:spcPts val="1000"/>
                        </a:spcAft>
                      </a:pPr>
                      <a:r>
                        <a:rPr lang="de-CH" sz="2400" b="1" kern="1200" cap="small" dirty="0">
                          <a:solidFill>
                            <a:srgbClr val="000000"/>
                          </a:solidFill>
                          <a:effectLst/>
                          <a:latin typeface="+mn-lt"/>
                          <a:ea typeface="+mn-ea"/>
                          <a:cs typeface="+mn-cs"/>
                        </a:rPr>
                        <a:t>18’697</a:t>
                      </a:r>
                    </a:p>
                  </a:txBody>
                  <a:tcPr marL="30457" marR="30457" marT="0" marB="0" anchor="ctr"/>
                </a:tc>
                <a:extLst>
                  <a:ext uri="{0D108BD9-81ED-4DB2-BD59-A6C34878D82A}">
                    <a16:rowId xmlns:a16="http://schemas.microsoft.com/office/drawing/2014/main" val="3374893418"/>
                  </a:ext>
                </a:extLst>
              </a:tr>
              <a:tr h="653138">
                <a:tc>
                  <a:txBody>
                    <a:bodyPr/>
                    <a:lstStyle/>
                    <a:p>
                      <a:pPr algn="l">
                        <a:lnSpc>
                          <a:spcPct val="115000"/>
                        </a:lnSpc>
                        <a:spcBef>
                          <a:spcPts val="1000"/>
                        </a:spcBef>
                        <a:spcAft>
                          <a:spcPts val="1000"/>
                        </a:spcAft>
                      </a:pPr>
                      <a:r>
                        <a:rPr lang="de-DE" sz="2400" b="1" kern="1200" cap="small" dirty="0">
                          <a:solidFill>
                            <a:srgbClr val="000000"/>
                          </a:solidFill>
                          <a:effectLst/>
                          <a:latin typeface="+mn-lt"/>
                          <a:ea typeface="+mn-ea"/>
                          <a:cs typeface="+mn-cs"/>
                        </a:rPr>
                        <a:t>Selbstfinanzierungs-marge (</a:t>
                      </a:r>
                      <a:r>
                        <a:rPr lang="de-DE" sz="2400" b="1" kern="1200" cap="small" dirty="0" err="1">
                          <a:solidFill>
                            <a:srgbClr val="000000"/>
                          </a:solidFill>
                          <a:effectLst/>
                          <a:latin typeface="+mn-lt"/>
                          <a:ea typeface="+mn-ea"/>
                          <a:cs typeface="+mn-cs"/>
                        </a:rPr>
                        <a:t>HRM2</a:t>
                      </a:r>
                      <a:r>
                        <a:rPr lang="de-DE" sz="2400" b="1" kern="1200" cap="small" dirty="0">
                          <a:solidFill>
                            <a:srgbClr val="000000"/>
                          </a:solidFill>
                          <a:effectLst/>
                          <a:latin typeface="+mn-lt"/>
                          <a:ea typeface="+mn-ea"/>
                          <a:cs typeface="+mn-cs"/>
                        </a:rPr>
                        <a:t>)</a:t>
                      </a:r>
                      <a:endParaRPr lang="de-CH" sz="2400" b="1" kern="1200" cap="small" dirty="0">
                        <a:solidFill>
                          <a:srgbClr val="000000"/>
                        </a:solidFill>
                        <a:effectLst/>
                        <a:latin typeface="+mn-lt"/>
                        <a:ea typeface="+mn-ea"/>
                        <a:cs typeface="+mn-cs"/>
                      </a:endParaRPr>
                    </a:p>
                  </a:txBody>
                  <a:tcPr marL="30457" marR="30457" marT="0" marB="0" anchor="ctr"/>
                </a:tc>
                <a:tc>
                  <a:txBody>
                    <a:bodyPr/>
                    <a:lstStyle/>
                    <a:p>
                      <a:pPr marL="0" algn="ctr" defTabSz="914400" rtl="0" eaLnBrk="1" latinLnBrk="0" hangingPunct="1">
                        <a:lnSpc>
                          <a:spcPct val="115000"/>
                        </a:lnSpc>
                        <a:spcBef>
                          <a:spcPts val="1000"/>
                        </a:spcBef>
                        <a:spcAft>
                          <a:spcPts val="1000"/>
                        </a:spcAft>
                      </a:pPr>
                      <a:r>
                        <a:rPr lang="de-DE" sz="2400" b="1" kern="1200" cap="small" dirty="0">
                          <a:solidFill>
                            <a:srgbClr val="000000"/>
                          </a:solidFill>
                          <a:effectLst/>
                          <a:latin typeface="+mn-lt"/>
                          <a:ea typeface="+mn-ea"/>
                          <a:cs typeface="+mn-cs"/>
                        </a:rPr>
                        <a:t>18</a:t>
                      </a:r>
                      <a:r>
                        <a:rPr lang="de-CH" sz="2400" b="1" cap="small" dirty="0">
                          <a:solidFill>
                            <a:srgbClr val="000000"/>
                          </a:solidFill>
                          <a:effectLst/>
                        </a:rPr>
                        <a:t>’</a:t>
                      </a:r>
                      <a:r>
                        <a:rPr lang="de-DE" sz="2400" b="1" kern="1200" cap="small" dirty="0">
                          <a:solidFill>
                            <a:srgbClr val="000000"/>
                          </a:solidFill>
                          <a:effectLst/>
                          <a:latin typeface="+mn-lt"/>
                          <a:ea typeface="+mn-ea"/>
                          <a:cs typeface="+mn-cs"/>
                        </a:rPr>
                        <a:t>138</a:t>
                      </a:r>
                      <a:endParaRPr lang="de-CH" sz="2400" b="1" kern="1200" cap="small" dirty="0">
                        <a:solidFill>
                          <a:srgbClr val="000000"/>
                        </a:solidFill>
                        <a:effectLst/>
                        <a:latin typeface="+mn-lt"/>
                        <a:ea typeface="+mn-ea"/>
                        <a:cs typeface="+mn-cs"/>
                      </a:endParaRPr>
                    </a:p>
                  </a:txBody>
                  <a:tcPr marL="30457" marR="30457" marT="0" marB="0" anchor="ctr"/>
                </a:tc>
                <a:tc>
                  <a:txBody>
                    <a:bodyPr/>
                    <a:lstStyle/>
                    <a:p>
                      <a:pPr marL="0" algn="ctr" defTabSz="914400" rtl="0" eaLnBrk="1" latinLnBrk="0" hangingPunct="1">
                        <a:lnSpc>
                          <a:spcPct val="115000"/>
                        </a:lnSpc>
                        <a:spcBef>
                          <a:spcPts val="1000"/>
                        </a:spcBef>
                        <a:spcAft>
                          <a:spcPts val="1000"/>
                        </a:spcAft>
                      </a:pPr>
                      <a:r>
                        <a:rPr lang="de-DE" sz="2400" b="1" kern="1200" cap="small" dirty="0">
                          <a:solidFill>
                            <a:srgbClr val="000000"/>
                          </a:solidFill>
                          <a:effectLst/>
                          <a:latin typeface="+mn-lt"/>
                          <a:ea typeface="+mn-ea"/>
                          <a:cs typeface="+mn-cs"/>
                        </a:rPr>
                        <a:t>18</a:t>
                      </a:r>
                      <a:r>
                        <a:rPr lang="de-CH" sz="2400" b="1" cap="small" dirty="0">
                          <a:solidFill>
                            <a:srgbClr val="000000"/>
                          </a:solidFill>
                          <a:effectLst/>
                        </a:rPr>
                        <a:t>’</a:t>
                      </a:r>
                      <a:r>
                        <a:rPr lang="de-DE" sz="2400" b="1" kern="1200" cap="small" dirty="0">
                          <a:solidFill>
                            <a:srgbClr val="000000"/>
                          </a:solidFill>
                          <a:effectLst/>
                          <a:latin typeface="+mn-lt"/>
                          <a:ea typeface="+mn-ea"/>
                          <a:cs typeface="+mn-cs"/>
                        </a:rPr>
                        <a:t>617</a:t>
                      </a:r>
                      <a:endParaRPr lang="de-CH" sz="2400" b="1" kern="1200" cap="small" dirty="0">
                        <a:solidFill>
                          <a:srgbClr val="000000"/>
                        </a:solidFill>
                        <a:effectLst/>
                        <a:latin typeface="+mn-lt"/>
                        <a:ea typeface="+mn-ea"/>
                        <a:cs typeface="+mn-cs"/>
                      </a:endParaRPr>
                    </a:p>
                  </a:txBody>
                  <a:tcPr marL="30457" marR="30457" marT="0" marB="0" anchor="ctr"/>
                </a:tc>
                <a:tc>
                  <a:txBody>
                    <a:bodyPr/>
                    <a:lstStyle/>
                    <a:p>
                      <a:pPr marL="0" algn="ctr" defTabSz="914400" rtl="0" eaLnBrk="1" latinLnBrk="0" hangingPunct="1">
                        <a:lnSpc>
                          <a:spcPct val="115000"/>
                        </a:lnSpc>
                        <a:spcBef>
                          <a:spcPts val="1000"/>
                        </a:spcBef>
                        <a:spcAft>
                          <a:spcPts val="1000"/>
                        </a:spcAft>
                      </a:pPr>
                      <a:r>
                        <a:rPr lang="de-DE" sz="2400" b="1" kern="1200" cap="small" dirty="0">
                          <a:solidFill>
                            <a:srgbClr val="000000"/>
                          </a:solidFill>
                          <a:effectLst/>
                          <a:latin typeface="+mn-lt"/>
                          <a:ea typeface="+mn-ea"/>
                          <a:cs typeface="+mn-cs"/>
                        </a:rPr>
                        <a:t>18</a:t>
                      </a:r>
                      <a:r>
                        <a:rPr lang="de-CH" sz="2400" b="1" cap="small" dirty="0">
                          <a:solidFill>
                            <a:srgbClr val="000000"/>
                          </a:solidFill>
                          <a:effectLst/>
                        </a:rPr>
                        <a:t>’</a:t>
                      </a:r>
                      <a:r>
                        <a:rPr lang="de-DE" sz="2400" b="1" kern="1200" cap="small" dirty="0">
                          <a:solidFill>
                            <a:srgbClr val="000000"/>
                          </a:solidFill>
                          <a:effectLst/>
                          <a:latin typeface="+mn-lt"/>
                          <a:ea typeface="+mn-ea"/>
                          <a:cs typeface="+mn-cs"/>
                        </a:rPr>
                        <a:t>285</a:t>
                      </a:r>
                      <a:endParaRPr lang="de-CH" sz="2400" b="1" kern="1200" cap="small" dirty="0">
                        <a:solidFill>
                          <a:srgbClr val="000000"/>
                        </a:solidFill>
                        <a:effectLst/>
                        <a:latin typeface="+mn-lt"/>
                        <a:ea typeface="+mn-ea"/>
                        <a:cs typeface="+mn-cs"/>
                      </a:endParaRPr>
                    </a:p>
                  </a:txBody>
                  <a:tcPr marL="30457" marR="30457" marT="0" marB="0" anchor="ctr"/>
                </a:tc>
                <a:tc>
                  <a:txBody>
                    <a:bodyPr/>
                    <a:lstStyle/>
                    <a:p>
                      <a:pPr marL="0" algn="ctr" defTabSz="914400" rtl="0" eaLnBrk="1" latinLnBrk="0" hangingPunct="1">
                        <a:lnSpc>
                          <a:spcPct val="115000"/>
                        </a:lnSpc>
                        <a:spcBef>
                          <a:spcPts val="1000"/>
                        </a:spcBef>
                        <a:spcAft>
                          <a:spcPts val="1000"/>
                        </a:spcAft>
                      </a:pPr>
                      <a:r>
                        <a:rPr lang="de-DE" sz="2400" b="1" kern="1200" cap="small" dirty="0">
                          <a:solidFill>
                            <a:srgbClr val="000000"/>
                          </a:solidFill>
                          <a:effectLst/>
                          <a:latin typeface="+mn-lt"/>
                          <a:ea typeface="+mn-ea"/>
                          <a:cs typeface="+mn-cs"/>
                        </a:rPr>
                        <a:t>17</a:t>
                      </a:r>
                      <a:r>
                        <a:rPr lang="de-CH" sz="2400" b="1" cap="small" dirty="0">
                          <a:solidFill>
                            <a:srgbClr val="000000"/>
                          </a:solidFill>
                          <a:effectLst/>
                        </a:rPr>
                        <a:t>’</a:t>
                      </a:r>
                      <a:r>
                        <a:rPr lang="de-DE" sz="2400" b="1" kern="1200" cap="small" dirty="0">
                          <a:solidFill>
                            <a:srgbClr val="000000"/>
                          </a:solidFill>
                          <a:effectLst/>
                          <a:latin typeface="+mn-lt"/>
                          <a:ea typeface="+mn-ea"/>
                          <a:cs typeface="+mn-cs"/>
                        </a:rPr>
                        <a:t>943</a:t>
                      </a:r>
                      <a:endParaRPr lang="de-CH" sz="2400" b="1" kern="1200" cap="small" dirty="0">
                        <a:solidFill>
                          <a:srgbClr val="000000"/>
                        </a:solidFill>
                        <a:effectLst/>
                        <a:latin typeface="+mn-lt"/>
                        <a:ea typeface="+mn-ea"/>
                        <a:cs typeface="+mn-cs"/>
                      </a:endParaRPr>
                    </a:p>
                  </a:txBody>
                  <a:tcPr marL="30457" marR="30457" marT="0" marB="0" anchor="ctr"/>
                </a:tc>
                <a:tc>
                  <a:txBody>
                    <a:bodyPr/>
                    <a:lstStyle/>
                    <a:p>
                      <a:pPr marL="0" algn="ctr" defTabSz="914400" rtl="0" eaLnBrk="1" latinLnBrk="0" hangingPunct="1">
                        <a:lnSpc>
                          <a:spcPct val="115000"/>
                        </a:lnSpc>
                        <a:spcBef>
                          <a:spcPts val="1000"/>
                        </a:spcBef>
                        <a:spcAft>
                          <a:spcPts val="1000"/>
                        </a:spcAft>
                      </a:pPr>
                      <a:r>
                        <a:rPr lang="de-DE" sz="2400" b="1" kern="1200" cap="small" dirty="0">
                          <a:solidFill>
                            <a:srgbClr val="000000"/>
                          </a:solidFill>
                          <a:effectLst/>
                          <a:latin typeface="+mn-lt"/>
                          <a:ea typeface="+mn-ea"/>
                          <a:cs typeface="+mn-cs"/>
                        </a:rPr>
                        <a:t>17</a:t>
                      </a:r>
                      <a:r>
                        <a:rPr lang="de-CH" sz="2400" b="1" cap="small" dirty="0">
                          <a:solidFill>
                            <a:srgbClr val="000000"/>
                          </a:solidFill>
                          <a:effectLst/>
                        </a:rPr>
                        <a:t>’</a:t>
                      </a:r>
                      <a:r>
                        <a:rPr lang="de-DE" sz="2400" b="1" kern="1200" cap="small" dirty="0">
                          <a:solidFill>
                            <a:srgbClr val="000000"/>
                          </a:solidFill>
                          <a:effectLst/>
                          <a:latin typeface="+mn-lt"/>
                          <a:ea typeface="+mn-ea"/>
                          <a:cs typeface="+mn-cs"/>
                        </a:rPr>
                        <a:t>592</a:t>
                      </a:r>
                      <a:endParaRPr lang="de-CH" sz="2400" b="1" kern="1200" cap="small" dirty="0">
                        <a:solidFill>
                          <a:srgbClr val="000000"/>
                        </a:solidFill>
                        <a:effectLst/>
                        <a:latin typeface="+mn-lt"/>
                        <a:ea typeface="+mn-ea"/>
                        <a:cs typeface="+mn-cs"/>
                      </a:endParaRPr>
                    </a:p>
                  </a:txBody>
                  <a:tcPr marL="30457" marR="30457" marT="0" marB="0" anchor="ctr"/>
                </a:tc>
                <a:extLst>
                  <a:ext uri="{0D108BD9-81ED-4DB2-BD59-A6C34878D82A}">
                    <a16:rowId xmlns:a16="http://schemas.microsoft.com/office/drawing/2014/main" val="510371279"/>
                  </a:ext>
                </a:extLst>
              </a:tr>
              <a:tr h="653138">
                <a:tc>
                  <a:txBody>
                    <a:bodyPr/>
                    <a:lstStyle/>
                    <a:p>
                      <a:pPr algn="l">
                        <a:lnSpc>
                          <a:spcPct val="115000"/>
                        </a:lnSpc>
                        <a:spcBef>
                          <a:spcPts val="1000"/>
                        </a:spcBef>
                        <a:spcAft>
                          <a:spcPts val="1000"/>
                        </a:spcAft>
                      </a:pPr>
                      <a:r>
                        <a:rPr lang="de-CH" sz="2400" b="1" cap="small" dirty="0">
                          <a:solidFill>
                            <a:srgbClr val="000000"/>
                          </a:solidFill>
                          <a:effectLst/>
                        </a:rPr>
                        <a:t>Nettoinvestitionen </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33’003</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marL="0" algn="ctr" defTabSz="914400" rtl="0" eaLnBrk="1" latinLnBrk="0" hangingPunct="1">
                        <a:lnSpc>
                          <a:spcPct val="115000"/>
                        </a:lnSpc>
                        <a:spcBef>
                          <a:spcPts val="1000"/>
                        </a:spcBef>
                        <a:spcAft>
                          <a:spcPts val="1000"/>
                        </a:spcAft>
                      </a:pPr>
                      <a:r>
                        <a:rPr lang="de-CH" sz="2400" b="1" kern="1200" cap="small" dirty="0">
                          <a:solidFill>
                            <a:srgbClr val="000000"/>
                          </a:solidFill>
                          <a:effectLst/>
                          <a:latin typeface="+mn-lt"/>
                          <a:ea typeface="+mn-ea"/>
                          <a:cs typeface="+mn-cs"/>
                        </a:rPr>
                        <a:t>27’017</a:t>
                      </a:r>
                    </a:p>
                  </a:txBody>
                  <a:tcPr marL="30457" marR="30457" marT="0" marB="0" anchor="ctr"/>
                </a:tc>
                <a:tc>
                  <a:txBody>
                    <a:bodyPr/>
                    <a:lstStyle/>
                    <a:p>
                      <a:pPr marL="0" algn="ctr" defTabSz="914400" rtl="0" eaLnBrk="1" latinLnBrk="0" hangingPunct="1">
                        <a:lnSpc>
                          <a:spcPct val="115000"/>
                        </a:lnSpc>
                        <a:spcBef>
                          <a:spcPts val="1000"/>
                        </a:spcBef>
                        <a:spcAft>
                          <a:spcPts val="1000"/>
                        </a:spcAft>
                      </a:pPr>
                      <a:r>
                        <a:rPr lang="de-CH" sz="2400" b="1" kern="1200" cap="small" dirty="0">
                          <a:solidFill>
                            <a:srgbClr val="000000"/>
                          </a:solidFill>
                          <a:effectLst/>
                          <a:latin typeface="+mn-lt"/>
                          <a:ea typeface="+mn-ea"/>
                          <a:cs typeface="+mn-cs"/>
                        </a:rPr>
                        <a:t>21’650</a:t>
                      </a:r>
                    </a:p>
                  </a:txBody>
                  <a:tcPr marL="30457" marR="30457" marT="0" marB="0" anchor="ctr"/>
                </a:tc>
                <a:tc>
                  <a:txBody>
                    <a:bodyPr/>
                    <a:lstStyle/>
                    <a:p>
                      <a:pPr marL="0" algn="ctr" defTabSz="914400" rtl="0" eaLnBrk="1" latinLnBrk="0" hangingPunct="1">
                        <a:lnSpc>
                          <a:spcPct val="115000"/>
                        </a:lnSpc>
                        <a:spcBef>
                          <a:spcPts val="1000"/>
                        </a:spcBef>
                        <a:spcAft>
                          <a:spcPts val="1000"/>
                        </a:spcAft>
                      </a:pPr>
                      <a:r>
                        <a:rPr lang="de-CH" sz="2400" b="1" kern="1200" cap="small" dirty="0">
                          <a:solidFill>
                            <a:srgbClr val="000000"/>
                          </a:solidFill>
                          <a:effectLst/>
                          <a:latin typeface="+mn-lt"/>
                          <a:ea typeface="+mn-ea"/>
                          <a:cs typeface="+mn-cs"/>
                        </a:rPr>
                        <a:t>38’716</a:t>
                      </a:r>
                    </a:p>
                  </a:txBody>
                  <a:tcPr marL="30457" marR="30457" marT="0" marB="0" anchor="ctr"/>
                </a:tc>
                <a:tc>
                  <a:txBody>
                    <a:bodyPr/>
                    <a:lstStyle/>
                    <a:p>
                      <a:pPr marL="0" algn="ctr" defTabSz="914400" rtl="0" eaLnBrk="1" latinLnBrk="0" hangingPunct="1">
                        <a:lnSpc>
                          <a:spcPct val="115000"/>
                        </a:lnSpc>
                        <a:spcBef>
                          <a:spcPts val="1000"/>
                        </a:spcBef>
                        <a:spcAft>
                          <a:spcPts val="1000"/>
                        </a:spcAft>
                      </a:pPr>
                      <a:r>
                        <a:rPr lang="de-CH" sz="2400" b="1" kern="1200" cap="small" dirty="0">
                          <a:solidFill>
                            <a:srgbClr val="000000"/>
                          </a:solidFill>
                          <a:effectLst/>
                          <a:latin typeface="+mn-lt"/>
                          <a:ea typeface="+mn-ea"/>
                          <a:cs typeface="+mn-cs"/>
                        </a:rPr>
                        <a:t>29’476</a:t>
                      </a:r>
                    </a:p>
                  </a:txBody>
                  <a:tcPr marL="30457" marR="30457" marT="0" marB="0" anchor="ctr"/>
                </a:tc>
                <a:extLst>
                  <a:ext uri="{0D108BD9-81ED-4DB2-BD59-A6C34878D82A}">
                    <a16:rowId xmlns:a16="http://schemas.microsoft.com/office/drawing/2014/main" val="4108872902"/>
                  </a:ext>
                </a:extLst>
              </a:tr>
              <a:tr h="1767153">
                <a:tc>
                  <a:txBody>
                    <a:bodyPr/>
                    <a:lstStyle/>
                    <a:p>
                      <a:pPr algn="l">
                        <a:lnSpc>
                          <a:spcPct val="115000"/>
                        </a:lnSpc>
                        <a:spcBef>
                          <a:spcPts val="1000"/>
                        </a:spcBef>
                        <a:spcAft>
                          <a:spcPts val="1000"/>
                        </a:spcAft>
                      </a:pPr>
                      <a:r>
                        <a:rPr lang="de-CH" sz="2400" b="1" cap="small" dirty="0">
                          <a:solidFill>
                            <a:srgbClr val="000000"/>
                          </a:solidFill>
                          <a:effectLst/>
                        </a:rPr>
                        <a:t>Finanzierungs-überschuss/</a:t>
                      </a:r>
                      <a:br>
                        <a:rPr lang="de-CH" sz="2400" b="1" cap="small" dirty="0">
                          <a:solidFill>
                            <a:srgbClr val="000000"/>
                          </a:solidFill>
                          <a:effectLst/>
                        </a:rPr>
                      </a:br>
                      <a:r>
                        <a:rPr lang="de-CH" sz="2400" b="1" cap="small" dirty="0">
                          <a:solidFill>
                            <a:srgbClr val="000000"/>
                          </a:solidFill>
                          <a:effectLst/>
                        </a:rPr>
                        <a:t>-</a:t>
                      </a:r>
                      <a:r>
                        <a:rPr lang="de-CH" sz="2400" b="1" cap="small" dirty="0" err="1">
                          <a:solidFill>
                            <a:srgbClr val="000000"/>
                          </a:solidFill>
                          <a:effectLst/>
                        </a:rPr>
                        <a:t>fehlbetrag</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-14’865</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marL="0" algn="ctr" defTabSz="914400" rtl="0" eaLnBrk="1" latinLnBrk="0" hangingPunct="1">
                        <a:lnSpc>
                          <a:spcPct val="115000"/>
                        </a:lnSpc>
                        <a:spcBef>
                          <a:spcPts val="1000"/>
                        </a:spcBef>
                        <a:spcAft>
                          <a:spcPts val="1000"/>
                        </a:spcAft>
                      </a:pPr>
                      <a:r>
                        <a:rPr lang="de-CH" sz="2400" b="1" kern="1200" cap="small" dirty="0">
                          <a:solidFill>
                            <a:srgbClr val="000000"/>
                          </a:solidFill>
                          <a:effectLst/>
                          <a:latin typeface="+mn-lt"/>
                          <a:ea typeface="+mn-ea"/>
                          <a:cs typeface="+mn-cs"/>
                        </a:rPr>
                        <a:t>-8’400</a:t>
                      </a:r>
                    </a:p>
                  </a:txBody>
                  <a:tcPr marL="30457" marR="30457" marT="0" marB="0" anchor="ctr"/>
                </a:tc>
                <a:tc>
                  <a:txBody>
                    <a:bodyPr/>
                    <a:lstStyle/>
                    <a:p>
                      <a:pPr marL="0" algn="ctr" defTabSz="914400" rtl="0" eaLnBrk="1" latinLnBrk="0" hangingPunct="1">
                        <a:lnSpc>
                          <a:spcPct val="115000"/>
                        </a:lnSpc>
                        <a:spcBef>
                          <a:spcPts val="1000"/>
                        </a:spcBef>
                        <a:spcAft>
                          <a:spcPts val="1000"/>
                        </a:spcAft>
                      </a:pPr>
                      <a:r>
                        <a:rPr lang="de-CH" sz="2400" b="1" kern="1200" cap="small" dirty="0">
                          <a:solidFill>
                            <a:srgbClr val="000000"/>
                          </a:solidFill>
                          <a:effectLst/>
                          <a:latin typeface="+mn-lt"/>
                          <a:ea typeface="+mn-ea"/>
                          <a:cs typeface="+mn-cs"/>
                        </a:rPr>
                        <a:t>-3’365</a:t>
                      </a:r>
                    </a:p>
                  </a:txBody>
                  <a:tcPr marL="30457" marR="30457" marT="0" marB="0" anchor="ctr"/>
                </a:tc>
                <a:tc>
                  <a:txBody>
                    <a:bodyPr/>
                    <a:lstStyle/>
                    <a:p>
                      <a:pPr marL="0" algn="ctr" defTabSz="914400" rtl="0" eaLnBrk="1" latinLnBrk="0" hangingPunct="1">
                        <a:lnSpc>
                          <a:spcPct val="115000"/>
                        </a:lnSpc>
                        <a:spcBef>
                          <a:spcPts val="1000"/>
                        </a:spcBef>
                        <a:spcAft>
                          <a:spcPts val="1000"/>
                        </a:spcAft>
                      </a:pPr>
                      <a:r>
                        <a:rPr lang="de-CH" sz="2400" b="1" kern="1200" cap="small" dirty="0">
                          <a:solidFill>
                            <a:srgbClr val="000000"/>
                          </a:solidFill>
                          <a:effectLst/>
                          <a:latin typeface="+mn-lt"/>
                          <a:ea typeface="+mn-ea"/>
                          <a:cs typeface="+mn-cs"/>
                        </a:rPr>
                        <a:t>-20’773</a:t>
                      </a:r>
                    </a:p>
                  </a:txBody>
                  <a:tcPr marL="30457" marR="30457" marT="0" marB="0" anchor="ctr"/>
                </a:tc>
                <a:tc>
                  <a:txBody>
                    <a:bodyPr/>
                    <a:lstStyle/>
                    <a:p>
                      <a:pPr marL="0" algn="ctr" defTabSz="914400" rtl="0" eaLnBrk="1" latinLnBrk="0" hangingPunct="1">
                        <a:lnSpc>
                          <a:spcPct val="115000"/>
                        </a:lnSpc>
                        <a:spcBef>
                          <a:spcPts val="1000"/>
                        </a:spcBef>
                        <a:spcAft>
                          <a:spcPts val="1000"/>
                        </a:spcAft>
                      </a:pPr>
                      <a:r>
                        <a:rPr lang="de-CH" sz="2400" b="1" kern="1200" cap="small" dirty="0">
                          <a:solidFill>
                            <a:srgbClr val="000000"/>
                          </a:solidFill>
                          <a:effectLst/>
                          <a:latin typeface="+mn-lt"/>
                          <a:ea typeface="+mn-ea"/>
                          <a:cs typeface="+mn-cs"/>
                        </a:rPr>
                        <a:t>-11’884</a:t>
                      </a:r>
                    </a:p>
                  </a:txBody>
                  <a:tcPr marL="30457" marR="30457" marT="0" marB="0" anchor="ctr"/>
                </a:tc>
                <a:extLst>
                  <a:ext uri="{0D108BD9-81ED-4DB2-BD59-A6C34878D82A}">
                    <a16:rowId xmlns:a16="http://schemas.microsoft.com/office/drawing/2014/main" val="277331809"/>
                  </a:ext>
                </a:extLst>
              </a:tr>
            </a:tbl>
          </a:graphicData>
        </a:graphic>
      </p:graphicFrame>
    </p:spTree>
    <p:extLst>
      <p:ext uri="{BB962C8B-B14F-4D97-AF65-F5344CB8AC3E}">
        <p14:creationId xmlns:p14="http://schemas.microsoft.com/office/powerpoint/2010/main" val="424547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3BF0F22E-8494-0760-DC81-1916FD43B6F4}"/>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CBE2A415-8C18-6C6F-F642-760F69DCA7B8}"/>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D10439DD-D453-102A-495A-4909B1CEC1D0}"/>
              </a:ext>
            </a:extLst>
          </p:cNvPr>
          <p:cNvSpPr>
            <a:spLocks noGrp="1"/>
          </p:cNvSpPr>
          <p:nvPr>
            <p:ph type="sldNum" sz="quarter" idx="12"/>
          </p:nvPr>
        </p:nvSpPr>
        <p:spPr/>
        <p:txBody>
          <a:bodyPr/>
          <a:lstStyle/>
          <a:p>
            <a:fld id="{33883982-FD16-464E-B8BE-45F01105FA6D}" type="slidenum">
              <a:rPr lang="de-DE" smtClean="0"/>
              <a:t>14</a:t>
            </a:fld>
            <a:endParaRPr lang="de-DE"/>
          </a:p>
        </p:txBody>
      </p:sp>
      <p:graphicFrame>
        <p:nvGraphicFramePr>
          <p:cNvPr id="9" name="Inhaltsplatzhalter 8">
            <a:extLst>
              <a:ext uri="{FF2B5EF4-FFF2-40B4-BE49-F238E27FC236}">
                <a16:creationId xmlns:a16="http://schemas.microsoft.com/office/drawing/2014/main" id="{A5DD9A3F-41FC-0366-7950-6C7E7D7FB225}"/>
              </a:ext>
            </a:extLst>
          </p:cNvPr>
          <p:cNvGraphicFramePr>
            <a:graphicFrameLocks noGrp="1"/>
          </p:cNvGraphicFramePr>
          <p:nvPr>
            <p:ph idx="1"/>
            <p:extLst>
              <p:ext uri="{D42A27DB-BD31-4B8C-83A1-F6EECF244321}">
                <p14:modId xmlns:p14="http://schemas.microsoft.com/office/powerpoint/2010/main" val="3036354752"/>
              </p:ext>
            </p:extLst>
          </p:nvPr>
        </p:nvGraphicFramePr>
        <p:xfrm>
          <a:off x="471382" y="479424"/>
          <a:ext cx="11408400" cy="4125641"/>
        </p:xfrm>
        <a:graphic>
          <a:graphicData uri="http://schemas.openxmlformats.org/drawingml/2006/table">
            <a:tbl>
              <a:tblPr firstRow="1" firstCol="1" bandRow="1">
                <a:tableStyleId>{5C22544A-7EE6-4342-B048-85BDC9FD1C3A}</a:tableStyleId>
              </a:tblPr>
              <a:tblGrid>
                <a:gridCol w="2858400">
                  <a:extLst>
                    <a:ext uri="{9D8B030D-6E8A-4147-A177-3AD203B41FA5}">
                      <a16:colId xmlns:a16="http://schemas.microsoft.com/office/drawing/2014/main" val="1047095199"/>
                    </a:ext>
                  </a:extLst>
                </a:gridCol>
                <a:gridCol w="1710000">
                  <a:extLst>
                    <a:ext uri="{9D8B030D-6E8A-4147-A177-3AD203B41FA5}">
                      <a16:colId xmlns:a16="http://schemas.microsoft.com/office/drawing/2014/main" val="1776147605"/>
                    </a:ext>
                  </a:extLst>
                </a:gridCol>
                <a:gridCol w="1710000">
                  <a:extLst>
                    <a:ext uri="{9D8B030D-6E8A-4147-A177-3AD203B41FA5}">
                      <a16:colId xmlns:a16="http://schemas.microsoft.com/office/drawing/2014/main" val="981180187"/>
                    </a:ext>
                  </a:extLst>
                </a:gridCol>
                <a:gridCol w="1710000">
                  <a:extLst>
                    <a:ext uri="{9D8B030D-6E8A-4147-A177-3AD203B41FA5}">
                      <a16:colId xmlns:a16="http://schemas.microsoft.com/office/drawing/2014/main" val="4281563309"/>
                    </a:ext>
                  </a:extLst>
                </a:gridCol>
                <a:gridCol w="1710000">
                  <a:extLst>
                    <a:ext uri="{9D8B030D-6E8A-4147-A177-3AD203B41FA5}">
                      <a16:colId xmlns:a16="http://schemas.microsoft.com/office/drawing/2014/main" val="2188736696"/>
                    </a:ext>
                  </a:extLst>
                </a:gridCol>
                <a:gridCol w="1710000">
                  <a:extLst>
                    <a:ext uri="{9D8B030D-6E8A-4147-A177-3AD203B41FA5}">
                      <a16:colId xmlns:a16="http://schemas.microsoft.com/office/drawing/2014/main" val="837799655"/>
                    </a:ext>
                  </a:extLst>
                </a:gridCol>
              </a:tblGrid>
              <a:tr h="907063">
                <a:tc>
                  <a:txBody>
                    <a:bodyPr/>
                    <a:lstStyle/>
                    <a:p>
                      <a:pPr algn="l">
                        <a:lnSpc>
                          <a:spcPct val="115000"/>
                        </a:lnSpc>
                        <a:spcBef>
                          <a:spcPts val="1000"/>
                        </a:spcBef>
                        <a:spcAft>
                          <a:spcPts val="1000"/>
                        </a:spcAft>
                      </a:pPr>
                      <a:r>
                        <a:rPr lang="de-CH" sz="2400" b="1" cap="small" dirty="0">
                          <a:solidFill>
                            <a:srgbClr val="000000"/>
                          </a:solidFill>
                          <a:effectLst/>
                        </a:rPr>
                        <a:t>Finanzplan in </a:t>
                      </a:r>
                      <a:r>
                        <a:rPr lang="de-CH" sz="2400" b="1" cap="small" dirty="0" err="1">
                          <a:solidFill>
                            <a:srgbClr val="000000"/>
                          </a:solidFill>
                          <a:effectLst/>
                        </a:rPr>
                        <a:t>TCHF</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2026</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2027</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2028</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2029</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2030</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3650330849"/>
                  </a:ext>
                </a:extLst>
              </a:tr>
              <a:tr h="1074912">
                <a:tc>
                  <a:txBody>
                    <a:bodyPr/>
                    <a:lstStyle/>
                    <a:p>
                      <a:pPr algn="l">
                        <a:lnSpc>
                          <a:spcPct val="115000"/>
                        </a:lnSpc>
                        <a:spcBef>
                          <a:spcPts val="1000"/>
                        </a:spcBef>
                        <a:spcAft>
                          <a:spcPts val="1000"/>
                        </a:spcAft>
                      </a:pPr>
                      <a:r>
                        <a:rPr lang="de-CH" sz="2400" b="1" cap="small" dirty="0">
                          <a:solidFill>
                            <a:srgbClr val="000000"/>
                          </a:solidFill>
                          <a:effectLst/>
                        </a:rPr>
                        <a:t>Kapital-</a:t>
                      </a:r>
                      <a:r>
                        <a:rPr lang="de-CH" sz="2400" b="1" cap="small" dirty="0" err="1">
                          <a:solidFill>
                            <a:srgbClr val="000000"/>
                          </a:solidFill>
                          <a:effectLst/>
                        </a:rPr>
                        <a:t>neuaufnahmen</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14’865 </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8’400</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3’365</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20’773</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11’884</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3010260809"/>
                  </a:ext>
                </a:extLst>
              </a:tr>
              <a:tr h="1071833">
                <a:tc>
                  <a:txBody>
                    <a:bodyPr/>
                    <a:lstStyle/>
                    <a:p>
                      <a:pPr algn="l">
                        <a:lnSpc>
                          <a:spcPct val="115000"/>
                        </a:lnSpc>
                        <a:spcBef>
                          <a:spcPts val="1000"/>
                        </a:spcBef>
                        <a:spcAft>
                          <a:spcPts val="1000"/>
                        </a:spcAft>
                      </a:pPr>
                      <a:r>
                        <a:rPr lang="de-CH" sz="2400" b="1" cap="small" dirty="0">
                          <a:solidFill>
                            <a:srgbClr val="000000"/>
                          </a:solidFill>
                          <a:effectLst/>
                        </a:rPr>
                        <a:t>= Veränderung flüssige Mittel</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0 </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0 </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rgbClr val="000000"/>
                          </a:solidFill>
                          <a:effectLst/>
                        </a:rPr>
                        <a:t>0 </a:t>
                      </a:r>
                      <a:endParaRPr lang="de-CH" sz="2400" b="1">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rgbClr val="000000"/>
                          </a:solidFill>
                          <a:effectLst/>
                        </a:rPr>
                        <a:t>0 </a:t>
                      </a:r>
                      <a:endParaRPr lang="de-CH" sz="2400" b="1">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0 </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1208895207"/>
                  </a:ext>
                </a:extLst>
              </a:tr>
              <a:tr h="1071833">
                <a:tc>
                  <a:txBody>
                    <a:bodyPr/>
                    <a:lstStyle/>
                    <a:p>
                      <a:pPr algn="l">
                        <a:lnSpc>
                          <a:spcPct val="115000"/>
                        </a:lnSpc>
                        <a:spcBef>
                          <a:spcPts val="1000"/>
                        </a:spcBef>
                        <a:spcAft>
                          <a:spcPts val="1000"/>
                        </a:spcAft>
                      </a:pPr>
                      <a:r>
                        <a:rPr lang="de-CH" sz="2400" b="1" cap="small" dirty="0">
                          <a:solidFill>
                            <a:srgbClr val="000000"/>
                          </a:solidFill>
                          <a:effectLst/>
                        </a:rPr>
                        <a:t>Flüssige Mittel am 01.01.</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2’000 </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2’000 </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2’000 </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rgbClr val="000000"/>
                          </a:solidFill>
                          <a:effectLst/>
                        </a:rPr>
                        <a:t>2’000 </a:t>
                      </a:r>
                      <a:endParaRPr lang="de-CH" sz="2400" b="1">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2’000 </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155027941"/>
                  </a:ext>
                </a:extLst>
              </a:tr>
            </a:tbl>
          </a:graphicData>
        </a:graphic>
      </p:graphicFrame>
    </p:spTree>
    <p:extLst>
      <p:ext uri="{BB962C8B-B14F-4D97-AF65-F5344CB8AC3E}">
        <p14:creationId xmlns:p14="http://schemas.microsoft.com/office/powerpoint/2010/main" val="421037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A3488E2F-911A-9F8F-EFF3-447FE43E7C4E}"/>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934E6F53-1FAF-49C9-F9C4-82D0C9F7CD99}"/>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CA5DFB14-7D62-159B-6486-AAF3489A98AD}"/>
              </a:ext>
            </a:extLst>
          </p:cNvPr>
          <p:cNvSpPr>
            <a:spLocks noGrp="1"/>
          </p:cNvSpPr>
          <p:nvPr>
            <p:ph type="sldNum" sz="quarter" idx="12"/>
          </p:nvPr>
        </p:nvSpPr>
        <p:spPr/>
        <p:txBody>
          <a:bodyPr/>
          <a:lstStyle/>
          <a:p>
            <a:fld id="{33883982-FD16-464E-B8BE-45F01105FA6D}" type="slidenum">
              <a:rPr lang="de-DE" smtClean="0"/>
              <a:t>15</a:t>
            </a:fld>
            <a:endParaRPr lang="de-DE"/>
          </a:p>
        </p:txBody>
      </p:sp>
      <p:graphicFrame>
        <p:nvGraphicFramePr>
          <p:cNvPr id="9" name="Inhaltsplatzhalter 8">
            <a:extLst>
              <a:ext uri="{FF2B5EF4-FFF2-40B4-BE49-F238E27FC236}">
                <a16:creationId xmlns:a16="http://schemas.microsoft.com/office/drawing/2014/main" id="{98D06B5C-71C4-A096-5883-5E851606CB1D}"/>
              </a:ext>
            </a:extLst>
          </p:cNvPr>
          <p:cNvGraphicFramePr>
            <a:graphicFrameLocks noGrp="1"/>
          </p:cNvGraphicFramePr>
          <p:nvPr>
            <p:ph idx="1"/>
            <p:extLst>
              <p:ext uri="{D42A27DB-BD31-4B8C-83A1-F6EECF244321}">
                <p14:modId xmlns:p14="http://schemas.microsoft.com/office/powerpoint/2010/main" val="3923688002"/>
              </p:ext>
            </p:extLst>
          </p:nvPr>
        </p:nvGraphicFramePr>
        <p:xfrm>
          <a:off x="547582" y="136524"/>
          <a:ext cx="11408400" cy="5800726"/>
        </p:xfrm>
        <a:graphic>
          <a:graphicData uri="http://schemas.openxmlformats.org/drawingml/2006/table">
            <a:tbl>
              <a:tblPr firstRow="1" firstCol="1" bandRow="1">
                <a:tableStyleId>{5C22544A-7EE6-4342-B048-85BDC9FD1C3A}</a:tableStyleId>
              </a:tblPr>
              <a:tblGrid>
                <a:gridCol w="2858400">
                  <a:extLst>
                    <a:ext uri="{9D8B030D-6E8A-4147-A177-3AD203B41FA5}">
                      <a16:colId xmlns:a16="http://schemas.microsoft.com/office/drawing/2014/main" val="1047095199"/>
                    </a:ext>
                  </a:extLst>
                </a:gridCol>
                <a:gridCol w="1710000">
                  <a:extLst>
                    <a:ext uri="{9D8B030D-6E8A-4147-A177-3AD203B41FA5}">
                      <a16:colId xmlns:a16="http://schemas.microsoft.com/office/drawing/2014/main" val="1776147605"/>
                    </a:ext>
                  </a:extLst>
                </a:gridCol>
                <a:gridCol w="1710000">
                  <a:extLst>
                    <a:ext uri="{9D8B030D-6E8A-4147-A177-3AD203B41FA5}">
                      <a16:colId xmlns:a16="http://schemas.microsoft.com/office/drawing/2014/main" val="981180187"/>
                    </a:ext>
                  </a:extLst>
                </a:gridCol>
                <a:gridCol w="1710000">
                  <a:extLst>
                    <a:ext uri="{9D8B030D-6E8A-4147-A177-3AD203B41FA5}">
                      <a16:colId xmlns:a16="http://schemas.microsoft.com/office/drawing/2014/main" val="4281563309"/>
                    </a:ext>
                  </a:extLst>
                </a:gridCol>
                <a:gridCol w="1710000">
                  <a:extLst>
                    <a:ext uri="{9D8B030D-6E8A-4147-A177-3AD203B41FA5}">
                      <a16:colId xmlns:a16="http://schemas.microsoft.com/office/drawing/2014/main" val="2188736696"/>
                    </a:ext>
                  </a:extLst>
                </a:gridCol>
                <a:gridCol w="1710000">
                  <a:extLst>
                    <a:ext uri="{9D8B030D-6E8A-4147-A177-3AD203B41FA5}">
                      <a16:colId xmlns:a16="http://schemas.microsoft.com/office/drawing/2014/main" val="837799655"/>
                    </a:ext>
                  </a:extLst>
                </a:gridCol>
              </a:tblGrid>
              <a:tr h="1112316">
                <a:tc>
                  <a:txBody>
                    <a:bodyPr/>
                    <a:lstStyle/>
                    <a:p>
                      <a:pPr algn="l">
                        <a:lnSpc>
                          <a:spcPct val="115000"/>
                        </a:lnSpc>
                        <a:spcBef>
                          <a:spcPts val="1000"/>
                        </a:spcBef>
                        <a:spcAft>
                          <a:spcPts val="1000"/>
                        </a:spcAft>
                      </a:pPr>
                      <a:r>
                        <a:rPr lang="de-CH" sz="2400" b="1" cap="small" dirty="0">
                          <a:solidFill>
                            <a:srgbClr val="000000"/>
                          </a:solidFill>
                          <a:effectLst/>
                        </a:rPr>
                        <a:t>Finanzplan in </a:t>
                      </a:r>
                      <a:r>
                        <a:rPr lang="de-CH" sz="2400" b="1" cap="small" dirty="0" err="1">
                          <a:solidFill>
                            <a:srgbClr val="000000"/>
                          </a:solidFill>
                          <a:effectLst/>
                        </a:rPr>
                        <a:t>TCHF</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2026</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2027</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2028</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2029</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marL="0" algn="ctr" defTabSz="914400" rtl="0" eaLnBrk="1" latinLnBrk="0" hangingPunct="1">
                        <a:lnSpc>
                          <a:spcPct val="115000"/>
                        </a:lnSpc>
                        <a:spcBef>
                          <a:spcPts val="1000"/>
                        </a:spcBef>
                        <a:spcAft>
                          <a:spcPts val="1000"/>
                        </a:spcAft>
                      </a:pPr>
                      <a:r>
                        <a:rPr lang="de-DE" sz="2400" b="1" kern="1200" cap="small" dirty="0">
                          <a:solidFill>
                            <a:srgbClr val="000000"/>
                          </a:solidFill>
                          <a:effectLst/>
                          <a:latin typeface="+mn-lt"/>
                          <a:ea typeface="+mn-ea"/>
                          <a:cs typeface="+mn-cs"/>
                        </a:rPr>
                        <a:t>2</a:t>
                      </a:r>
                      <a:r>
                        <a:rPr lang="de-CH" sz="2400" b="1" kern="1200" cap="small" dirty="0">
                          <a:solidFill>
                            <a:srgbClr val="000000"/>
                          </a:solidFill>
                          <a:effectLst/>
                          <a:latin typeface="+mn-lt"/>
                          <a:ea typeface="+mn-ea"/>
                          <a:cs typeface="+mn-cs"/>
                        </a:rPr>
                        <a:t>030</a:t>
                      </a:r>
                    </a:p>
                  </a:txBody>
                  <a:tcPr marL="30457" marR="30457" marT="0" marB="0" anchor="ctr"/>
                </a:tc>
                <a:extLst>
                  <a:ext uri="{0D108BD9-81ED-4DB2-BD59-A6C34878D82A}">
                    <a16:rowId xmlns:a16="http://schemas.microsoft.com/office/drawing/2014/main" val="3650330849"/>
                  </a:ext>
                </a:extLst>
              </a:tr>
              <a:tr h="1314371">
                <a:tc>
                  <a:txBody>
                    <a:bodyPr/>
                    <a:lstStyle/>
                    <a:p>
                      <a:pPr algn="l">
                        <a:lnSpc>
                          <a:spcPct val="115000"/>
                        </a:lnSpc>
                        <a:spcBef>
                          <a:spcPts val="1000"/>
                        </a:spcBef>
                        <a:spcAft>
                          <a:spcPts val="1000"/>
                        </a:spcAft>
                      </a:pPr>
                      <a:r>
                        <a:rPr lang="de-CH" sz="2400" b="1" cap="small" dirty="0">
                          <a:solidFill>
                            <a:srgbClr val="000000"/>
                          </a:solidFill>
                          <a:effectLst/>
                        </a:rPr>
                        <a:t>Flüssige Mittel am 31.12.: </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rgbClr val="000000"/>
                          </a:solidFill>
                          <a:effectLst/>
                        </a:rPr>
                        <a:t>2’000 </a:t>
                      </a:r>
                      <a:endParaRPr lang="de-CH" sz="2400" b="1">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rgbClr val="000000"/>
                          </a:solidFill>
                          <a:effectLst/>
                        </a:rPr>
                        <a:t>2’000 </a:t>
                      </a:r>
                      <a:endParaRPr lang="de-CH" sz="2400" b="1">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rgbClr val="000000"/>
                          </a:solidFill>
                          <a:effectLst/>
                        </a:rPr>
                        <a:t>2’000 </a:t>
                      </a:r>
                      <a:endParaRPr lang="de-CH" sz="2400" b="1">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2’000 </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2’000 </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1541211961"/>
                  </a:ext>
                </a:extLst>
              </a:tr>
              <a:tr h="2261723">
                <a:tc>
                  <a:txBody>
                    <a:bodyPr/>
                    <a:lstStyle/>
                    <a:p>
                      <a:pPr algn="l">
                        <a:lnSpc>
                          <a:spcPct val="115000"/>
                        </a:lnSpc>
                        <a:spcBef>
                          <a:spcPts val="1000"/>
                        </a:spcBef>
                        <a:spcAft>
                          <a:spcPts val="1000"/>
                        </a:spcAft>
                      </a:pPr>
                      <a:r>
                        <a:rPr lang="de-CH" sz="2400" b="1" cap="small" dirty="0">
                          <a:solidFill>
                            <a:srgbClr val="000000"/>
                          </a:solidFill>
                          <a:effectLst/>
                        </a:rPr>
                        <a:t>Mittel- und langfristige Schulden per 31.12.</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33’040 </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41’440</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44’805</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65’578</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77’462</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2208466312"/>
                  </a:ext>
                </a:extLst>
              </a:tr>
              <a:tr h="1112316">
                <a:tc>
                  <a:txBody>
                    <a:bodyPr/>
                    <a:lstStyle/>
                    <a:p>
                      <a:pPr algn="l">
                        <a:lnSpc>
                          <a:spcPct val="115000"/>
                        </a:lnSpc>
                        <a:spcBef>
                          <a:spcPts val="1000"/>
                        </a:spcBef>
                        <a:spcAft>
                          <a:spcPts val="1000"/>
                        </a:spcAft>
                      </a:pPr>
                      <a:r>
                        <a:rPr lang="de-CH" sz="2400" b="1" cap="small" dirty="0">
                          <a:solidFill>
                            <a:srgbClr val="000000"/>
                          </a:solidFill>
                          <a:effectLst/>
                        </a:rPr>
                        <a:t>Pro Kopfvermögen</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9’126</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7’749</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7’197</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3’791</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rgbClr val="000000"/>
                          </a:solidFill>
                          <a:effectLst/>
                        </a:rPr>
                        <a:t>1’843</a:t>
                      </a:r>
                      <a:endParaRPr lang="de-CH"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903259519"/>
                  </a:ext>
                </a:extLst>
              </a:tr>
            </a:tbl>
          </a:graphicData>
        </a:graphic>
      </p:graphicFrame>
    </p:spTree>
    <p:extLst>
      <p:ext uri="{BB962C8B-B14F-4D97-AF65-F5344CB8AC3E}">
        <p14:creationId xmlns:p14="http://schemas.microsoft.com/office/powerpoint/2010/main" val="255544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93F0E0-C5DA-1248-A874-8E8C4833F152}"/>
              </a:ext>
            </a:extLst>
          </p:cNvPr>
          <p:cNvSpPr>
            <a:spLocks noGrp="1"/>
          </p:cNvSpPr>
          <p:nvPr>
            <p:ph type="title"/>
          </p:nvPr>
        </p:nvSpPr>
        <p:spPr/>
        <p:txBody>
          <a:bodyPr/>
          <a:lstStyle/>
          <a:p>
            <a:r>
              <a:rPr lang="de-CH" dirty="0">
                <a:solidFill>
                  <a:srgbClr val="000000"/>
                </a:solidFill>
              </a:rPr>
              <a:t>Geplante Nettoinvestitionen </a:t>
            </a:r>
          </a:p>
        </p:txBody>
      </p:sp>
      <p:graphicFrame>
        <p:nvGraphicFramePr>
          <p:cNvPr id="7" name="Inhaltsplatzhalter 6">
            <a:extLst>
              <a:ext uri="{FF2B5EF4-FFF2-40B4-BE49-F238E27FC236}">
                <a16:creationId xmlns:a16="http://schemas.microsoft.com/office/drawing/2014/main" id="{7A3100BA-2245-495C-8F9E-CA35885AE1E6}"/>
              </a:ext>
            </a:extLst>
          </p:cNvPr>
          <p:cNvGraphicFramePr>
            <a:graphicFrameLocks noGrp="1"/>
          </p:cNvGraphicFramePr>
          <p:nvPr>
            <p:ph idx="1"/>
            <p:extLst>
              <p:ext uri="{D42A27DB-BD31-4B8C-83A1-F6EECF244321}">
                <p14:modId xmlns:p14="http://schemas.microsoft.com/office/powerpoint/2010/main" val="274714569"/>
              </p:ext>
            </p:extLst>
          </p:nvPr>
        </p:nvGraphicFramePr>
        <p:xfrm>
          <a:off x="388938" y="1825625"/>
          <a:ext cx="114173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4" name="Foliennummernplatzhalter 3">
            <a:extLst>
              <a:ext uri="{FF2B5EF4-FFF2-40B4-BE49-F238E27FC236}">
                <a16:creationId xmlns:a16="http://schemas.microsoft.com/office/drawing/2014/main" id="{09F2CF32-102C-74DB-22E0-EE1DC1EF9F43}"/>
              </a:ext>
            </a:extLst>
          </p:cNvPr>
          <p:cNvSpPr>
            <a:spLocks noGrp="1"/>
          </p:cNvSpPr>
          <p:nvPr>
            <p:ph type="sldNum" sz="quarter" idx="12"/>
          </p:nvPr>
        </p:nvSpPr>
        <p:spPr/>
        <p:txBody>
          <a:bodyPr/>
          <a:lstStyle/>
          <a:p>
            <a:fld id="{33883982-FD16-464E-B8BE-45F01105FA6D}" type="slidenum">
              <a:rPr lang="de-DE" smtClean="0"/>
              <a:t>16</a:t>
            </a:fld>
            <a:endParaRPr lang="de-DE"/>
          </a:p>
        </p:txBody>
      </p:sp>
    </p:spTree>
    <p:extLst>
      <p:ext uri="{BB962C8B-B14F-4D97-AF65-F5344CB8AC3E}">
        <p14:creationId xmlns:p14="http://schemas.microsoft.com/office/powerpoint/2010/main" val="2240997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4ECAE4-CC1E-21D4-735B-2343EFEDE804}"/>
              </a:ext>
            </a:extLst>
          </p:cNvPr>
          <p:cNvSpPr>
            <a:spLocks noGrp="1"/>
          </p:cNvSpPr>
          <p:nvPr>
            <p:ph type="title"/>
          </p:nvPr>
        </p:nvSpPr>
        <p:spPr>
          <a:xfrm>
            <a:off x="254000" y="0"/>
            <a:ext cx="10464689" cy="704850"/>
          </a:xfrm>
        </p:spPr>
        <p:txBody>
          <a:bodyPr>
            <a:normAutofit/>
          </a:bodyPr>
          <a:lstStyle/>
          <a:p>
            <a:r>
              <a:rPr lang="de-CH" sz="3200" dirty="0">
                <a:solidFill>
                  <a:srgbClr val="000000"/>
                </a:solidFill>
              </a:rPr>
              <a:t>Geplante Projekte</a:t>
            </a:r>
          </a:p>
        </p:txBody>
      </p:sp>
      <p:sp>
        <p:nvSpPr>
          <p:cNvPr id="3" name="Inhaltsplatzhalter 2">
            <a:extLst>
              <a:ext uri="{FF2B5EF4-FFF2-40B4-BE49-F238E27FC236}">
                <a16:creationId xmlns:a16="http://schemas.microsoft.com/office/drawing/2014/main" id="{2C053E73-773F-6D33-5879-70704635C585}"/>
              </a:ext>
            </a:extLst>
          </p:cNvPr>
          <p:cNvSpPr>
            <a:spLocks noGrp="1"/>
          </p:cNvSpPr>
          <p:nvPr>
            <p:ph idx="1"/>
          </p:nvPr>
        </p:nvSpPr>
        <p:spPr>
          <a:xfrm>
            <a:off x="254000" y="793750"/>
            <a:ext cx="10998200" cy="5927725"/>
          </a:xfrm>
        </p:spPr>
        <p:txBody>
          <a:bodyPr>
            <a:normAutofit fontScale="32500" lnSpcReduction="20000"/>
          </a:bodyPr>
          <a:lstStyle/>
          <a:p>
            <a:endParaRPr lang="de-CH" sz="4400" dirty="0">
              <a:solidFill>
                <a:srgbClr val="000000"/>
              </a:solidFill>
            </a:endParaRPr>
          </a:p>
          <a:p>
            <a:pPr indent="0">
              <a:buNone/>
            </a:pPr>
            <a:r>
              <a:rPr lang="de-CH" sz="10400" dirty="0">
                <a:solidFill>
                  <a:srgbClr val="000000"/>
                </a:solidFill>
              </a:rPr>
              <a:t>2027</a:t>
            </a:r>
          </a:p>
          <a:p>
            <a:pPr indent="0">
              <a:buNone/>
            </a:pPr>
            <a:r>
              <a:rPr lang="de-CH" sz="10400" dirty="0">
                <a:solidFill>
                  <a:srgbClr val="000000"/>
                </a:solidFill>
              </a:rPr>
              <a:t>5.5 Mio. Neubau Strassen und Verkehrswege </a:t>
            </a:r>
          </a:p>
          <a:p>
            <a:pPr indent="0">
              <a:buNone/>
            </a:pPr>
            <a:r>
              <a:rPr lang="de-CH" sz="10400" dirty="0">
                <a:solidFill>
                  <a:srgbClr val="000000"/>
                </a:solidFill>
              </a:rPr>
              <a:t>3.7 Mio. Erneuerungen Wasserbau </a:t>
            </a:r>
          </a:p>
          <a:p>
            <a:pPr indent="0">
              <a:buNone/>
            </a:pPr>
            <a:r>
              <a:rPr lang="de-CH" sz="10400" dirty="0">
                <a:solidFill>
                  <a:srgbClr val="000000"/>
                </a:solidFill>
              </a:rPr>
              <a:t>3.5 Mio. Erneuerungen Reservoirs und Gebäude WV </a:t>
            </a:r>
          </a:p>
          <a:p>
            <a:pPr indent="0">
              <a:buNone/>
            </a:pPr>
            <a:r>
              <a:rPr lang="de-CH" sz="10400" dirty="0">
                <a:solidFill>
                  <a:srgbClr val="000000"/>
                </a:solidFill>
              </a:rPr>
              <a:t>3.1 Mio. Erneuerung Strassen und Verkehrswege </a:t>
            </a:r>
          </a:p>
          <a:p>
            <a:endParaRPr lang="de-CH" sz="4400" dirty="0">
              <a:solidFill>
                <a:srgbClr val="000000"/>
              </a:solidFill>
            </a:endParaRPr>
          </a:p>
          <a:p>
            <a:pPr indent="0">
              <a:buNone/>
            </a:pPr>
            <a:r>
              <a:rPr lang="de-CH" sz="10400" dirty="0">
                <a:solidFill>
                  <a:srgbClr val="000000"/>
                </a:solidFill>
              </a:rPr>
              <a:t>2028</a:t>
            </a:r>
          </a:p>
          <a:p>
            <a:pPr indent="0">
              <a:buNone/>
            </a:pPr>
            <a:r>
              <a:rPr lang="de-CH" sz="10400" dirty="0">
                <a:solidFill>
                  <a:srgbClr val="000000"/>
                </a:solidFill>
              </a:rPr>
              <a:t>8.7 Mio. Neubau Strassen und Verkehrswege </a:t>
            </a:r>
          </a:p>
          <a:p>
            <a:pPr indent="0">
              <a:buNone/>
            </a:pPr>
            <a:r>
              <a:rPr lang="de-CH" sz="10400" dirty="0">
                <a:solidFill>
                  <a:srgbClr val="000000"/>
                </a:solidFill>
              </a:rPr>
              <a:t>3.2 Mio. Erneuerungen Wasserbau </a:t>
            </a:r>
          </a:p>
          <a:p>
            <a:pPr indent="0">
              <a:buNone/>
            </a:pPr>
            <a:r>
              <a:rPr lang="de-CH" sz="10400" dirty="0">
                <a:solidFill>
                  <a:srgbClr val="000000"/>
                </a:solidFill>
              </a:rPr>
              <a:t>1.6 Mio. Erneuerung Strassen und Verkehrswege </a:t>
            </a:r>
          </a:p>
          <a:p>
            <a:endParaRPr lang="de-CH" dirty="0">
              <a:solidFill>
                <a:srgbClr val="000000"/>
              </a:solidFill>
            </a:endParaRPr>
          </a:p>
        </p:txBody>
      </p:sp>
      <p:sp>
        <p:nvSpPr>
          <p:cNvPr id="4" name="Foliennummernplatzhalter 3">
            <a:extLst>
              <a:ext uri="{FF2B5EF4-FFF2-40B4-BE49-F238E27FC236}">
                <a16:creationId xmlns:a16="http://schemas.microsoft.com/office/drawing/2014/main" id="{0D94CAB1-5D1B-D691-2304-C538156A2189}"/>
              </a:ext>
            </a:extLst>
          </p:cNvPr>
          <p:cNvSpPr>
            <a:spLocks noGrp="1"/>
          </p:cNvSpPr>
          <p:nvPr>
            <p:ph type="sldNum" sz="quarter" idx="12"/>
          </p:nvPr>
        </p:nvSpPr>
        <p:spPr/>
        <p:txBody>
          <a:bodyPr/>
          <a:lstStyle/>
          <a:p>
            <a:fld id="{33883982-FD16-464E-B8BE-45F01105FA6D}" type="slidenum">
              <a:rPr lang="de-DE" smtClean="0"/>
              <a:t>17</a:t>
            </a:fld>
            <a:endParaRPr lang="de-DE"/>
          </a:p>
        </p:txBody>
      </p:sp>
    </p:spTree>
    <p:extLst>
      <p:ext uri="{BB962C8B-B14F-4D97-AF65-F5344CB8AC3E}">
        <p14:creationId xmlns:p14="http://schemas.microsoft.com/office/powerpoint/2010/main" val="2844583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BB46B80F-0385-008F-3060-20B77119E4F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34B5123-E41E-A458-5A66-5EF92B4278FE}"/>
              </a:ext>
            </a:extLst>
          </p:cNvPr>
          <p:cNvSpPr>
            <a:spLocks noGrp="1"/>
          </p:cNvSpPr>
          <p:nvPr>
            <p:ph type="title"/>
          </p:nvPr>
        </p:nvSpPr>
        <p:spPr>
          <a:xfrm>
            <a:off x="254000" y="239713"/>
            <a:ext cx="10464689" cy="704850"/>
          </a:xfrm>
        </p:spPr>
        <p:txBody>
          <a:bodyPr>
            <a:normAutofit/>
          </a:bodyPr>
          <a:lstStyle/>
          <a:p>
            <a:r>
              <a:rPr lang="de-CH" sz="3200" dirty="0">
                <a:solidFill>
                  <a:srgbClr val="000000"/>
                </a:solidFill>
              </a:rPr>
              <a:t>Geplante Projekte</a:t>
            </a:r>
          </a:p>
        </p:txBody>
      </p:sp>
      <p:sp>
        <p:nvSpPr>
          <p:cNvPr id="3" name="Inhaltsplatzhalter 2">
            <a:extLst>
              <a:ext uri="{FF2B5EF4-FFF2-40B4-BE49-F238E27FC236}">
                <a16:creationId xmlns:a16="http://schemas.microsoft.com/office/drawing/2014/main" id="{8E3E29D0-FFAA-E3D8-BABA-44EBC87D38E1}"/>
              </a:ext>
            </a:extLst>
          </p:cNvPr>
          <p:cNvSpPr>
            <a:spLocks noGrp="1"/>
          </p:cNvSpPr>
          <p:nvPr>
            <p:ph idx="1"/>
          </p:nvPr>
        </p:nvSpPr>
        <p:spPr>
          <a:xfrm>
            <a:off x="254000" y="1254125"/>
            <a:ext cx="10998200" cy="4692650"/>
          </a:xfrm>
        </p:spPr>
        <p:txBody>
          <a:bodyPr>
            <a:normAutofit/>
          </a:bodyPr>
          <a:lstStyle/>
          <a:p>
            <a:pPr indent="0">
              <a:lnSpc>
                <a:spcPct val="70000"/>
              </a:lnSpc>
              <a:buFont typeface="Arial" panose="020B0604020202020204" pitchFamily="34" charset="0"/>
              <a:buNone/>
            </a:pPr>
            <a:r>
              <a:rPr lang="de-CH" sz="3400" dirty="0">
                <a:solidFill>
                  <a:srgbClr val="000000"/>
                </a:solidFill>
              </a:rPr>
              <a:t>2029</a:t>
            </a:r>
          </a:p>
          <a:p>
            <a:pPr indent="0">
              <a:lnSpc>
                <a:spcPct val="70000"/>
              </a:lnSpc>
              <a:buFont typeface="Arial" panose="020B0604020202020204" pitchFamily="34" charset="0"/>
              <a:buNone/>
            </a:pPr>
            <a:r>
              <a:rPr lang="de-CH" sz="3400" dirty="0">
                <a:solidFill>
                  <a:srgbClr val="000000"/>
                </a:solidFill>
              </a:rPr>
              <a:t>12.5 Mio. Erstellung von Hochbauten </a:t>
            </a:r>
            <a:r>
              <a:rPr lang="de-CH" sz="3400" dirty="0" err="1">
                <a:solidFill>
                  <a:srgbClr val="000000"/>
                </a:solidFill>
              </a:rPr>
              <a:t>SSFA</a:t>
            </a:r>
            <a:r>
              <a:rPr lang="de-CH" sz="3400" dirty="0">
                <a:solidFill>
                  <a:srgbClr val="000000"/>
                </a:solidFill>
              </a:rPr>
              <a:t> </a:t>
            </a:r>
          </a:p>
          <a:p>
            <a:pPr indent="0">
              <a:lnSpc>
                <a:spcPct val="70000"/>
              </a:lnSpc>
              <a:buFont typeface="Arial" panose="020B0604020202020204" pitchFamily="34" charset="0"/>
              <a:buNone/>
            </a:pPr>
            <a:r>
              <a:rPr lang="de-CH" sz="3400" dirty="0">
                <a:solidFill>
                  <a:srgbClr val="000000"/>
                </a:solidFill>
              </a:rPr>
              <a:t>  6.5 Mio. Neubau Strassen und Verkehrswege </a:t>
            </a:r>
          </a:p>
          <a:p>
            <a:pPr indent="0">
              <a:lnSpc>
                <a:spcPct val="70000"/>
              </a:lnSpc>
              <a:buFont typeface="Arial" panose="020B0604020202020204" pitchFamily="34" charset="0"/>
              <a:buNone/>
            </a:pPr>
            <a:r>
              <a:rPr lang="de-CH" sz="3400" dirty="0">
                <a:solidFill>
                  <a:srgbClr val="000000"/>
                </a:solidFill>
              </a:rPr>
              <a:t>  4.7 Mio. Erneuerung Strassen und Verkehrswege</a:t>
            </a:r>
          </a:p>
          <a:p>
            <a:pPr>
              <a:lnSpc>
                <a:spcPct val="70000"/>
              </a:lnSpc>
            </a:pPr>
            <a:endParaRPr lang="de-CH" sz="3400" dirty="0">
              <a:solidFill>
                <a:srgbClr val="000000"/>
              </a:solidFill>
            </a:endParaRPr>
          </a:p>
          <a:p>
            <a:pPr indent="0">
              <a:lnSpc>
                <a:spcPct val="70000"/>
              </a:lnSpc>
              <a:buFont typeface="Arial" panose="020B0604020202020204" pitchFamily="34" charset="0"/>
              <a:buNone/>
            </a:pPr>
            <a:r>
              <a:rPr lang="de-CH" sz="3400" dirty="0">
                <a:solidFill>
                  <a:srgbClr val="000000"/>
                </a:solidFill>
              </a:rPr>
              <a:t>2030</a:t>
            </a:r>
          </a:p>
          <a:p>
            <a:pPr indent="0">
              <a:lnSpc>
                <a:spcPct val="70000"/>
              </a:lnSpc>
              <a:buFont typeface="Arial" panose="020B0604020202020204" pitchFamily="34" charset="0"/>
              <a:buNone/>
            </a:pPr>
            <a:r>
              <a:rPr lang="de-CH" sz="3400" dirty="0">
                <a:solidFill>
                  <a:srgbClr val="000000"/>
                </a:solidFill>
              </a:rPr>
              <a:t>12.5 Mio. Erstellung von Hochbauten </a:t>
            </a:r>
            <a:r>
              <a:rPr lang="de-CH" sz="3400" dirty="0" err="1">
                <a:solidFill>
                  <a:srgbClr val="000000"/>
                </a:solidFill>
              </a:rPr>
              <a:t>SSFA</a:t>
            </a:r>
            <a:r>
              <a:rPr lang="de-CH" sz="3400" dirty="0">
                <a:solidFill>
                  <a:srgbClr val="000000"/>
                </a:solidFill>
              </a:rPr>
              <a:t> </a:t>
            </a:r>
          </a:p>
          <a:p>
            <a:pPr indent="0">
              <a:lnSpc>
                <a:spcPct val="70000"/>
              </a:lnSpc>
              <a:buFont typeface="Arial" panose="020B0604020202020204" pitchFamily="34" charset="0"/>
              <a:buNone/>
            </a:pPr>
            <a:r>
              <a:rPr lang="de-CH" sz="3400" dirty="0">
                <a:solidFill>
                  <a:srgbClr val="000000"/>
                </a:solidFill>
              </a:rPr>
              <a:t>  6.0 Mio. Neubau Werkhof </a:t>
            </a:r>
          </a:p>
          <a:p>
            <a:pPr indent="0">
              <a:lnSpc>
                <a:spcPct val="70000"/>
              </a:lnSpc>
              <a:buFont typeface="Arial" panose="020B0604020202020204" pitchFamily="34" charset="0"/>
              <a:buNone/>
            </a:pPr>
            <a:r>
              <a:rPr lang="de-CH" sz="3400" dirty="0">
                <a:solidFill>
                  <a:srgbClr val="000000"/>
                </a:solidFill>
              </a:rPr>
              <a:t>  1.8 Mio. Neubau Strassen und Verkehrswege </a:t>
            </a:r>
          </a:p>
          <a:p>
            <a:endParaRPr lang="de-CH" dirty="0">
              <a:solidFill>
                <a:srgbClr val="000000"/>
              </a:solidFill>
            </a:endParaRPr>
          </a:p>
        </p:txBody>
      </p:sp>
      <p:sp>
        <p:nvSpPr>
          <p:cNvPr id="4" name="Foliennummernplatzhalter 3">
            <a:extLst>
              <a:ext uri="{FF2B5EF4-FFF2-40B4-BE49-F238E27FC236}">
                <a16:creationId xmlns:a16="http://schemas.microsoft.com/office/drawing/2014/main" id="{08777E39-FBFA-9BA7-E715-124C887DEB06}"/>
              </a:ext>
            </a:extLst>
          </p:cNvPr>
          <p:cNvSpPr>
            <a:spLocks noGrp="1"/>
          </p:cNvSpPr>
          <p:nvPr>
            <p:ph type="sldNum" sz="quarter" idx="12"/>
          </p:nvPr>
        </p:nvSpPr>
        <p:spPr/>
        <p:txBody>
          <a:bodyPr/>
          <a:lstStyle/>
          <a:p>
            <a:fld id="{33883982-FD16-464E-B8BE-45F01105FA6D}" type="slidenum">
              <a:rPr lang="de-DE" smtClean="0"/>
              <a:t>18</a:t>
            </a:fld>
            <a:endParaRPr lang="de-DE"/>
          </a:p>
        </p:txBody>
      </p:sp>
    </p:spTree>
    <p:extLst>
      <p:ext uri="{BB962C8B-B14F-4D97-AF65-F5344CB8AC3E}">
        <p14:creationId xmlns:p14="http://schemas.microsoft.com/office/powerpoint/2010/main" val="2939562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824A253E-B233-C1B7-D070-5F36C306BEAB}"/>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0F84B0FD-B87E-8A49-B3B4-FADD15E09943}"/>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AD170511-66D2-8416-AB68-B30A7B2BAE2B}"/>
              </a:ext>
            </a:extLst>
          </p:cNvPr>
          <p:cNvSpPr>
            <a:spLocks noGrp="1"/>
          </p:cNvSpPr>
          <p:nvPr>
            <p:ph type="sldNum" sz="quarter" idx="12"/>
          </p:nvPr>
        </p:nvSpPr>
        <p:spPr/>
        <p:txBody>
          <a:bodyPr/>
          <a:lstStyle/>
          <a:p>
            <a:fld id="{33883982-FD16-464E-B8BE-45F01105FA6D}" type="slidenum">
              <a:rPr lang="de-DE" smtClean="0"/>
              <a:t>19</a:t>
            </a:fld>
            <a:endParaRPr lang="de-DE"/>
          </a:p>
        </p:txBody>
      </p:sp>
      <p:pic>
        <p:nvPicPr>
          <p:cNvPr id="7" name="Grafik 6">
            <a:extLst>
              <a:ext uri="{FF2B5EF4-FFF2-40B4-BE49-F238E27FC236}">
                <a16:creationId xmlns:a16="http://schemas.microsoft.com/office/drawing/2014/main" id="{1FC1BF29-8F35-E4AB-27C7-78AFA8F3E451}"/>
              </a:ext>
            </a:extLst>
          </p:cNvPr>
          <p:cNvPicPr>
            <a:picLocks noChangeAspect="1"/>
          </p:cNvPicPr>
          <p:nvPr/>
        </p:nvPicPr>
        <p:blipFill>
          <a:blip r:embed="rId3"/>
          <a:srcRect/>
          <a:stretch/>
        </p:blipFill>
        <p:spPr>
          <a:xfrm>
            <a:off x="5673692" y="199106"/>
            <a:ext cx="1142435" cy="1079999"/>
          </a:xfrm>
          <a:prstGeom prst="rect">
            <a:avLst/>
          </a:prstGeom>
        </p:spPr>
      </p:pic>
      <p:graphicFrame>
        <p:nvGraphicFramePr>
          <p:cNvPr id="11" name="Inhaltsplatzhalter 10">
            <a:extLst>
              <a:ext uri="{FF2B5EF4-FFF2-40B4-BE49-F238E27FC236}">
                <a16:creationId xmlns:a16="http://schemas.microsoft.com/office/drawing/2014/main" id="{3E83E161-A1B1-9B2C-D638-7DA794481EE0}"/>
              </a:ext>
            </a:extLst>
          </p:cNvPr>
          <p:cNvGraphicFramePr>
            <a:graphicFrameLocks noGrp="1"/>
          </p:cNvGraphicFramePr>
          <p:nvPr>
            <p:ph idx="1"/>
            <p:extLst>
              <p:ext uri="{D42A27DB-BD31-4B8C-83A1-F6EECF244321}">
                <p14:modId xmlns:p14="http://schemas.microsoft.com/office/powerpoint/2010/main" val="1823390746"/>
              </p:ext>
            </p:extLst>
          </p:nvPr>
        </p:nvGraphicFramePr>
        <p:xfrm>
          <a:off x="388937" y="1279106"/>
          <a:ext cx="11453383" cy="489785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8245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3915C-E5FA-E7F4-772C-6550804CA2E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2080F15-CCDF-FB9E-DAD3-24C2F0FF34E7}"/>
              </a:ext>
            </a:extLst>
          </p:cNvPr>
          <p:cNvSpPr>
            <a:spLocks noGrp="1"/>
          </p:cNvSpPr>
          <p:nvPr>
            <p:ph type="title"/>
          </p:nvPr>
        </p:nvSpPr>
        <p:spPr>
          <a:xfrm>
            <a:off x="387461" y="365125"/>
            <a:ext cx="11417078" cy="1943966"/>
          </a:xfrm>
        </p:spPr>
        <p:txBody>
          <a:bodyPr>
            <a:normAutofit/>
          </a:bodyPr>
          <a:lstStyle/>
          <a:p>
            <a:pPr>
              <a:tabLst>
                <a:tab pos="5827713" algn="l"/>
              </a:tabLst>
            </a:pPr>
            <a:r>
              <a:rPr lang="de-CH" dirty="0"/>
              <a:t>Kommunikationskanäle</a:t>
            </a:r>
            <a:br>
              <a:rPr lang="de-CH" dirty="0"/>
            </a:br>
            <a:br>
              <a:rPr lang="de-CH" dirty="0"/>
            </a:br>
            <a:r>
              <a:rPr lang="de-CH" dirty="0">
                <a:solidFill>
                  <a:srgbClr val="0070C0"/>
                </a:solidFill>
              </a:rPr>
              <a:t>Matterhorn Info	Matterhorn Alert</a:t>
            </a:r>
          </a:p>
        </p:txBody>
      </p:sp>
      <p:sp>
        <p:nvSpPr>
          <p:cNvPr id="6" name="Foliennummernplatzhalter 5">
            <a:extLst>
              <a:ext uri="{FF2B5EF4-FFF2-40B4-BE49-F238E27FC236}">
                <a16:creationId xmlns:a16="http://schemas.microsoft.com/office/drawing/2014/main" id="{77242B2E-0AC6-CA71-CE74-EDF56E241735}"/>
              </a:ext>
            </a:extLst>
          </p:cNvPr>
          <p:cNvSpPr>
            <a:spLocks noGrp="1"/>
          </p:cNvSpPr>
          <p:nvPr>
            <p:ph type="sldNum" sz="quarter" idx="12"/>
          </p:nvPr>
        </p:nvSpPr>
        <p:spPr/>
        <p:txBody>
          <a:bodyPr/>
          <a:lstStyle/>
          <a:p>
            <a:fld id="{33883982-FD16-464E-B8BE-45F01105FA6D}" type="slidenum">
              <a:rPr lang="de-DE" smtClean="0"/>
              <a:t>2</a:t>
            </a:fld>
            <a:endParaRPr lang="de-DE"/>
          </a:p>
        </p:txBody>
      </p:sp>
      <p:pic>
        <p:nvPicPr>
          <p:cNvPr id="8" name="Grafik 7" descr="Ein Bild, das weiß, Muster enthält.&#10;&#10;KI-generierte Inhalte können fehlerhaft sein.">
            <a:extLst>
              <a:ext uri="{FF2B5EF4-FFF2-40B4-BE49-F238E27FC236}">
                <a16:creationId xmlns:a16="http://schemas.microsoft.com/office/drawing/2014/main" id="{2B3BF4C7-D258-8284-B7BA-9E88714C654F}"/>
              </a:ext>
            </a:extLst>
          </p:cNvPr>
          <p:cNvPicPr>
            <a:picLocks noChangeAspect="1"/>
          </p:cNvPicPr>
          <p:nvPr/>
        </p:nvPicPr>
        <p:blipFill>
          <a:blip r:embed="rId3"/>
          <a:stretch>
            <a:fillRect/>
          </a:stretch>
        </p:blipFill>
        <p:spPr>
          <a:xfrm>
            <a:off x="387461" y="2830777"/>
            <a:ext cx="11943875" cy="3440714"/>
          </a:xfrm>
          <a:prstGeom prst="rect">
            <a:avLst/>
          </a:prstGeom>
        </p:spPr>
      </p:pic>
    </p:spTree>
    <p:extLst>
      <p:ext uri="{BB962C8B-B14F-4D97-AF65-F5344CB8AC3E}">
        <p14:creationId xmlns:p14="http://schemas.microsoft.com/office/powerpoint/2010/main" val="3004610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8DD9E-79B5-2FFA-AB53-B46AC7BAC5D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CE97145-C483-72F2-FE90-9D9302A6B857}"/>
              </a:ext>
            </a:extLst>
          </p:cNvPr>
          <p:cNvSpPr>
            <a:spLocks noGrp="1"/>
          </p:cNvSpPr>
          <p:nvPr>
            <p:ph type="title"/>
          </p:nvPr>
        </p:nvSpPr>
        <p:spPr/>
        <p:txBody>
          <a:bodyPr/>
          <a:lstStyle/>
          <a:p>
            <a:r>
              <a:rPr lang="de-DE" dirty="0" err="1">
                <a:solidFill>
                  <a:srgbClr val="000000"/>
                </a:solidFill>
              </a:rPr>
              <a:t>Fipla</a:t>
            </a:r>
            <a:endParaRPr lang="de-DE" dirty="0">
              <a:solidFill>
                <a:srgbClr val="000000"/>
              </a:solidFill>
            </a:endParaRPr>
          </a:p>
        </p:txBody>
      </p:sp>
      <p:sp>
        <p:nvSpPr>
          <p:cNvPr id="5" name="Fußzeilenplatzhalter 4">
            <a:extLst>
              <a:ext uri="{FF2B5EF4-FFF2-40B4-BE49-F238E27FC236}">
                <a16:creationId xmlns:a16="http://schemas.microsoft.com/office/drawing/2014/main" id="{ABA50BEC-2840-0F89-1504-5A32F47F699F}"/>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E7A4E03D-9DF9-B4AB-6F45-9FD3B772A7E7}"/>
              </a:ext>
            </a:extLst>
          </p:cNvPr>
          <p:cNvSpPr>
            <a:spLocks noGrp="1"/>
          </p:cNvSpPr>
          <p:nvPr>
            <p:ph type="sldNum" sz="quarter" idx="12"/>
          </p:nvPr>
        </p:nvSpPr>
        <p:spPr/>
        <p:txBody>
          <a:bodyPr/>
          <a:lstStyle/>
          <a:p>
            <a:fld id="{33883982-FD16-464E-B8BE-45F01105FA6D}" type="slidenum">
              <a:rPr lang="de-DE" smtClean="0"/>
              <a:t>20</a:t>
            </a:fld>
            <a:endParaRPr lang="de-DE"/>
          </a:p>
        </p:txBody>
      </p:sp>
      <p:sp>
        <p:nvSpPr>
          <p:cNvPr id="9" name="Rechteck 8">
            <a:extLst>
              <a:ext uri="{FF2B5EF4-FFF2-40B4-BE49-F238E27FC236}">
                <a16:creationId xmlns:a16="http://schemas.microsoft.com/office/drawing/2014/main" id="{2B8C7E07-3DAF-84C9-43A6-9ED3E1293EDD}"/>
              </a:ext>
            </a:extLst>
          </p:cNvPr>
          <p:cNvSpPr/>
          <p:nvPr/>
        </p:nvSpPr>
        <p:spPr>
          <a:xfrm>
            <a:off x="0" y="2152650"/>
            <a:ext cx="12192000" cy="3175000"/>
          </a:xfrm>
          <a:prstGeom prst="rect">
            <a:avLst/>
          </a:prstGeom>
          <a:solidFill>
            <a:srgbClr val="EBD383"/>
          </a:solidFill>
          <a:ln>
            <a:solidFill>
              <a:srgbClr val="EBD3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600" b="1" dirty="0">
                <a:solidFill>
                  <a:srgbClr val="000000"/>
                </a:solidFill>
              </a:rPr>
              <a:t>Kenntnisnahme / Fragen?</a:t>
            </a:r>
            <a:endParaRPr lang="de-CH" sz="3600" b="1" dirty="0">
              <a:solidFill>
                <a:srgbClr val="000000"/>
              </a:solidFill>
            </a:endParaRPr>
          </a:p>
        </p:txBody>
      </p:sp>
    </p:spTree>
    <p:extLst>
      <p:ext uri="{BB962C8B-B14F-4D97-AF65-F5344CB8AC3E}">
        <p14:creationId xmlns:p14="http://schemas.microsoft.com/office/powerpoint/2010/main" val="2869377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4000"/>
            <a:lum/>
          </a:blip>
          <a:srcRect/>
          <a:stretch>
            <a:fillRect t="-69000" b="-69000"/>
          </a:stretch>
        </a:blipFill>
        <a:effectLst/>
      </p:bgPr>
    </p:bg>
    <p:spTree>
      <p:nvGrpSpPr>
        <p:cNvPr id="1" name="">
          <a:extLst>
            <a:ext uri="{FF2B5EF4-FFF2-40B4-BE49-F238E27FC236}">
              <a16:creationId xmlns:a16="http://schemas.microsoft.com/office/drawing/2014/main" id="{89DDA0C7-4AEC-708F-6256-077A0144C921}"/>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668C2D76-C6D0-569C-AE3D-11DCFC0492DF}"/>
              </a:ext>
            </a:extLst>
          </p:cNvPr>
          <p:cNvSpPr>
            <a:spLocks noGrp="1"/>
          </p:cNvSpPr>
          <p:nvPr>
            <p:ph type="sldNum" sz="quarter" idx="12"/>
          </p:nvPr>
        </p:nvSpPr>
        <p:spPr/>
        <p:txBody>
          <a:bodyPr/>
          <a:lstStyle/>
          <a:p>
            <a:fld id="{33883982-FD16-464E-B8BE-45F01105FA6D}" type="slidenum">
              <a:rPr lang="de-DE" smtClean="0"/>
              <a:t>21</a:t>
            </a:fld>
            <a:endParaRPr lang="de-DE"/>
          </a:p>
        </p:txBody>
      </p:sp>
      <p:grpSp>
        <p:nvGrpSpPr>
          <p:cNvPr id="9" name="Gruppieren 8">
            <a:extLst>
              <a:ext uri="{FF2B5EF4-FFF2-40B4-BE49-F238E27FC236}">
                <a16:creationId xmlns:a16="http://schemas.microsoft.com/office/drawing/2014/main" id="{17B8EF2E-3AD9-FD91-599F-DEB1E615A14A}"/>
              </a:ext>
            </a:extLst>
          </p:cNvPr>
          <p:cNvGrpSpPr/>
          <p:nvPr/>
        </p:nvGrpSpPr>
        <p:grpSpPr>
          <a:xfrm>
            <a:off x="2914650" y="395287"/>
            <a:ext cx="6362700" cy="6219825"/>
            <a:chOff x="2914649" y="319087"/>
            <a:chExt cx="6362700" cy="6219825"/>
          </a:xfrm>
        </p:grpSpPr>
        <p:grpSp>
          <p:nvGrpSpPr>
            <p:cNvPr id="3" name="Gruppieren 2">
              <a:extLst>
                <a:ext uri="{FF2B5EF4-FFF2-40B4-BE49-F238E27FC236}">
                  <a16:creationId xmlns:a16="http://schemas.microsoft.com/office/drawing/2014/main" id="{571B60B2-074C-13BC-026B-291F0C3BD2F5}"/>
                </a:ext>
              </a:extLst>
            </p:cNvPr>
            <p:cNvGrpSpPr/>
            <p:nvPr/>
          </p:nvGrpSpPr>
          <p:grpSpPr>
            <a:xfrm>
              <a:off x="2914649" y="319087"/>
              <a:ext cx="6362700" cy="6219825"/>
              <a:chOff x="2960700" y="136525"/>
              <a:chExt cx="6362700" cy="6219825"/>
            </a:xfrm>
          </p:grpSpPr>
          <p:sp>
            <p:nvSpPr>
              <p:cNvPr id="7" name="Ellipse 6">
                <a:extLst>
                  <a:ext uri="{FF2B5EF4-FFF2-40B4-BE49-F238E27FC236}">
                    <a16:creationId xmlns:a16="http://schemas.microsoft.com/office/drawing/2014/main" id="{C9259498-F3E9-F4C7-1B77-2AE67FCB6A5A}"/>
                  </a:ext>
                </a:extLst>
              </p:cNvPr>
              <p:cNvSpPr/>
              <p:nvPr/>
            </p:nvSpPr>
            <p:spPr>
              <a:xfrm>
                <a:off x="2960700" y="136525"/>
                <a:ext cx="6362700" cy="6219825"/>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de-CH" dirty="0">
                  <a:solidFill>
                    <a:schemeClr val="tx1"/>
                  </a:solidFill>
                </a:endParaRPr>
              </a:p>
            </p:txBody>
          </p:sp>
          <p:sp>
            <p:nvSpPr>
              <p:cNvPr id="13" name="Textfeld 12">
                <a:extLst>
                  <a:ext uri="{FF2B5EF4-FFF2-40B4-BE49-F238E27FC236}">
                    <a16:creationId xmlns:a16="http://schemas.microsoft.com/office/drawing/2014/main" id="{554A52DB-ED9B-B7AB-60B0-9159E2EB0671}"/>
                  </a:ext>
                </a:extLst>
              </p:cNvPr>
              <p:cNvSpPr txBox="1"/>
              <p:nvPr/>
            </p:nvSpPr>
            <p:spPr>
              <a:xfrm>
                <a:off x="3094049" y="3895627"/>
                <a:ext cx="6096000" cy="2308324"/>
              </a:xfrm>
              <a:prstGeom prst="rect">
                <a:avLst/>
              </a:prstGeom>
              <a:noFill/>
            </p:spPr>
            <p:txBody>
              <a:bodyPr wrap="square">
                <a:spAutoFit/>
              </a:bodyPr>
              <a:lstStyle/>
              <a:p>
                <a:pPr algn="ctr"/>
                <a:r>
                  <a:rPr lang="de-DE" sz="7200" dirty="0">
                    <a:solidFill>
                      <a:srgbClr val="000000"/>
                    </a:solidFill>
                  </a:rPr>
                  <a:t>Voranschlag 2026</a:t>
                </a:r>
                <a:endParaRPr lang="de-CH" sz="7200" dirty="0">
                  <a:solidFill>
                    <a:srgbClr val="000000"/>
                  </a:solidFill>
                </a:endParaRPr>
              </a:p>
            </p:txBody>
          </p:sp>
        </p:grpSp>
        <p:pic>
          <p:nvPicPr>
            <p:cNvPr id="8" name="Grafik 7" descr="Route zwei Stecknadeln mit Weg mit einfarbiger Füllung">
              <a:extLst>
                <a:ext uri="{FF2B5EF4-FFF2-40B4-BE49-F238E27FC236}">
                  <a16:creationId xmlns:a16="http://schemas.microsoft.com/office/drawing/2014/main" id="{DAB179A9-77A0-D2E5-CFBA-81A3D4DE55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8624" y="857250"/>
              <a:ext cx="3714749" cy="3714749"/>
            </a:xfrm>
            <a:prstGeom prst="rect">
              <a:avLst/>
            </a:prstGeom>
          </p:spPr>
        </p:pic>
      </p:grpSp>
    </p:spTree>
    <p:extLst>
      <p:ext uri="{BB962C8B-B14F-4D97-AF65-F5344CB8AC3E}">
        <p14:creationId xmlns:p14="http://schemas.microsoft.com/office/powerpoint/2010/main" val="3065920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4000"/>
            <a:lum/>
            <a:extLst>
              <a:ext uri="{837473B0-CC2E-450A-ABE3-18F120FF3D39}">
                <a1611:picAttrSrcUrl xmlns:a1611="http://schemas.microsoft.com/office/drawing/2016/11/main" r:id="rId4"/>
              </a:ext>
            </a:extLst>
          </a:blip>
          <a:srcRect/>
          <a:stretch>
            <a:fillRect t="-17000" b="-17000"/>
          </a:stretch>
        </a:blipFill>
        <a:effectLst/>
      </p:bgPr>
    </p:bg>
    <p:spTree>
      <p:nvGrpSpPr>
        <p:cNvPr id="1" name="">
          <a:extLst>
            <a:ext uri="{FF2B5EF4-FFF2-40B4-BE49-F238E27FC236}">
              <a16:creationId xmlns:a16="http://schemas.microsoft.com/office/drawing/2014/main" id="{E4D01809-20ED-8DCA-F9CA-1A4747F27C5B}"/>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9E31164D-16C5-270A-156C-C52657E50AED}"/>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AB53EE6C-D72F-2794-5920-1AE18E5257D3}"/>
              </a:ext>
            </a:extLst>
          </p:cNvPr>
          <p:cNvSpPr>
            <a:spLocks noGrp="1"/>
          </p:cNvSpPr>
          <p:nvPr>
            <p:ph type="sldNum" sz="quarter" idx="12"/>
          </p:nvPr>
        </p:nvSpPr>
        <p:spPr/>
        <p:txBody>
          <a:bodyPr/>
          <a:lstStyle/>
          <a:p>
            <a:fld id="{33883982-FD16-464E-B8BE-45F01105FA6D}" type="slidenum">
              <a:rPr lang="de-DE" smtClean="0"/>
              <a:t>22</a:t>
            </a:fld>
            <a:endParaRPr lang="de-DE"/>
          </a:p>
        </p:txBody>
      </p:sp>
      <p:grpSp>
        <p:nvGrpSpPr>
          <p:cNvPr id="47" name="Gruppieren 46">
            <a:extLst>
              <a:ext uri="{FF2B5EF4-FFF2-40B4-BE49-F238E27FC236}">
                <a16:creationId xmlns:a16="http://schemas.microsoft.com/office/drawing/2014/main" id="{39C82CD4-9C03-438B-D063-E83BB5A23E7B}"/>
              </a:ext>
            </a:extLst>
          </p:cNvPr>
          <p:cNvGrpSpPr/>
          <p:nvPr/>
        </p:nvGrpSpPr>
        <p:grpSpPr>
          <a:xfrm>
            <a:off x="2960700" y="136525"/>
            <a:ext cx="6532550" cy="6219825"/>
            <a:chOff x="2960700" y="136525"/>
            <a:chExt cx="6532550" cy="6219825"/>
          </a:xfrm>
        </p:grpSpPr>
        <p:grpSp>
          <p:nvGrpSpPr>
            <p:cNvPr id="2" name="Gruppieren 1">
              <a:extLst>
                <a:ext uri="{FF2B5EF4-FFF2-40B4-BE49-F238E27FC236}">
                  <a16:creationId xmlns:a16="http://schemas.microsoft.com/office/drawing/2014/main" id="{C7EBC272-E140-334B-824F-FF1B39CD69BD}"/>
                </a:ext>
              </a:extLst>
            </p:cNvPr>
            <p:cNvGrpSpPr/>
            <p:nvPr/>
          </p:nvGrpSpPr>
          <p:grpSpPr>
            <a:xfrm>
              <a:off x="2960700" y="136525"/>
              <a:ext cx="6532550" cy="6219825"/>
              <a:chOff x="2960700" y="136525"/>
              <a:chExt cx="6532550" cy="6219825"/>
            </a:xfrm>
          </p:grpSpPr>
          <p:sp>
            <p:nvSpPr>
              <p:cNvPr id="7" name="Ellipse 6">
                <a:extLst>
                  <a:ext uri="{FF2B5EF4-FFF2-40B4-BE49-F238E27FC236}">
                    <a16:creationId xmlns:a16="http://schemas.microsoft.com/office/drawing/2014/main" id="{5B27C12D-D898-409B-4C9E-044B4D27E4AC}"/>
                  </a:ext>
                </a:extLst>
              </p:cNvPr>
              <p:cNvSpPr/>
              <p:nvPr/>
            </p:nvSpPr>
            <p:spPr>
              <a:xfrm>
                <a:off x="2960700" y="136525"/>
                <a:ext cx="6532550" cy="6219825"/>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de-CH" dirty="0">
                  <a:solidFill>
                    <a:schemeClr val="tx1"/>
                  </a:solidFill>
                </a:endParaRPr>
              </a:p>
            </p:txBody>
          </p:sp>
          <p:sp>
            <p:nvSpPr>
              <p:cNvPr id="13" name="Textfeld 12">
                <a:extLst>
                  <a:ext uri="{FF2B5EF4-FFF2-40B4-BE49-F238E27FC236}">
                    <a16:creationId xmlns:a16="http://schemas.microsoft.com/office/drawing/2014/main" id="{11E819E6-8430-0CA6-7473-DF8C154FA056}"/>
                  </a:ext>
                </a:extLst>
              </p:cNvPr>
              <p:cNvSpPr txBox="1"/>
              <p:nvPr/>
            </p:nvSpPr>
            <p:spPr>
              <a:xfrm>
                <a:off x="3227400" y="4229836"/>
                <a:ext cx="6096000" cy="1200329"/>
              </a:xfrm>
              <a:prstGeom prst="rect">
                <a:avLst/>
              </a:prstGeom>
              <a:noFill/>
            </p:spPr>
            <p:txBody>
              <a:bodyPr wrap="square">
                <a:spAutoFit/>
              </a:bodyPr>
              <a:lstStyle/>
              <a:p>
                <a:pPr algn="ctr"/>
                <a:r>
                  <a:rPr lang="de-DE" sz="7200" dirty="0">
                    <a:solidFill>
                      <a:srgbClr val="000000"/>
                    </a:solidFill>
                  </a:rPr>
                  <a:t>Parameter</a:t>
                </a:r>
                <a:endParaRPr lang="de-CH" sz="7200" dirty="0">
                  <a:solidFill>
                    <a:srgbClr val="000000"/>
                  </a:solidFill>
                </a:endParaRPr>
              </a:p>
            </p:txBody>
          </p:sp>
        </p:grpSp>
        <p:pic>
          <p:nvPicPr>
            <p:cNvPr id="44" name="Grafik 43" descr="Schnee Silhouette">
              <a:extLst>
                <a:ext uri="{FF2B5EF4-FFF2-40B4-BE49-F238E27FC236}">
                  <a16:creationId xmlns:a16="http://schemas.microsoft.com/office/drawing/2014/main" id="{6C4FCC7A-9D6B-0FE1-5B8D-2A2BE8E2D6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57550" y="483336"/>
              <a:ext cx="3746500" cy="3746500"/>
            </a:xfrm>
            <a:prstGeom prst="rect">
              <a:avLst/>
            </a:prstGeom>
          </p:spPr>
        </p:pic>
        <p:pic>
          <p:nvPicPr>
            <p:cNvPr id="46" name="Grafik 45" descr="Teils sonnig mit einfarbiger Füllung">
              <a:extLst>
                <a:ext uri="{FF2B5EF4-FFF2-40B4-BE49-F238E27FC236}">
                  <a16:creationId xmlns:a16="http://schemas.microsoft.com/office/drawing/2014/main" id="{A3E89771-9D39-81EF-2167-6EB5510B66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98040" y="1370684"/>
              <a:ext cx="3266559" cy="3266559"/>
            </a:xfrm>
            <a:prstGeom prst="rect">
              <a:avLst/>
            </a:prstGeom>
          </p:spPr>
        </p:pic>
      </p:grpSp>
    </p:spTree>
    <p:extLst>
      <p:ext uri="{BB962C8B-B14F-4D97-AF65-F5344CB8AC3E}">
        <p14:creationId xmlns:p14="http://schemas.microsoft.com/office/powerpoint/2010/main" val="2851259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758D81AF-A597-7099-60AC-887F7F667A74}"/>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00AC321E-FF5D-3FE0-BB68-166E454B45D6}"/>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7CC4E025-3F1F-B330-9E65-B550CD5F2F28}"/>
              </a:ext>
            </a:extLst>
          </p:cNvPr>
          <p:cNvSpPr>
            <a:spLocks noGrp="1"/>
          </p:cNvSpPr>
          <p:nvPr>
            <p:ph type="sldNum" sz="quarter" idx="12"/>
          </p:nvPr>
        </p:nvSpPr>
        <p:spPr/>
        <p:txBody>
          <a:bodyPr/>
          <a:lstStyle/>
          <a:p>
            <a:fld id="{33883982-FD16-464E-B8BE-45F01105FA6D}" type="slidenum">
              <a:rPr lang="de-DE" smtClean="0"/>
              <a:t>23</a:t>
            </a:fld>
            <a:endParaRPr lang="de-DE"/>
          </a:p>
        </p:txBody>
      </p:sp>
      <p:pic>
        <p:nvPicPr>
          <p:cNvPr id="18" name="Grafik 17" descr="Steuer mit einfarbiger Füllung">
            <a:extLst>
              <a:ext uri="{FF2B5EF4-FFF2-40B4-BE49-F238E27FC236}">
                <a16:creationId xmlns:a16="http://schemas.microsoft.com/office/drawing/2014/main" id="{B2EFE49D-28A9-2AAE-8ECC-7C44A26459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5944" y="3787877"/>
            <a:ext cx="2431388" cy="2431388"/>
          </a:xfrm>
          <a:prstGeom prst="rect">
            <a:avLst/>
          </a:prstGeom>
        </p:spPr>
      </p:pic>
      <p:pic>
        <p:nvPicPr>
          <p:cNvPr id="26" name="Grafik 25" descr="Münzen mit einfarbiger Füllung">
            <a:extLst>
              <a:ext uri="{FF2B5EF4-FFF2-40B4-BE49-F238E27FC236}">
                <a16:creationId xmlns:a16="http://schemas.microsoft.com/office/drawing/2014/main" id="{7CF85913-AE38-FFDD-BFD8-0C4E4B1875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32912" y="4029593"/>
            <a:ext cx="2189672" cy="2189672"/>
          </a:xfrm>
          <a:prstGeom prst="rect">
            <a:avLst/>
          </a:prstGeom>
        </p:spPr>
      </p:pic>
      <p:pic>
        <p:nvPicPr>
          <p:cNvPr id="34" name="Grafik 33" descr="Gruppe von Personen mit einfarbiger Füllung">
            <a:extLst>
              <a:ext uri="{FF2B5EF4-FFF2-40B4-BE49-F238E27FC236}">
                <a16:creationId xmlns:a16="http://schemas.microsoft.com/office/drawing/2014/main" id="{6E6D3A1F-07EA-346F-1F38-789CF6356C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48165" y="3827887"/>
            <a:ext cx="2104645" cy="2104645"/>
          </a:xfrm>
          <a:prstGeom prst="rect">
            <a:avLst/>
          </a:prstGeom>
        </p:spPr>
      </p:pic>
      <p:pic>
        <p:nvPicPr>
          <p:cNvPr id="11" name="Grafik 10" descr="Ein Bild, das Kreis, Raum, Schwarz enthält.&#10;&#10;KI-generierte Inhalte können fehlerhaft sein.">
            <a:extLst>
              <a:ext uri="{FF2B5EF4-FFF2-40B4-BE49-F238E27FC236}">
                <a16:creationId xmlns:a16="http://schemas.microsoft.com/office/drawing/2014/main" id="{84792CDC-1645-67A5-9C5B-5304682A9E11}"/>
              </a:ext>
            </a:extLst>
          </p:cNvPr>
          <p:cNvPicPr>
            <a:picLocks noChangeAspect="1"/>
          </p:cNvPicPr>
          <p:nvPr/>
        </p:nvPicPr>
        <p:blipFill>
          <a:blip r:embed="rId9"/>
          <a:stretch>
            <a:fillRect/>
          </a:stretch>
        </p:blipFill>
        <p:spPr>
          <a:xfrm>
            <a:off x="4445706" y="136525"/>
            <a:ext cx="3300585" cy="3143810"/>
          </a:xfrm>
          <a:prstGeom prst="rect">
            <a:avLst/>
          </a:prstGeom>
        </p:spPr>
      </p:pic>
    </p:spTree>
    <p:extLst>
      <p:ext uri="{BB962C8B-B14F-4D97-AF65-F5344CB8AC3E}">
        <p14:creationId xmlns:p14="http://schemas.microsoft.com/office/powerpoint/2010/main" val="1633687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46F086F2-4696-6467-BEA1-BF0EA01E8CE7}"/>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39CB0C15-AF0E-2A17-3231-BDF36A45A122}"/>
              </a:ext>
            </a:extLst>
          </p:cNvPr>
          <p:cNvSpPr>
            <a:spLocks noGrp="1"/>
          </p:cNvSpPr>
          <p:nvPr>
            <p:ph type="sldNum" sz="quarter" idx="12"/>
          </p:nvPr>
        </p:nvSpPr>
        <p:spPr/>
        <p:txBody>
          <a:bodyPr/>
          <a:lstStyle/>
          <a:p>
            <a:fld id="{33883982-FD16-464E-B8BE-45F01105FA6D}" type="slidenum">
              <a:rPr lang="de-DE" smtClean="0"/>
              <a:t>24</a:t>
            </a:fld>
            <a:endParaRPr lang="de-DE"/>
          </a:p>
        </p:txBody>
      </p:sp>
      <p:sp>
        <p:nvSpPr>
          <p:cNvPr id="10" name="Rechteck 9">
            <a:extLst>
              <a:ext uri="{FF2B5EF4-FFF2-40B4-BE49-F238E27FC236}">
                <a16:creationId xmlns:a16="http://schemas.microsoft.com/office/drawing/2014/main" id="{39E7F675-A766-69CA-264A-D3BA69657E95}"/>
              </a:ext>
            </a:extLst>
          </p:cNvPr>
          <p:cNvSpPr/>
          <p:nvPr/>
        </p:nvSpPr>
        <p:spPr>
          <a:xfrm>
            <a:off x="232199" y="3210839"/>
            <a:ext cx="3600000" cy="766800"/>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2000" dirty="0">
                <a:solidFill>
                  <a:srgbClr val="000000"/>
                </a:solidFill>
              </a:rPr>
              <a:t>Steuerkoeffizient 1.0</a:t>
            </a:r>
          </a:p>
        </p:txBody>
      </p:sp>
      <p:sp>
        <p:nvSpPr>
          <p:cNvPr id="11" name="Rechteck 10">
            <a:extLst>
              <a:ext uri="{FF2B5EF4-FFF2-40B4-BE49-F238E27FC236}">
                <a16:creationId xmlns:a16="http://schemas.microsoft.com/office/drawing/2014/main" id="{9E6B8FB8-ED75-548D-768D-323CC669E64F}"/>
              </a:ext>
            </a:extLst>
          </p:cNvPr>
          <p:cNvSpPr/>
          <p:nvPr/>
        </p:nvSpPr>
        <p:spPr>
          <a:xfrm>
            <a:off x="232199" y="4098363"/>
            <a:ext cx="3600000" cy="766800"/>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2000" dirty="0">
                <a:solidFill>
                  <a:srgbClr val="000000"/>
                </a:solidFill>
              </a:rPr>
              <a:t>Steuerindexierung 176 %</a:t>
            </a:r>
          </a:p>
        </p:txBody>
      </p:sp>
      <p:sp>
        <p:nvSpPr>
          <p:cNvPr id="12" name="Rechteck 11">
            <a:extLst>
              <a:ext uri="{FF2B5EF4-FFF2-40B4-BE49-F238E27FC236}">
                <a16:creationId xmlns:a16="http://schemas.microsoft.com/office/drawing/2014/main" id="{9EB529A1-FB1C-5CAC-5B4C-87655D614550}"/>
              </a:ext>
            </a:extLst>
          </p:cNvPr>
          <p:cNvSpPr/>
          <p:nvPr/>
        </p:nvSpPr>
        <p:spPr>
          <a:xfrm>
            <a:off x="232200" y="5873412"/>
            <a:ext cx="3600000" cy="766800"/>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000000"/>
                </a:solidFill>
              </a:rPr>
              <a:t>H</a:t>
            </a:r>
            <a:r>
              <a:rPr lang="de-CH" sz="2000" dirty="0" err="1">
                <a:solidFill>
                  <a:srgbClr val="000000"/>
                </a:solidFill>
              </a:rPr>
              <a:t>undesteuer</a:t>
            </a:r>
            <a:r>
              <a:rPr lang="de-CH" sz="2000" dirty="0">
                <a:solidFill>
                  <a:srgbClr val="000000"/>
                </a:solidFill>
              </a:rPr>
              <a:t> CHF 175</a:t>
            </a:r>
          </a:p>
        </p:txBody>
      </p:sp>
      <p:pic>
        <p:nvPicPr>
          <p:cNvPr id="18" name="Grafik 17" descr="Steuer mit einfarbiger Füllung">
            <a:extLst>
              <a:ext uri="{FF2B5EF4-FFF2-40B4-BE49-F238E27FC236}">
                <a16:creationId xmlns:a16="http://schemas.microsoft.com/office/drawing/2014/main" id="{02455588-FA04-C0F5-A42D-FA59EF2C4A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0701" y="1243086"/>
            <a:ext cx="1967753" cy="1967753"/>
          </a:xfrm>
          <a:prstGeom prst="rect">
            <a:avLst/>
          </a:prstGeom>
        </p:spPr>
      </p:pic>
      <p:sp>
        <p:nvSpPr>
          <p:cNvPr id="24" name="Rechteck 23">
            <a:extLst>
              <a:ext uri="{FF2B5EF4-FFF2-40B4-BE49-F238E27FC236}">
                <a16:creationId xmlns:a16="http://schemas.microsoft.com/office/drawing/2014/main" id="{BB34761A-0C17-FC7A-ED36-B5021D7A3C6A}"/>
              </a:ext>
            </a:extLst>
          </p:cNvPr>
          <p:cNvSpPr/>
          <p:nvPr/>
        </p:nvSpPr>
        <p:spPr>
          <a:xfrm>
            <a:off x="232199" y="4988042"/>
            <a:ext cx="3600000" cy="766800"/>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000000"/>
                </a:solidFill>
              </a:rPr>
              <a:t>K</a:t>
            </a:r>
            <a:r>
              <a:rPr lang="de-CH" sz="2000" dirty="0" err="1">
                <a:solidFill>
                  <a:srgbClr val="000000"/>
                </a:solidFill>
              </a:rPr>
              <a:t>opfsteuer</a:t>
            </a:r>
            <a:r>
              <a:rPr lang="de-CH" sz="2000" dirty="0">
                <a:solidFill>
                  <a:srgbClr val="000000"/>
                </a:solidFill>
              </a:rPr>
              <a:t> CHF 24</a:t>
            </a:r>
          </a:p>
        </p:txBody>
      </p:sp>
      <p:pic>
        <p:nvPicPr>
          <p:cNvPr id="26" name="Grafik 25" descr="Münzen mit einfarbiger Füllung">
            <a:extLst>
              <a:ext uri="{FF2B5EF4-FFF2-40B4-BE49-F238E27FC236}">
                <a16:creationId xmlns:a16="http://schemas.microsoft.com/office/drawing/2014/main" id="{B7BBB274-5622-A2EC-A2D8-D7B8C60B69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53886" y="1509999"/>
            <a:ext cx="1684733" cy="1684733"/>
          </a:xfrm>
          <a:prstGeom prst="rect">
            <a:avLst/>
          </a:prstGeom>
        </p:spPr>
      </p:pic>
      <p:sp>
        <p:nvSpPr>
          <p:cNvPr id="27" name="Rechteck 26">
            <a:extLst>
              <a:ext uri="{FF2B5EF4-FFF2-40B4-BE49-F238E27FC236}">
                <a16:creationId xmlns:a16="http://schemas.microsoft.com/office/drawing/2014/main" id="{ACC1E4CF-A160-95BB-1EFD-FCEA788FB59D}"/>
              </a:ext>
            </a:extLst>
          </p:cNvPr>
          <p:cNvSpPr/>
          <p:nvPr/>
        </p:nvSpPr>
        <p:spPr>
          <a:xfrm>
            <a:off x="3979991" y="3195963"/>
            <a:ext cx="5096774" cy="778986"/>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000000"/>
                </a:solidFill>
              </a:rPr>
              <a:t>V</a:t>
            </a:r>
            <a:r>
              <a:rPr lang="de-CH" sz="2000" dirty="0" err="1">
                <a:solidFill>
                  <a:srgbClr val="000000"/>
                </a:solidFill>
              </a:rPr>
              <a:t>ergütungszins</a:t>
            </a:r>
            <a:r>
              <a:rPr lang="de-CH" sz="2000" dirty="0">
                <a:solidFill>
                  <a:srgbClr val="000000"/>
                </a:solidFill>
              </a:rPr>
              <a:t> auf Vorauszahlungen Steuern 0.25 %</a:t>
            </a:r>
          </a:p>
        </p:txBody>
      </p:sp>
      <p:sp>
        <p:nvSpPr>
          <p:cNvPr id="28" name="Rechteck 27">
            <a:extLst>
              <a:ext uri="{FF2B5EF4-FFF2-40B4-BE49-F238E27FC236}">
                <a16:creationId xmlns:a16="http://schemas.microsoft.com/office/drawing/2014/main" id="{F935C4FB-81B2-8BFB-E693-D3903C537227}"/>
              </a:ext>
            </a:extLst>
          </p:cNvPr>
          <p:cNvSpPr/>
          <p:nvPr/>
        </p:nvSpPr>
        <p:spPr>
          <a:xfrm>
            <a:off x="3979991" y="4084757"/>
            <a:ext cx="5096774" cy="778986"/>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000000"/>
                </a:solidFill>
              </a:rPr>
              <a:t>V</a:t>
            </a:r>
            <a:r>
              <a:rPr lang="de-CH" sz="2000" dirty="0" err="1">
                <a:solidFill>
                  <a:srgbClr val="000000"/>
                </a:solidFill>
              </a:rPr>
              <a:t>erzugszins</a:t>
            </a:r>
            <a:r>
              <a:rPr lang="de-CH" sz="2000" dirty="0">
                <a:solidFill>
                  <a:srgbClr val="000000"/>
                </a:solidFill>
              </a:rPr>
              <a:t> 3.75 %</a:t>
            </a:r>
          </a:p>
        </p:txBody>
      </p:sp>
      <p:sp>
        <p:nvSpPr>
          <p:cNvPr id="29" name="Rechteck 28">
            <a:extLst>
              <a:ext uri="{FF2B5EF4-FFF2-40B4-BE49-F238E27FC236}">
                <a16:creationId xmlns:a16="http://schemas.microsoft.com/office/drawing/2014/main" id="{969D7AAC-EDAF-FF88-688D-AEA4C1C849F1}"/>
              </a:ext>
            </a:extLst>
          </p:cNvPr>
          <p:cNvSpPr/>
          <p:nvPr/>
        </p:nvSpPr>
        <p:spPr>
          <a:xfrm>
            <a:off x="3979991" y="4988042"/>
            <a:ext cx="5096774" cy="778986"/>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000000"/>
                </a:solidFill>
              </a:rPr>
              <a:t>Zinsgutschrift auf Steuerrückerstattungen 3.75 %</a:t>
            </a:r>
            <a:endParaRPr lang="de-CH" sz="2000" dirty="0">
              <a:solidFill>
                <a:srgbClr val="000000"/>
              </a:solidFill>
            </a:endParaRPr>
          </a:p>
        </p:txBody>
      </p:sp>
      <p:sp>
        <p:nvSpPr>
          <p:cNvPr id="30" name="Rechteck 29">
            <a:extLst>
              <a:ext uri="{FF2B5EF4-FFF2-40B4-BE49-F238E27FC236}">
                <a16:creationId xmlns:a16="http://schemas.microsoft.com/office/drawing/2014/main" id="{A7C1880D-90F1-24AE-5EBF-8E7F0C050BB9}"/>
              </a:ext>
            </a:extLst>
          </p:cNvPr>
          <p:cNvSpPr/>
          <p:nvPr/>
        </p:nvSpPr>
        <p:spPr>
          <a:xfrm>
            <a:off x="3979991" y="5891327"/>
            <a:ext cx="5096774" cy="778986"/>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000000"/>
                </a:solidFill>
              </a:rPr>
              <a:t>Negativer Ausgleichszins 3.75 %</a:t>
            </a:r>
            <a:endParaRPr lang="de-CH" sz="2000" dirty="0">
              <a:solidFill>
                <a:srgbClr val="000000"/>
              </a:solidFill>
            </a:endParaRPr>
          </a:p>
        </p:txBody>
      </p:sp>
      <p:sp>
        <p:nvSpPr>
          <p:cNvPr id="31" name="Rechteck 30">
            <a:extLst>
              <a:ext uri="{FF2B5EF4-FFF2-40B4-BE49-F238E27FC236}">
                <a16:creationId xmlns:a16="http://schemas.microsoft.com/office/drawing/2014/main" id="{59EC1190-20C6-3B07-1540-4A83A4B3C128}"/>
              </a:ext>
            </a:extLst>
          </p:cNvPr>
          <p:cNvSpPr/>
          <p:nvPr/>
        </p:nvSpPr>
        <p:spPr>
          <a:xfrm>
            <a:off x="9224558" y="3195963"/>
            <a:ext cx="2830730" cy="778986"/>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000000"/>
                </a:solidFill>
              </a:rPr>
              <a:t>Indexierung Personalkosten 0 %</a:t>
            </a:r>
            <a:endParaRPr lang="de-CH" sz="2000" dirty="0">
              <a:solidFill>
                <a:srgbClr val="000000"/>
              </a:solidFill>
            </a:endParaRPr>
          </a:p>
        </p:txBody>
      </p:sp>
      <p:sp>
        <p:nvSpPr>
          <p:cNvPr id="32" name="Rechteck 31">
            <a:extLst>
              <a:ext uri="{FF2B5EF4-FFF2-40B4-BE49-F238E27FC236}">
                <a16:creationId xmlns:a16="http://schemas.microsoft.com/office/drawing/2014/main" id="{26074CAD-E21B-A55A-5C53-B0B914BB8733}"/>
              </a:ext>
            </a:extLst>
          </p:cNvPr>
          <p:cNvSpPr/>
          <p:nvPr/>
        </p:nvSpPr>
        <p:spPr>
          <a:xfrm>
            <a:off x="9213308" y="4104188"/>
            <a:ext cx="2841980" cy="778986"/>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000000"/>
                </a:solidFill>
              </a:rPr>
              <a:t>Generelle Lohnanpassungen 2 %</a:t>
            </a:r>
            <a:endParaRPr lang="de-CH" sz="2000" dirty="0">
              <a:solidFill>
                <a:srgbClr val="000000"/>
              </a:solidFill>
            </a:endParaRPr>
          </a:p>
        </p:txBody>
      </p:sp>
      <p:pic>
        <p:nvPicPr>
          <p:cNvPr id="34" name="Grafik 33" descr="Gruppe von Personen mit einfarbiger Füllung">
            <a:extLst>
              <a:ext uri="{FF2B5EF4-FFF2-40B4-BE49-F238E27FC236}">
                <a16:creationId xmlns:a16="http://schemas.microsoft.com/office/drawing/2014/main" id="{B7933447-699E-241F-B56F-6CAA384904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33663" y="1426327"/>
            <a:ext cx="1601269" cy="1601269"/>
          </a:xfrm>
          <a:prstGeom prst="rect">
            <a:avLst/>
          </a:prstGeom>
        </p:spPr>
      </p:pic>
      <p:pic>
        <p:nvPicPr>
          <p:cNvPr id="36" name="Grafik 35">
            <a:extLst>
              <a:ext uri="{FF2B5EF4-FFF2-40B4-BE49-F238E27FC236}">
                <a16:creationId xmlns:a16="http://schemas.microsoft.com/office/drawing/2014/main" id="{D63AAAFD-1636-2D0F-0A74-0AC66E1D4E28}"/>
              </a:ext>
            </a:extLst>
          </p:cNvPr>
          <p:cNvPicPr>
            <a:picLocks noChangeAspect="1"/>
          </p:cNvPicPr>
          <p:nvPr/>
        </p:nvPicPr>
        <p:blipFill>
          <a:blip r:embed="rId9"/>
          <a:srcRect/>
          <a:stretch/>
        </p:blipFill>
        <p:spPr>
          <a:xfrm>
            <a:off x="5613856" y="187687"/>
            <a:ext cx="1364793" cy="1299967"/>
          </a:xfrm>
          <a:prstGeom prst="rect">
            <a:avLst/>
          </a:prstGeom>
        </p:spPr>
      </p:pic>
    </p:spTree>
    <p:extLst>
      <p:ext uri="{BB962C8B-B14F-4D97-AF65-F5344CB8AC3E}">
        <p14:creationId xmlns:p14="http://schemas.microsoft.com/office/powerpoint/2010/main" val="3746409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4000"/>
            <a:lum/>
          </a:blip>
          <a:srcRect/>
          <a:stretch>
            <a:fillRect t="-9000" b="-9000"/>
          </a:stretch>
        </a:blipFill>
        <a:effectLst/>
      </p:bgPr>
    </p:bg>
    <p:spTree>
      <p:nvGrpSpPr>
        <p:cNvPr id="1" name="">
          <a:extLst>
            <a:ext uri="{FF2B5EF4-FFF2-40B4-BE49-F238E27FC236}">
              <a16:creationId xmlns:a16="http://schemas.microsoft.com/office/drawing/2014/main" id="{DA08A579-3C62-D4BD-BE9B-8B6EB134A905}"/>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B284EF79-3490-897B-0F7D-EA94FB98C2D9}"/>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0DBC2D2C-D131-EF6B-FEBB-E1DA40E93881}"/>
              </a:ext>
            </a:extLst>
          </p:cNvPr>
          <p:cNvSpPr>
            <a:spLocks noGrp="1"/>
          </p:cNvSpPr>
          <p:nvPr>
            <p:ph type="sldNum" sz="quarter" idx="12"/>
          </p:nvPr>
        </p:nvSpPr>
        <p:spPr/>
        <p:txBody>
          <a:bodyPr/>
          <a:lstStyle/>
          <a:p>
            <a:fld id="{33883982-FD16-464E-B8BE-45F01105FA6D}" type="slidenum">
              <a:rPr lang="de-DE" smtClean="0"/>
              <a:t>25</a:t>
            </a:fld>
            <a:endParaRPr lang="de-DE"/>
          </a:p>
        </p:txBody>
      </p:sp>
      <p:grpSp>
        <p:nvGrpSpPr>
          <p:cNvPr id="8" name="Gruppieren 7">
            <a:extLst>
              <a:ext uri="{FF2B5EF4-FFF2-40B4-BE49-F238E27FC236}">
                <a16:creationId xmlns:a16="http://schemas.microsoft.com/office/drawing/2014/main" id="{957FCE64-F9D2-4ADF-82A3-ED63358B7A1A}"/>
              </a:ext>
            </a:extLst>
          </p:cNvPr>
          <p:cNvGrpSpPr/>
          <p:nvPr/>
        </p:nvGrpSpPr>
        <p:grpSpPr>
          <a:xfrm>
            <a:off x="2960700" y="136525"/>
            <a:ext cx="6532550" cy="6219825"/>
            <a:chOff x="2960700" y="136525"/>
            <a:chExt cx="6532550" cy="6219825"/>
          </a:xfrm>
        </p:grpSpPr>
        <p:grpSp>
          <p:nvGrpSpPr>
            <p:cNvPr id="2" name="Gruppieren 1">
              <a:extLst>
                <a:ext uri="{FF2B5EF4-FFF2-40B4-BE49-F238E27FC236}">
                  <a16:creationId xmlns:a16="http://schemas.microsoft.com/office/drawing/2014/main" id="{0D38FD20-A6CE-8724-E5F7-61B275C1764F}"/>
                </a:ext>
              </a:extLst>
            </p:cNvPr>
            <p:cNvGrpSpPr/>
            <p:nvPr/>
          </p:nvGrpSpPr>
          <p:grpSpPr>
            <a:xfrm>
              <a:off x="2960700" y="136525"/>
              <a:ext cx="6532550" cy="6219825"/>
              <a:chOff x="2960700" y="136525"/>
              <a:chExt cx="6532550" cy="6219825"/>
            </a:xfrm>
          </p:grpSpPr>
          <p:sp>
            <p:nvSpPr>
              <p:cNvPr id="7" name="Ellipse 6">
                <a:extLst>
                  <a:ext uri="{FF2B5EF4-FFF2-40B4-BE49-F238E27FC236}">
                    <a16:creationId xmlns:a16="http://schemas.microsoft.com/office/drawing/2014/main" id="{76D4F19D-7693-D57D-9843-41B9BE4B9D03}"/>
                  </a:ext>
                </a:extLst>
              </p:cNvPr>
              <p:cNvSpPr/>
              <p:nvPr/>
            </p:nvSpPr>
            <p:spPr>
              <a:xfrm>
                <a:off x="2960700" y="136525"/>
                <a:ext cx="6532550" cy="6219825"/>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de-CH" dirty="0">
                  <a:solidFill>
                    <a:schemeClr val="tx1"/>
                  </a:solidFill>
                </a:endParaRPr>
              </a:p>
            </p:txBody>
          </p:sp>
          <p:sp>
            <p:nvSpPr>
              <p:cNvPr id="13" name="Textfeld 12">
                <a:extLst>
                  <a:ext uri="{FF2B5EF4-FFF2-40B4-BE49-F238E27FC236}">
                    <a16:creationId xmlns:a16="http://schemas.microsoft.com/office/drawing/2014/main" id="{00A22096-770E-503A-2111-AD9A7B982FEB}"/>
                  </a:ext>
                </a:extLst>
              </p:cNvPr>
              <p:cNvSpPr txBox="1"/>
              <p:nvPr/>
            </p:nvSpPr>
            <p:spPr>
              <a:xfrm>
                <a:off x="3227400" y="4229836"/>
                <a:ext cx="6096000" cy="1200329"/>
              </a:xfrm>
              <a:prstGeom prst="rect">
                <a:avLst/>
              </a:prstGeom>
              <a:noFill/>
            </p:spPr>
            <p:txBody>
              <a:bodyPr wrap="square">
                <a:spAutoFit/>
              </a:bodyPr>
              <a:lstStyle/>
              <a:p>
                <a:pPr algn="ctr"/>
                <a:r>
                  <a:rPr lang="de-DE" sz="7200" dirty="0">
                    <a:solidFill>
                      <a:srgbClr val="000000"/>
                    </a:solidFill>
                  </a:rPr>
                  <a:t>Überblick</a:t>
                </a:r>
                <a:endParaRPr lang="de-CH" sz="7200" dirty="0">
                  <a:solidFill>
                    <a:srgbClr val="000000"/>
                  </a:solidFill>
                </a:endParaRPr>
              </a:p>
            </p:txBody>
          </p:sp>
        </p:grpSp>
        <p:pic>
          <p:nvPicPr>
            <p:cNvPr id="4" name="Grafik 3" descr="Fernglas mit einfarbiger Füllung">
              <a:extLst>
                <a:ext uri="{FF2B5EF4-FFF2-40B4-BE49-F238E27FC236}">
                  <a16:creationId xmlns:a16="http://schemas.microsoft.com/office/drawing/2014/main" id="{714494D4-4859-7B5C-6033-3504D7F48F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94852" y="727017"/>
              <a:ext cx="3802293" cy="3802293"/>
            </a:xfrm>
            <a:prstGeom prst="rect">
              <a:avLst/>
            </a:prstGeom>
          </p:spPr>
        </p:pic>
      </p:grpSp>
    </p:spTree>
    <p:extLst>
      <p:ext uri="{BB962C8B-B14F-4D97-AF65-F5344CB8AC3E}">
        <p14:creationId xmlns:p14="http://schemas.microsoft.com/office/powerpoint/2010/main" val="3498924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711AA81E-8684-BA62-1735-95565B49DA4C}"/>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765D295-E238-B3C2-08A4-6252D9C39ED6}"/>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9C747FFF-A604-E991-FD41-E5B847F0D750}"/>
              </a:ext>
            </a:extLst>
          </p:cNvPr>
          <p:cNvSpPr>
            <a:spLocks noGrp="1"/>
          </p:cNvSpPr>
          <p:nvPr>
            <p:ph type="sldNum" sz="quarter" idx="12"/>
          </p:nvPr>
        </p:nvSpPr>
        <p:spPr/>
        <p:txBody>
          <a:bodyPr/>
          <a:lstStyle/>
          <a:p>
            <a:fld id="{33883982-FD16-464E-B8BE-45F01105FA6D}" type="slidenum">
              <a:rPr lang="de-DE" smtClean="0"/>
              <a:t>26</a:t>
            </a:fld>
            <a:endParaRPr lang="de-DE"/>
          </a:p>
        </p:txBody>
      </p:sp>
      <p:pic>
        <p:nvPicPr>
          <p:cNvPr id="11" name="Grafik 10">
            <a:extLst>
              <a:ext uri="{FF2B5EF4-FFF2-40B4-BE49-F238E27FC236}">
                <a16:creationId xmlns:a16="http://schemas.microsoft.com/office/drawing/2014/main" id="{503B86A4-E8AC-2706-6559-70AEFB3DCD17}"/>
              </a:ext>
            </a:extLst>
          </p:cNvPr>
          <p:cNvPicPr>
            <a:picLocks noChangeAspect="1"/>
          </p:cNvPicPr>
          <p:nvPr/>
        </p:nvPicPr>
        <p:blipFill>
          <a:blip r:embed="rId3"/>
          <a:srcRect/>
          <a:stretch/>
        </p:blipFill>
        <p:spPr>
          <a:xfrm>
            <a:off x="4787160" y="145376"/>
            <a:ext cx="2883600" cy="2746631"/>
          </a:xfrm>
          <a:prstGeom prst="rect">
            <a:avLst/>
          </a:prstGeom>
        </p:spPr>
      </p:pic>
      <p:sp>
        <p:nvSpPr>
          <p:cNvPr id="33" name="Rechteck 32">
            <a:extLst>
              <a:ext uri="{FF2B5EF4-FFF2-40B4-BE49-F238E27FC236}">
                <a16:creationId xmlns:a16="http://schemas.microsoft.com/office/drawing/2014/main" id="{5A46B877-E6CF-77F3-3323-12E9B07840A8}"/>
              </a:ext>
            </a:extLst>
          </p:cNvPr>
          <p:cNvSpPr/>
          <p:nvPr/>
        </p:nvSpPr>
        <p:spPr>
          <a:xfrm>
            <a:off x="304904" y="3807529"/>
            <a:ext cx="3523503" cy="4492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solidFill>
                  <a:srgbClr val="000000"/>
                </a:solidFill>
              </a:rPr>
              <a:t>Gegenüberstellung</a:t>
            </a:r>
            <a:endParaRPr lang="de-CH" sz="2800" b="1" dirty="0">
              <a:solidFill>
                <a:srgbClr val="000000"/>
              </a:solidFill>
            </a:endParaRPr>
          </a:p>
        </p:txBody>
      </p:sp>
      <p:sp>
        <p:nvSpPr>
          <p:cNvPr id="35" name="Rechteck 34">
            <a:extLst>
              <a:ext uri="{FF2B5EF4-FFF2-40B4-BE49-F238E27FC236}">
                <a16:creationId xmlns:a16="http://schemas.microsoft.com/office/drawing/2014/main" id="{9F16775E-B87A-19AF-7584-984C32068792}"/>
              </a:ext>
            </a:extLst>
          </p:cNvPr>
          <p:cNvSpPr/>
          <p:nvPr/>
        </p:nvSpPr>
        <p:spPr>
          <a:xfrm>
            <a:off x="4949498" y="3794830"/>
            <a:ext cx="2558924" cy="4492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solidFill>
                  <a:srgbClr val="000000"/>
                </a:solidFill>
              </a:rPr>
              <a:t>Erträge</a:t>
            </a:r>
            <a:endParaRPr lang="de-CH" sz="2800" b="1" dirty="0">
              <a:solidFill>
                <a:srgbClr val="000000"/>
              </a:solidFill>
            </a:endParaRPr>
          </a:p>
        </p:txBody>
      </p:sp>
      <p:sp>
        <p:nvSpPr>
          <p:cNvPr id="36" name="Rechteck 35">
            <a:extLst>
              <a:ext uri="{FF2B5EF4-FFF2-40B4-BE49-F238E27FC236}">
                <a16:creationId xmlns:a16="http://schemas.microsoft.com/office/drawing/2014/main" id="{B703857A-C3E2-67BB-5B24-BF34B8DC2B09}"/>
              </a:ext>
            </a:extLst>
          </p:cNvPr>
          <p:cNvSpPr/>
          <p:nvPr/>
        </p:nvSpPr>
        <p:spPr>
          <a:xfrm>
            <a:off x="9075271" y="3787299"/>
            <a:ext cx="2558924" cy="4492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solidFill>
                  <a:srgbClr val="000000"/>
                </a:solidFill>
              </a:rPr>
              <a:t>Aufwände</a:t>
            </a:r>
            <a:endParaRPr lang="de-CH" sz="2800" b="1" dirty="0">
              <a:solidFill>
                <a:srgbClr val="000000"/>
              </a:solidFill>
            </a:endParaRPr>
          </a:p>
        </p:txBody>
      </p:sp>
      <p:pic>
        <p:nvPicPr>
          <p:cNvPr id="9" name="Grafik 8" descr="Wandern mit einfarbiger Füllung">
            <a:extLst>
              <a:ext uri="{FF2B5EF4-FFF2-40B4-BE49-F238E27FC236}">
                <a16:creationId xmlns:a16="http://schemas.microsoft.com/office/drawing/2014/main" id="{8BAD8A39-728F-E8EB-1191-6F27E0D2DB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73384" y="4308651"/>
            <a:ext cx="1745744" cy="1745744"/>
          </a:xfrm>
          <a:prstGeom prst="rect">
            <a:avLst/>
          </a:prstGeom>
        </p:spPr>
      </p:pic>
      <p:pic>
        <p:nvPicPr>
          <p:cNvPr id="10" name="Grafik 9" descr="Wandern mit einfarbiger Füllung">
            <a:extLst>
              <a:ext uri="{FF2B5EF4-FFF2-40B4-BE49-F238E27FC236}">
                <a16:creationId xmlns:a16="http://schemas.microsoft.com/office/drawing/2014/main" id="{BF8E15CB-FF48-5600-FACD-C433B7409B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46256" y="4019442"/>
            <a:ext cx="1745744" cy="1745744"/>
          </a:xfrm>
          <a:prstGeom prst="rect">
            <a:avLst/>
          </a:prstGeom>
        </p:spPr>
      </p:pic>
      <p:pic>
        <p:nvPicPr>
          <p:cNvPr id="12" name="Grafik 11" descr="Wandern mit einfarbiger Füllung">
            <a:extLst>
              <a:ext uri="{FF2B5EF4-FFF2-40B4-BE49-F238E27FC236}">
                <a16:creationId xmlns:a16="http://schemas.microsoft.com/office/drawing/2014/main" id="{FBA23860-226C-589D-084A-CE633C37C0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00512" y="4610100"/>
            <a:ext cx="1745744" cy="1745744"/>
          </a:xfrm>
          <a:prstGeom prst="rect">
            <a:avLst/>
          </a:prstGeom>
        </p:spPr>
      </p:pic>
      <p:pic>
        <p:nvPicPr>
          <p:cNvPr id="16" name="Grafik 15" descr="Bergszenerie mit einfarbiger Füllung">
            <a:extLst>
              <a:ext uri="{FF2B5EF4-FFF2-40B4-BE49-F238E27FC236}">
                <a16:creationId xmlns:a16="http://schemas.microsoft.com/office/drawing/2014/main" id="{D68C2F3C-848F-D4DF-62FC-F5440D40F8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91127" y="4252988"/>
            <a:ext cx="2107128" cy="2107128"/>
          </a:xfrm>
          <a:prstGeom prst="rect">
            <a:avLst/>
          </a:prstGeom>
        </p:spPr>
      </p:pic>
      <p:pic>
        <p:nvPicPr>
          <p:cNvPr id="18" name="Grafik 17" descr="Waage der Justitia mit einfarbiger Füllung">
            <a:extLst>
              <a:ext uri="{FF2B5EF4-FFF2-40B4-BE49-F238E27FC236}">
                <a16:creationId xmlns:a16="http://schemas.microsoft.com/office/drawing/2014/main" id="{9A3AEB70-30AB-5262-4E80-86ABDFFC7D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5379" y="4435114"/>
            <a:ext cx="1920730" cy="1920730"/>
          </a:xfrm>
          <a:prstGeom prst="rect">
            <a:avLst/>
          </a:prstGeom>
        </p:spPr>
      </p:pic>
    </p:spTree>
    <p:extLst>
      <p:ext uri="{BB962C8B-B14F-4D97-AF65-F5344CB8AC3E}">
        <p14:creationId xmlns:p14="http://schemas.microsoft.com/office/powerpoint/2010/main" val="2056412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EA3F1967-EAF0-DAF4-C0B5-ABF0CD2054DD}"/>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09EDA2E4-2747-5DE6-6DFA-1C3514A215A0}"/>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34061432-EDEB-E598-A0C2-E48C4A9881CC}"/>
              </a:ext>
            </a:extLst>
          </p:cNvPr>
          <p:cNvSpPr>
            <a:spLocks noGrp="1"/>
          </p:cNvSpPr>
          <p:nvPr>
            <p:ph type="sldNum" sz="quarter" idx="12"/>
          </p:nvPr>
        </p:nvSpPr>
        <p:spPr/>
        <p:txBody>
          <a:bodyPr/>
          <a:lstStyle/>
          <a:p>
            <a:fld id="{33883982-FD16-464E-B8BE-45F01105FA6D}" type="slidenum">
              <a:rPr lang="de-DE" smtClean="0"/>
              <a:t>27</a:t>
            </a:fld>
            <a:endParaRPr lang="de-DE"/>
          </a:p>
        </p:txBody>
      </p:sp>
      <p:graphicFrame>
        <p:nvGraphicFramePr>
          <p:cNvPr id="8" name="Tabelle 7">
            <a:extLst>
              <a:ext uri="{FF2B5EF4-FFF2-40B4-BE49-F238E27FC236}">
                <a16:creationId xmlns:a16="http://schemas.microsoft.com/office/drawing/2014/main" id="{08400F26-8260-C6E8-AE6B-D6CCE611982A}"/>
              </a:ext>
            </a:extLst>
          </p:cNvPr>
          <p:cNvGraphicFramePr>
            <a:graphicFrameLocks noGrp="1"/>
          </p:cNvGraphicFramePr>
          <p:nvPr>
            <p:extLst>
              <p:ext uri="{D42A27DB-BD31-4B8C-83A1-F6EECF244321}">
                <p14:modId xmlns:p14="http://schemas.microsoft.com/office/powerpoint/2010/main" val="2774133966"/>
              </p:ext>
            </p:extLst>
          </p:nvPr>
        </p:nvGraphicFramePr>
        <p:xfrm>
          <a:off x="387461" y="1365250"/>
          <a:ext cx="11417077" cy="4819653"/>
        </p:xfrm>
        <a:graphic>
          <a:graphicData uri="http://schemas.openxmlformats.org/drawingml/2006/table">
            <a:tbl>
              <a:tblPr/>
              <a:tblGrid>
                <a:gridCol w="8305204">
                  <a:extLst>
                    <a:ext uri="{9D8B030D-6E8A-4147-A177-3AD203B41FA5}">
                      <a16:colId xmlns:a16="http://schemas.microsoft.com/office/drawing/2014/main" val="1643431310"/>
                    </a:ext>
                  </a:extLst>
                </a:gridCol>
                <a:gridCol w="762514">
                  <a:extLst>
                    <a:ext uri="{9D8B030D-6E8A-4147-A177-3AD203B41FA5}">
                      <a16:colId xmlns:a16="http://schemas.microsoft.com/office/drawing/2014/main" val="4226958739"/>
                    </a:ext>
                  </a:extLst>
                </a:gridCol>
                <a:gridCol w="2349359">
                  <a:extLst>
                    <a:ext uri="{9D8B030D-6E8A-4147-A177-3AD203B41FA5}">
                      <a16:colId xmlns:a16="http://schemas.microsoft.com/office/drawing/2014/main" val="2069027474"/>
                    </a:ext>
                  </a:extLst>
                </a:gridCol>
              </a:tblGrid>
              <a:tr h="535517">
                <a:tc rowSpan="2">
                  <a:txBody>
                    <a:bodyPr/>
                    <a:lstStyle/>
                    <a:p>
                      <a:pPr marL="0" algn="l" defTabSz="914400" rtl="0" eaLnBrk="1" fontAlgn="ctr" latinLnBrk="0" hangingPunct="1"/>
                      <a:r>
                        <a:rPr lang="de-CH" sz="2200" b="1" kern="1200" dirty="0">
                          <a:solidFill>
                            <a:srgbClr val="000000"/>
                          </a:solidFill>
                          <a:latin typeface="+mn-lt"/>
                          <a:ea typeface="+mn-ea"/>
                          <a:cs typeface="+mn-cs"/>
                        </a:rPr>
                        <a:t>Erfolgsrechnung: Gestufter Ausweis</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8080"/>
                    </a:solidFill>
                  </a:tcPr>
                </a:tc>
                <a:tc>
                  <a:txBody>
                    <a:bodyPr/>
                    <a:lstStyle/>
                    <a:p>
                      <a:pPr marL="0" algn="l" defTabSz="914400" rtl="0" eaLnBrk="1" fontAlgn="b" latinLnBrk="0" hangingPunct="1"/>
                      <a:r>
                        <a:rPr lang="de-CH" sz="2200" b="1" kern="1200">
                          <a:solidFill>
                            <a:srgbClr val="000000"/>
                          </a:solidFill>
                          <a:latin typeface="+mn-lt"/>
                          <a:ea typeface="+mn-ea"/>
                          <a:cs typeface="+mn-cs"/>
                        </a:rPr>
                        <a:t> </a:t>
                      </a:r>
                    </a:p>
                  </a:txBody>
                  <a:tcPr marL="0" marR="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808080"/>
                    </a:solidFill>
                  </a:tcPr>
                </a:tc>
                <a:tc>
                  <a:txBody>
                    <a:bodyPr/>
                    <a:lstStyle/>
                    <a:p>
                      <a:pPr marL="0" algn="l" defTabSz="914400" rtl="0" eaLnBrk="1" fontAlgn="b" latinLnBrk="0" hangingPunct="1"/>
                      <a:r>
                        <a:rPr lang="de-CH" sz="2200" b="1" kern="1200">
                          <a:solidFill>
                            <a:srgbClr val="000000"/>
                          </a:solidFill>
                          <a:latin typeface="+mn-lt"/>
                          <a:ea typeface="+mn-ea"/>
                          <a:cs typeface="+mn-cs"/>
                        </a:rPr>
                        <a:t>Budget</a:t>
                      </a: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808080"/>
                    </a:solidFill>
                  </a:tcPr>
                </a:tc>
                <a:extLst>
                  <a:ext uri="{0D108BD9-81ED-4DB2-BD59-A6C34878D82A}">
                    <a16:rowId xmlns:a16="http://schemas.microsoft.com/office/drawing/2014/main" val="3691854119"/>
                  </a:ext>
                </a:extLst>
              </a:tr>
              <a:tr h="535517">
                <a:tc vMerge="1">
                  <a:txBody>
                    <a:bodyPr/>
                    <a:lstStyle/>
                    <a:p>
                      <a:endParaRPr lang="de-CH"/>
                    </a:p>
                  </a:txBody>
                  <a:tcPr/>
                </a:tc>
                <a:tc>
                  <a:txBody>
                    <a:bodyPr/>
                    <a:lstStyle/>
                    <a:p>
                      <a:pPr marL="0" algn="l" defTabSz="914400" rtl="0" eaLnBrk="1" fontAlgn="b" latinLnBrk="0" hangingPunct="1"/>
                      <a:r>
                        <a:rPr lang="de-CH" sz="2200" b="1" kern="1200" dirty="0">
                          <a:solidFill>
                            <a:srgbClr val="000000"/>
                          </a:solidFill>
                          <a:latin typeface="+mn-lt"/>
                          <a:ea typeface="+mn-ea"/>
                          <a:cs typeface="+mn-cs"/>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8080"/>
                    </a:solidFill>
                  </a:tcPr>
                </a:tc>
                <a:tc>
                  <a:txBody>
                    <a:bodyPr/>
                    <a:lstStyle/>
                    <a:p>
                      <a:pPr marL="0" algn="l" defTabSz="914400" rtl="0" eaLnBrk="1" fontAlgn="b" latinLnBrk="0" hangingPunct="1"/>
                      <a:r>
                        <a:rPr lang="de-CH" sz="2200" b="1" kern="1200" dirty="0">
                          <a:solidFill>
                            <a:srgbClr val="000000"/>
                          </a:solidFill>
                          <a:latin typeface="+mn-lt"/>
                          <a:ea typeface="+mn-ea"/>
                          <a:cs typeface="+mn-cs"/>
                        </a:rPr>
                        <a:t>2026</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8080"/>
                    </a:solidFill>
                  </a:tcPr>
                </a:tc>
                <a:extLst>
                  <a:ext uri="{0D108BD9-81ED-4DB2-BD59-A6C34878D82A}">
                    <a16:rowId xmlns:a16="http://schemas.microsoft.com/office/drawing/2014/main" val="2165108460"/>
                  </a:ext>
                </a:extLst>
              </a:tr>
              <a:tr h="535517">
                <a:tc>
                  <a:txBody>
                    <a:bodyPr/>
                    <a:lstStyle/>
                    <a:p>
                      <a:pPr marL="0" algn="l" defTabSz="914400" rtl="0" eaLnBrk="1" fontAlgn="b" latinLnBrk="0" hangingPunct="1"/>
                      <a:r>
                        <a:rPr lang="de-CH" sz="2200" b="1" kern="1200" dirty="0">
                          <a:solidFill>
                            <a:srgbClr val="000000"/>
                          </a:solidFill>
                          <a:latin typeface="+mn-lt"/>
                          <a:ea typeface="+mn-ea"/>
                          <a:cs typeface="+mn-cs"/>
                        </a:rPr>
                        <a:t>Betrieblicher Aufwand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tc>
                  <a:txBody>
                    <a:bodyPr/>
                    <a:lstStyle/>
                    <a:p>
                      <a:pPr marL="0" algn="l" defTabSz="914400" rtl="0" eaLnBrk="1" fontAlgn="b" latinLnBrk="0" hangingPunct="1"/>
                      <a:r>
                        <a:rPr lang="de-CH" sz="2200" b="1" kern="1200" dirty="0">
                          <a:solidFill>
                            <a:srgbClr val="000000"/>
                          </a:solidFill>
                          <a:latin typeface="+mn-lt"/>
                          <a:ea typeface="+mn-ea"/>
                          <a:cs typeface="+mn-cs"/>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tc>
                  <a:txBody>
                    <a:bodyPr/>
                    <a:lstStyle/>
                    <a:p>
                      <a:pPr marL="0" algn="l" defTabSz="914400" rtl="0" eaLnBrk="1" fontAlgn="b" latinLnBrk="0" hangingPunct="1"/>
                      <a:r>
                        <a:rPr lang="de-CH" sz="2200" b="1" kern="1200" dirty="0">
                          <a:solidFill>
                            <a:srgbClr val="000000"/>
                          </a:solidFill>
                          <a:latin typeface="+mn-lt"/>
                          <a:ea typeface="+mn-ea"/>
                          <a:cs typeface="+mn-cs"/>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extLst>
                  <a:ext uri="{0D108BD9-81ED-4DB2-BD59-A6C34878D82A}">
                    <a16:rowId xmlns:a16="http://schemas.microsoft.com/office/drawing/2014/main" val="155063986"/>
                  </a:ext>
                </a:extLst>
              </a:tr>
              <a:tr h="535517">
                <a:tc>
                  <a:txBody>
                    <a:bodyPr/>
                    <a:lstStyle/>
                    <a:p>
                      <a:pPr marL="0" algn="l" defTabSz="914400" rtl="0" eaLnBrk="1" fontAlgn="b" latinLnBrk="0" hangingPunct="1"/>
                      <a:r>
                        <a:rPr lang="de-CH" sz="2200" b="1" kern="1200" dirty="0">
                          <a:solidFill>
                            <a:srgbClr val="000000"/>
                          </a:solidFill>
                          <a:latin typeface="+mn-lt"/>
                          <a:ea typeface="+mn-ea"/>
                          <a:cs typeface="+mn-cs"/>
                        </a:rPr>
                        <a:t>Personalaufwand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rgbClr val="000000"/>
                          </a:solidFill>
                          <a:latin typeface="+mn-lt"/>
                          <a:ea typeface="+mn-ea"/>
                          <a:cs typeface="+mn-cs"/>
                        </a:rPr>
                        <a:t>     20’744’642.00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3750881539"/>
                  </a:ext>
                </a:extLst>
              </a:tr>
              <a:tr h="535517">
                <a:tc>
                  <a:txBody>
                    <a:bodyPr/>
                    <a:lstStyle/>
                    <a:p>
                      <a:pPr marL="0" algn="l" defTabSz="914400" rtl="0" eaLnBrk="1" fontAlgn="b" latinLnBrk="0" hangingPunct="1"/>
                      <a:r>
                        <a:rPr lang="de-CH" sz="2200" b="1" kern="1200" dirty="0">
                          <a:solidFill>
                            <a:srgbClr val="000000"/>
                          </a:solidFill>
                          <a:latin typeface="+mn-lt"/>
                          <a:ea typeface="+mn-ea"/>
                          <a:cs typeface="+mn-cs"/>
                        </a:rPr>
                        <a:t>Sach- und übriger Betriebsaufwand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rgbClr val="000000"/>
                          </a:solidFill>
                          <a:latin typeface="+mn-lt"/>
                          <a:ea typeface="+mn-ea"/>
                          <a:cs typeface="+mn-cs"/>
                        </a:rPr>
                        <a:t>     19’090’380.00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2210855925"/>
                  </a:ext>
                </a:extLst>
              </a:tr>
              <a:tr h="535517">
                <a:tc>
                  <a:txBody>
                    <a:bodyPr/>
                    <a:lstStyle/>
                    <a:p>
                      <a:pPr marL="0" algn="l" defTabSz="914400" rtl="0" eaLnBrk="1" fontAlgn="b" latinLnBrk="0" hangingPunct="1"/>
                      <a:r>
                        <a:rPr lang="de-CH" sz="2200" b="1" kern="1200" dirty="0">
                          <a:solidFill>
                            <a:srgbClr val="000000"/>
                          </a:solidFill>
                          <a:latin typeface="+mn-lt"/>
                          <a:ea typeface="+mn-ea"/>
                          <a:cs typeface="+mn-cs"/>
                        </a:rPr>
                        <a:t>Abschreibungen Verwaltungsvermögen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rgbClr val="000000"/>
                          </a:solidFill>
                          <a:latin typeface="+mn-lt"/>
                          <a:ea typeface="+mn-ea"/>
                          <a:cs typeface="+mn-cs"/>
                        </a:rPr>
                        <a:t>     13’785’750.00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996190362"/>
                  </a:ext>
                </a:extLst>
              </a:tr>
              <a:tr h="535517">
                <a:tc>
                  <a:txBody>
                    <a:bodyPr/>
                    <a:lstStyle/>
                    <a:p>
                      <a:pPr marL="0" algn="l" defTabSz="914400" rtl="0" eaLnBrk="1" fontAlgn="b" latinLnBrk="0" hangingPunct="1"/>
                      <a:r>
                        <a:rPr lang="de-DE" sz="2200" b="1" kern="1200" dirty="0">
                          <a:solidFill>
                            <a:srgbClr val="000000"/>
                          </a:solidFill>
                          <a:latin typeface="+mn-lt"/>
                          <a:ea typeface="+mn-ea"/>
                          <a:cs typeface="+mn-cs"/>
                        </a:rPr>
                        <a:t>Einlagen in Fonds und Spezialfinanzierungen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rgbClr val="000000"/>
                          </a:solidFill>
                          <a:latin typeface="+mn-lt"/>
                          <a:ea typeface="+mn-ea"/>
                          <a:cs typeface="+mn-cs"/>
                        </a:rPr>
                        <a:t>       2’406’625.00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3332856169"/>
                  </a:ext>
                </a:extLst>
              </a:tr>
              <a:tr h="535517">
                <a:tc>
                  <a:txBody>
                    <a:bodyPr/>
                    <a:lstStyle/>
                    <a:p>
                      <a:pPr marL="0" algn="l" defTabSz="914400" rtl="0" eaLnBrk="1" fontAlgn="b" latinLnBrk="0" hangingPunct="1"/>
                      <a:r>
                        <a:rPr lang="de-CH" sz="2200" b="1" kern="1200" dirty="0">
                          <a:solidFill>
                            <a:srgbClr val="000000"/>
                          </a:solidFill>
                          <a:latin typeface="+mn-lt"/>
                          <a:ea typeface="+mn-ea"/>
                          <a:cs typeface="+mn-cs"/>
                        </a:rPr>
                        <a:t>Transferaufwand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rgbClr val="000000"/>
                          </a:solidFill>
                          <a:latin typeface="+mn-lt"/>
                          <a:ea typeface="+mn-ea"/>
                          <a:cs typeface="+mn-cs"/>
                        </a:rPr>
                        <a:t>     27’547’500.00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464206487"/>
                  </a:ext>
                </a:extLst>
              </a:tr>
              <a:tr h="535517">
                <a:tc>
                  <a:txBody>
                    <a:bodyPr/>
                    <a:lstStyle/>
                    <a:p>
                      <a:pPr marL="0" algn="l" defTabSz="914400" rtl="0" eaLnBrk="1" fontAlgn="b" latinLnBrk="0" hangingPunct="1"/>
                      <a:r>
                        <a:rPr lang="de-CH" sz="2200" b="1" kern="1200" dirty="0">
                          <a:solidFill>
                            <a:srgbClr val="000000"/>
                          </a:solidFill>
                          <a:latin typeface="+mn-lt"/>
                          <a:ea typeface="+mn-ea"/>
                          <a:cs typeface="+mn-cs"/>
                        </a:rPr>
                        <a:t>Total betrieblicher Aufwand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rgbClr val="000000"/>
                          </a:solidFill>
                          <a:latin typeface="+mn-lt"/>
                          <a:ea typeface="+mn-ea"/>
                          <a:cs typeface="+mn-cs"/>
                        </a:rPr>
                        <a:t>     83’574’897.00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407471952"/>
                  </a:ext>
                </a:extLst>
              </a:tr>
            </a:tbl>
          </a:graphicData>
        </a:graphic>
      </p:graphicFrame>
      <p:sp>
        <p:nvSpPr>
          <p:cNvPr id="9" name="Titel 1">
            <a:extLst>
              <a:ext uri="{FF2B5EF4-FFF2-40B4-BE49-F238E27FC236}">
                <a16:creationId xmlns:a16="http://schemas.microsoft.com/office/drawing/2014/main" id="{D01A9223-FEA6-C510-B155-D9820FBBF5B3}"/>
              </a:ext>
            </a:extLst>
          </p:cNvPr>
          <p:cNvSpPr>
            <a:spLocks noGrp="1"/>
          </p:cNvSpPr>
          <p:nvPr>
            <p:ph type="title"/>
          </p:nvPr>
        </p:nvSpPr>
        <p:spPr>
          <a:xfrm>
            <a:off x="387461" y="365125"/>
            <a:ext cx="11417078" cy="1325563"/>
          </a:xfrm>
        </p:spPr>
        <p:txBody>
          <a:bodyPr/>
          <a:lstStyle/>
          <a:p>
            <a:r>
              <a:rPr lang="de-DE" dirty="0">
                <a:solidFill>
                  <a:srgbClr val="000000"/>
                </a:solidFill>
              </a:rPr>
              <a:t>Gegenüberstellung Aufwand / Ertrag</a:t>
            </a:r>
          </a:p>
        </p:txBody>
      </p:sp>
    </p:spTree>
    <p:extLst>
      <p:ext uri="{BB962C8B-B14F-4D97-AF65-F5344CB8AC3E}">
        <p14:creationId xmlns:p14="http://schemas.microsoft.com/office/powerpoint/2010/main" val="989370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5712B9C5-C723-8E34-7FEE-0F337294F320}"/>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CBF6A955-91C9-2CE0-2577-60FBBE120CF9}"/>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97A1926A-6EED-9645-F1F4-C3002F11B742}"/>
              </a:ext>
            </a:extLst>
          </p:cNvPr>
          <p:cNvSpPr>
            <a:spLocks noGrp="1"/>
          </p:cNvSpPr>
          <p:nvPr>
            <p:ph type="sldNum" sz="quarter" idx="12"/>
          </p:nvPr>
        </p:nvSpPr>
        <p:spPr/>
        <p:txBody>
          <a:bodyPr/>
          <a:lstStyle/>
          <a:p>
            <a:fld id="{33883982-FD16-464E-B8BE-45F01105FA6D}" type="slidenum">
              <a:rPr lang="de-DE" smtClean="0"/>
              <a:t>28</a:t>
            </a:fld>
            <a:endParaRPr lang="de-DE"/>
          </a:p>
        </p:txBody>
      </p:sp>
      <p:graphicFrame>
        <p:nvGraphicFramePr>
          <p:cNvPr id="8" name="Tabelle 7">
            <a:extLst>
              <a:ext uri="{FF2B5EF4-FFF2-40B4-BE49-F238E27FC236}">
                <a16:creationId xmlns:a16="http://schemas.microsoft.com/office/drawing/2014/main" id="{336D772C-7F77-8735-F23C-A6F46524E9C2}"/>
              </a:ext>
            </a:extLst>
          </p:cNvPr>
          <p:cNvGraphicFramePr>
            <a:graphicFrameLocks noGrp="1"/>
          </p:cNvGraphicFramePr>
          <p:nvPr>
            <p:extLst>
              <p:ext uri="{D42A27DB-BD31-4B8C-83A1-F6EECF244321}">
                <p14:modId xmlns:p14="http://schemas.microsoft.com/office/powerpoint/2010/main" val="3284977323"/>
              </p:ext>
            </p:extLst>
          </p:nvPr>
        </p:nvGraphicFramePr>
        <p:xfrm>
          <a:off x="381000" y="1377951"/>
          <a:ext cx="11423539" cy="4762505"/>
        </p:xfrm>
        <a:graphic>
          <a:graphicData uri="http://schemas.openxmlformats.org/drawingml/2006/table">
            <a:tbl>
              <a:tblPr/>
              <a:tblGrid>
                <a:gridCol w="8309904">
                  <a:extLst>
                    <a:ext uri="{9D8B030D-6E8A-4147-A177-3AD203B41FA5}">
                      <a16:colId xmlns:a16="http://schemas.microsoft.com/office/drawing/2014/main" val="1643431310"/>
                    </a:ext>
                  </a:extLst>
                </a:gridCol>
                <a:gridCol w="762946">
                  <a:extLst>
                    <a:ext uri="{9D8B030D-6E8A-4147-A177-3AD203B41FA5}">
                      <a16:colId xmlns:a16="http://schemas.microsoft.com/office/drawing/2014/main" val="4226958739"/>
                    </a:ext>
                  </a:extLst>
                </a:gridCol>
                <a:gridCol w="2350689">
                  <a:extLst>
                    <a:ext uri="{9D8B030D-6E8A-4147-A177-3AD203B41FA5}">
                      <a16:colId xmlns:a16="http://schemas.microsoft.com/office/drawing/2014/main" val="2069027474"/>
                    </a:ext>
                  </a:extLst>
                </a:gridCol>
              </a:tblGrid>
              <a:tr h="432955">
                <a:tc rowSpan="2">
                  <a:txBody>
                    <a:bodyPr/>
                    <a:lstStyle/>
                    <a:p>
                      <a:pPr marL="0" algn="l" defTabSz="914400" rtl="0" eaLnBrk="1" fontAlgn="ctr" latinLnBrk="0" hangingPunct="1"/>
                      <a:r>
                        <a:rPr lang="de-CH" sz="2200" b="1" kern="1200" dirty="0">
                          <a:solidFill>
                            <a:srgbClr val="000000"/>
                          </a:solidFill>
                          <a:latin typeface="+mn-lt"/>
                          <a:ea typeface="+mn-ea"/>
                          <a:cs typeface="+mn-cs"/>
                        </a:rPr>
                        <a:t>Erfolgsrechnung: Gestufter Ausweis</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8080"/>
                    </a:solidFill>
                  </a:tcPr>
                </a:tc>
                <a:tc>
                  <a:txBody>
                    <a:bodyPr/>
                    <a:lstStyle/>
                    <a:p>
                      <a:pPr marL="0" algn="l" defTabSz="914400" rtl="0" eaLnBrk="1" fontAlgn="b" latinLnBrk="0" hangingPunct="1"/>
                      <a:r>
                        <a:rPr lang="de-CH" sz="2200" b="1" kern="1200">
                          <a:solidFill>
                            <a:srgbClr val="000000"/>
                          </a:solidFill>
                          <a:latin typeface="+mn-lt"/>
                          <a:ea typeface="+mn-ea"/>
                          <a:cs typeface="+mn-cs"/>
                        </a:rPr>
                        <a:t>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solidFill>
                      <a:srgbClr val="808080"/>
                    </a:solidFill>
                  </a:tcPr>
                </a:tc>
                <a:tc>
                  <a:txBody>
                    <a:bodyPr/>
                    <a:lstStyle/>
                    <a:p>
                      <a:pPr marL="0" algn="l" defTabSz="914400" rtl="0" eaLnBrk="1" fontAlgn="b" latinLnBrk="0" hangingPunct="1"/>
                      <a:r>
                        <a:rPr lang="de-CH" sz="2200" b="1" kern="1200">
                          <a:solidFill>
                            <a:srgbClr val="000000"/>
                          </a:solidFill>
                          <a:latin typeface="+mn-lt"/>
                          <a:ea typeface="+mn-ea"/>
                          <a:cs typeface="+mn-cs"/>
                        </a:rPr>
                        <a:t>Budget</a:t>
                      </a: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808080"/>
                    </a:solidFill>
                  </a:tcPr>
                </a:tc>
                <a:extLst>
                  <a:ext uri="{0D108BD9-81ED-4DB2-BD59-A6C34878D82A}">
                    <a16:rowId xmlns:a16="http://schemas.microsoft.com/office/drawing/2014/main" val="3691854119"/>
                  </a:ext>
                </a:extLst>
              </a:tr>
              <a:tr h="432955">
                <a:tc vMerge="1">
                  <a:txBody>
                    <a:bodyPr/>
                    <a:lstStyle/>
                    <a:p>
                      <a:endParaRPr lang="de-CH"/>
                    </a:p>
                  </a:txBody>
                  <a:tcPr/>
                </a:tc>
                <a:tc>
                  <a:txBody>
                    <a:bodyPr/>
                    <a:lstStyle/>
                    <a:p>
                      <a:pPr marL="0" algn="l" defTabSz="914400" rtl="0" eaLnBrk="1" fontAlgn="b" latinLnBrk="0" hangingPunct="1"/>
                      <a:r>
                        <a:rPr lang="de-CH" sz="2200" b="1" kern="1200">
                          <a:solidFill>
                            <a:srgbClr val="000000"/>
                          </a:solidFill>
                          <a:latin typeface="+mn-lt"/>
                          <a:ea typeface="+mn-ea"/>
                          <a:cs typeface="+mn-cs"/>
                        </a:rPr>
                        <a:t> </a:t>
                      </a:r>
                    </a:p>
                  </a:txBody>
                  <a:tcPr marL="0" marR="0" marT="0" marB="0" anchor="ctr">
                    <a:lnL>
                      <a:noFill/>
                    </a:lnL>
                    <a:lnR>
                      <a:noFill/>
                    </a:lnR>
                    <a:lnT>
                      <a:noFill/>
                    </a:lnT>
                    <a:lnB w="12700" cap="flat" cmpd="sng" algn="ctr">
                      <a:solidFill>
                        <a:schemeClr val="tx1"/>
                      </a:solidFill>
                      <a:prstDash val="solid"/>
                      <a:round/>
                      <a:headEnd type="none" w="med" len="med"/>
                      <a:tailEnd type="none" w="med" len="med"/>
                    </a:lnB>
                    <a:solidFill>
                      <a:srgbClr val="808080"/>
                    </a:solidFill>
                  </a:tcPr>
                </a:tc>
                <a:tc>
                  <a:txBody>
                    <a:bodyPr/>
                    <a:lstStyle/>
                    <a:p>
                      <a:pPr marL="0" algn="l" defTabSz="914400" rtl="0" eaLnBrk="1" fontAlgn="b" latinLnBrk="0" hangingPunct="1"/>
                      <a:r>
                        <a:rPr lang="de-CH" sz="2200" b="1" kern="1200" dirty="0">
                          <a:solidFill>
                            <a:srgbClr val="000000"/>
                          </a:solidFill>
                          <a:latin typeface="+mn-lt"/>
                          <a:ea typeface="+mn-ea"/>
                          <a:cs typeface="+mn-cs"/>
                        </a:rPr>
                        <a:t>2026</a:t>
                      </a:r>
                    </a:p>
                  </a:txBody>
                  <a:tcPr marL="0" marR="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808080"/>
                    </a:solidFill>
                  </a:tcPr>
                </a:tc>
                <a:extLst>
                  <a:ext uri="{0D108BD9-81ED-4DB2-BD59-A6C34878D82A}">
                    <a16:rowId xmlns:a16="http://schemas.microsoft.com/office/drawing/2014/main" val="2165108460"/>
                  </a:ext>
                </a:extLst>
              </a:tr>
              <a:tr h="432955">
                <a:tc>
                  <a:txBody>
                    <a:bodyPr/>
                    <a:lstStyle/>
                    <a:p>
                      <a:pPr marL="0" algn="l" defTabSz="914400" rtl="0" eaLnBrk="1" fontAlgn="b" latinLnBrk="0" hangingPunct="1"/>
                      <a:r>
                        <a:rPr lang="de-CH" sz="2200" b="1" kern="1200" dirty="0">
                          <a:solidFill>
                            <a:srgbClr val="000000"/>
                          </a:solidFill>
                          <a:latin typeface="+mn-lt"/>
                          <a:ea typeface="+mn-ea"/>
                          <a:cs typeface="+mn-cs"/>
                        </a:rPr>
                        <a:t>Betrieblicher Ertrag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tc>
                  <a:txBody>
                    <a:bodyPr/>
                    <a:lstStyle/>
                    <a:p>
                      <a:pPr marL="0" algn="l" defTabSz="914400" rtl="0" eaLnBrk="1" fontAlgn="b" latinLnBrk="0" hangingPunct="1"/>
                      <a:r>
                        <a:rPr lang="de-CH" sz="2200" b="1" kern="1200">
                          <a:solidFill>
                            <a:srgbClr val="000000"/>
                          </a:solidFill>
                          <a:latin typeface="+mn-lt"/>
                          <a:ea typeface="+mn-ea"/>
                          <a:cs typeface="+mn-cs"/>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tc>
                  <a:txBody>
                    <a:bodyPr/>
                    <a:lstStyle/>
                    <a:p>
                      <a:pPr marL="0" algn="l" defTabSz="914400" rtl="0" eaLnBrk="1" fontAlgn="b" latinLnBrk="0" hangingPunct="1"/>
                      <a:r>
                        <a:rPr lang="de-CH" sz="2200" b="1" kern="1200" dirty="0">
                          <a:solidFill>
                            <a:srgbClr val="000000"/>
                          </a:solidFill>
                          <a:latin typeface="+mn-lt"/>
                          <a:ea typeface="+mn-ea"/>
                          <a:cs typeface="+mn-cs"/>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extLst>
                  <a:ext uri="{0D108BD9-81ED-4DB2-BD59-A6C34878D82A}">
                    <a16:rowId xmlns:a16="http://schemas.microsoft.com/office/drawing/2014/main" val="155063986"/>
                  </a:ext>
                </a:extLst>
              </a:tr>
              <a:tr h="432955">
                <a:tc>
                  <a:txBody>
                    <a:bodyPr/>
                    <a:lstStyle/>
                    <a:p>
                      <a:pPr marL="0" algn="l" defTabSz="914400" rtl="0" eaLnBrk="1" fontAlgn="b" latinLnBrk="0" hangingPunct="1"/>
                      <a:r>
                        <a:rPr lang="de-CH" sz="2200" b="1" kern="1200" dirty="0">
                          <a:solidFill>
                            <a:srgbClr val="000000"/>
                          </a:solidFill>
                          <a:latin typeface="+mn-lt"/>
                          <a:ea typeface="+mn-ea"/>
                          <a:cs typeface="+mn-cs"/>
                        </a:rPr>
                        <a:t>Fiskalertrag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rgbClr val="000000"/>
                          </a:solidFill>
                          <a:latin typeface="+mn-lt"/>
                          <a:ea typeface="+mn-ea"/>
                          <a:cs typeface="+mn-cs"/>
                        </a:rPr>
                        <a:t>      63’282’500.00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3750881539"/>
                  </a:ext>
                </a:extLst>
              </a:tr>
              <a:tr h="432955">
                <a:tc>
                  <a:txBody>
                    <a:bodyPr/>
                    <a:lstStyle/>
                    <a:p>
                      <a:pPr marL="0" algn="l" defTabSz="914400" rtl="0" eaLnBrk="1" fontAlgn="b" latinLnBrk="0" hangingPunct="1"/>
                      <a:r>
                        <a:rPr lang="de-CH" sz="2200" b="1" kern="1200" dirty="0">
                          <a:solidFill>
                            <a:srgbClr val="000000"/>
                          </a:solidFill>
                          <a:latin typeface="+mn-lt"/>
                          <a:ea typeface="+mn-ea"/>
                          <a:cs typeface="+mn-cs"/>
                        </a:rPr>
                        <a:t>Regalien und Konzessionen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rgbClr val="000000"/>
                          </a:solidFill>
                          <a:latin typeface="+mn-lt"/>
                          <a:ea typeface="+mn-ea"/>
                          <a:cs typeface="+mn-cs"/>
                        </a:rPr>
                        <a:t>        4’015’000.00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2210855925"/>
                  </a:ext>
                </a:extLst>
              </a:tr>
              <a:tr h="432955">
                <a:tc>
                  <a:txBody>
                    <a:bodyPr/>
                    <a:lstStyle/>
                    <a:p>
                      <a:pPr marL="0" algn="l" defTabSz="914400" rtl="0" eaLnBrk="1" fontAlgn="b" latinLnBrk="0" hangingPunct="1"/>
                      <a:r>
                        <a:rPr lang="de-CH" sz="2200" b="1" kern="1200" dirty="0">
                          <a:solidFill>
                            <a:srgbClr val="000000"/>
                          </a:solidFill>
                          <a:latin typeface="+mn-lt"/>
                          <a:ea typeface="+mn-ea"/>
                          <a:cs typeface="+mn-cs"/>
                        </a:rPr>
                        <a:t>Entgelte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rgbClr val="000000"/>
                          </a:solidFill>
                          <a:latin typeface="+mn-lt"/>
                          <a:ea typeface="+mn-ea"/>
                          <a:cs typeface="+mn-cs"/>
                        </a:rPr>
                        <a:t>      12’413’000.00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996190362"/>
                  </a:ext>
                </a:extLst>
              </a:tr>
              <a:tr h="432955">
                <a:tc>
                  <a:txBody>
                    <a:bodyPr/>
                    <a:lstStyle/>
                    <a:p>
                      <a:pPr marL="0" algn="l" defTabSz="914400" rtl="0" eaLnBrk="1" fontAlgn="b" latinLnBrk="0" hangingPunct="1"/>
                      <a:r>
                        <a:rPr lang="de-CH" sz="2200" b="1" kern="1200" dirty="0">
                          <a:solidFill>
                            <a:srgbClr val="000000"/>
                          </a:solidFill>
                          <a:latin typeface="+mn-lt"/>
                          <a:ea typeface="+mn-ea"/>
                          <a:cs typeface="+mn-cs"/>
                        </a:rPr>
                        <a:t>Verschiedene Erträge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rgbClr val="000000"/>
                          </a:solidFill>
                          <a:latin typeface="+mn-lt"/>
                          <a:ea typeface="+mn-ea"/>
                          <a:cs typeface="+mn-cs"/>
                        </a:rPr>
                        <a:t>               5’000.00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3332856169"/>
                  </a:ext>
                </a:extLst>
              </a:tr>
              <a:tr h="432955">
                <a:tc>
                  <a:txBody>
                    <a:bodyPr/>
                    <a:lstStyle/>
                    <a:p>
                      <a:pPr marL="0" algn="l" defTabSz="914400" rtl="0" eaLnBrk="1" fontAlgn="b" latinLnBrk="0" hangingPunct="1"/>
                      <a:r>
                        <a:rPr lang="de-DE" sz="2200" b="1" kern="1200" dirty="0">
                          <a:solidFill>
                            <a:srgbClr val="000000"/>
                          </a:solidFill>
                          <a:latin typeface="+mn-lt"/>
                          <a:ea typeface="+mn-ea"/>
                          <a:cs typeface="+mn-cs"/>
                        </a:rPr>
                        <a:t>Entnahmen aus Fonds und Spezialfinanzierungen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rgbClr val="000000"/>
                          </a:solidFill>
                          <a:latin typeface="+mn-lt"/>
                          <a:ea typeface="+mn-ea"/>
                          <a:cs typeface="+mn-cs"/>
                        </a:rPr>
                        <a:t>        1’906’625.00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464206487"/>
                  </a:ext>
                </a:extLst>
              </a:tr>
              <a:tr h="432955">
                <a:tc>
                  <a:txBody>
                    <a:bodyPr/>
                    <a:lstStyle/>
                    <a:p>
                      <a:pPr marL="0" algn="l" defTabSz="914400" rtl="0" eaLnBrk="1" fontAlgn="b" latinLnBrk="0" hangingPunct="1"/>
                      <a:r>
                        <a:rPr lang="de-CH" sz="2200" b="1" kern="1200">
                          <a:solidFill>
                            <a:srgbClr val="000000"/>
                          </a:solidFill>
                          <a:latin typeface="+mn-lt"/>
                          <a:ea typeface="+mn-ea"/>
                          <a:cs typeface="+mn-cs"/>
                        </a:rPr>
                        <a:t>Transferertrag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rgbClr val="000000"/>
                          </a:solidFill>
                          <a:latin typeface="+mn-lt"/>
                          <a:ea typeface="+mn-ea"/>
                          <a:cs typeface="+mn-cs"/>
                        </a:rPr>
                        <a:t>        4’198’700.00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3816690143"/>
                  </a:ext>
                </a:extLst>
              </a:tr>
              <a:tr h="432955">
                <a:tc>
                  <a:txBody>
                    <a:bodyPr/>
                    <a:lstStyle/>
                    <a:p>
                      <a:pPr marL="0" algn="l" defTabSz="914400" rtl="0" eaLnBrk="1" fontAlgn="b" latinLnBrk="0" hangingPunct="1"/>
                      <a:r>
                        <a:rPr lang="de-CH" sz="2200" b="1" kern="1200" dirty="0">
                          <a:solidFill>
                            <a:srgbClr val="000000"/>
                          </a:solidFill>
                          <a:latin typeface="+mn-lt"/>
                          <a:ea typeface="+mn-ea"/>
                          <a:cs typeface="+mn-cs"/>
                        </a:rPr>
                        <a:t>Total betrieblicher Ertrag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rgbClr val="000000"/>
                          </a:solidFill>
                          <a:latin typeface="+mn-lt"/>
                          <a:ea typeface="+mn-ea"/>
                          <a:cs typeface="+mn-cs"/>
                        </a:rPr>
                        <a:t>      85’820’825.00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407471952"/>
                  </a:ext>
                </a:extLst>
              </a:tr>
              <a:tr h="432955">
                <a:tc>
                  <a:txBody>
                    <a:bodyPr/>
                    <a:lstStyle/>
                    <a:p>
                      <a:pPr marL="0" algn="l" defTabSz="914400" rtl="0" eaLnBrk="1" fontAlgn="b" latinLnBrk="0" hangingPunct="1"/>
                      <a:r>
                        <a:rPr lang="de-CH" sz="2200" b="1" kern="1200">
                          <a:solidFill>
                            <a:srgbClr val="000000"/>
                          </a:solidFill>
                          <a:latin typeface="+mn-lt"/>
                          <a:ea typeface="+mn-ea"/>
                          <a:cs typeface="+mn-cs"/>
                        </a:rPr>
                        <a:t>Ergebnis aus betrieblicher Tätigkeit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rgbClr val="000000"/>
                          </a:solidFill>
                          <a:latin typeface="+mn-lt"/>
                          <a:ea typeface="+mn-ea"/>
                          <a:cs typeface="+mn-cs"/>
                        </a:rPr>
                        <a:t>CHF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rgbClr val="000000"/>
                          </a:solidFill>
                          <a:latin typeface="+mn-lt"/>
                          <a:ea typeface="+mn-ea"/>
                          <a:cs typeface="+mn-cs"/>
                        </a:rPr>
                        <a:t>        2’245’928.00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737833783"/>
                  </a:ext>
                </a:extLst>
              </a:tr>
            </a:tbl>
          </a:graphicData>
        </a:graphic>
      </p:graphicFrame>
      <p:sp>
        <p:nvSpPr>
          <p:cNvPr id="9" name="Titel 1">
            <a:extLst>
              <a:ext uri="{FF2B5EF4-FFF2-40B4-BE49-F238E27FC236}">
                <a16:creationId xmlns:a16="http://schemas.microsoft.com/office/drawing/2014/main" id="{1267B87F-1BF1-C1C1-6465-78A87672ED83}"/>
              </a:ext>
            </a:extLst>
          </p:cNvPr>
          <p:cNvSpPr>
            <a:spLocks noGrp="1"/>
          </p:cNvSpPr>
          <p:nvPr>
            <p:ph type="title"/>
          </p:nvPr>
        </p:nvSpPr>
        <p:spPr>
          <a:xfrm>
            <a:off x="387461" y="365125"/>
            <a:ext cx="11417078" cy="1325563"/>
          </a:xfrm>
        </p:spPr>
        <p:txBody>
          <a:bodyPr/>
          <a:lstStyle/>
          <a:p>
            <a:r>
              <a:rPr lang="de-DE" dirty="0">
                <a:solidFill>
                  <a:srgbClr val="000000"/>
                </a:solidFill>
              </a:rPr>
              <a:t>Gegenüberstellung Aufwand / Ertrag</a:t>
            </a:r>
          </a:p>
        </p:txBody>
      </p:sp>
    </p:spTree>
    <p:extLst>
      <p:ext uri="{BB962C8B-B14F-4D97-AF65-F5344CB8AC3E}">
        <p14:creationId xmlns:p14="http://schemas.microsoft.com/office/powerpoint/2010/main" val="124275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C6A57C4D-A066-EFFF-5756-C7F8576E3C88}"/>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0E1EE664-CA3B-5572-D84D-2E6738CB9C70}"/>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8072088D-359D-EF62-73E2-526962B00C92}"/>
              </a:ext>
            </a:extLst>
          </p:cNvPr>
          <p:cNvSpPr>
            <a:spLocks noGrp="1"/>
          </p:cNvSpPr>
          <p:nvPr>
            <p:ph type="sldNum" sz="quarter" idx="12"/>
          </p:nvPr>
        </p:nvSpPr>
        <p:spPr/>
        <p:txBody>
          <a:bodyPr/>
          <a:lstStyle/>
          <a:p>
            <a:fld id="{33883982-FD16-464E-B8BE-45F01105FA6D}" type="slidenum">
              <a:rPr lang="de-DE" smtClean="0"/>
              <a:t>29</a:t>
            </a:fld>
            <a:endParaRPr lang="de-DE"/>
          </a:p>
        </p:txBody>
      </p:sp>
      <p:graphicFrame>
        <p:nvGraphicFramePr>
          <p:cNvPr id="8" name="Tabelle 7">
            <a:extLst>
              <a:ext uri="{FF2B5EF4-FFF2-40B4-BE49-F238E27FC236}">
                <a16:creationId xmlns:a16="http://schemas.microsoft.com/office/drawing/2014/main" id="{1104F42A-71B5-C14D-C58D-3630D48D7E4A}"/>
              </a:ext>
            </a:extLst>
          </p:cNvPr>
          <p:cNvGraphicFramePr>
            <a:graphicFrameLocks noGrp="1"/>
          </p:cNvGraphicFramePr>
          <p:nvPr>
            <p:extLst>
              <p:ext uri="{D42A27DB-BD31-4B8C-83A1-F6EECF244321}">
                <p14:modId xmlns:p14="http://schemas.microsoft.com/office/powerpoint/2010/main" val="3520839738"/>
              </p:ext>
            </p:extLst>
          </p:nvPr>
        </p:nvGraphicFramePr>
        <p:xfrm>
          <a:off x="387462" y="1460500"/>
          <a:ext cx="11417077" cy="2693670"/>
        </p:xfrm>
        <a:graphic>
          <a:graphicData uri="http://schemas.openxmlformats.org/drawingml/2006/table">
            <a:tbl>
              <a:tblPr/>
              <a:tblGrid>
                <a:gridCol w="8305204">
                  <a:extLst>
                    <a:ext uri="{9D8B030D-6E8A-4147-A177-3AD203B41FA5}">
                      <a16:colId xmlns:a16="http://schemas.microsoft.com/office/drawing/2014/main" val="1643431310"/>
                    </a:ext>
                  </a:extLst>
                </a:gridCol>
                <a:gridCol w="762514">
                  <a:extLst>
                    <a:ext uri="{9D8B030D-6E8A-4147-A177-3AD203B41FA5}">
                      <a16:colId xmlns:a16="http://schemas.microsoft.com/office/drawing/2014/main" val="4226958739"/>
                    </a:ext>
                  </a:extLst>
                </a:gridCol>
                <a:gridCol w="2349359">
                  <a:extLst>
                    <a:ext uri="{9D8B030D-6E8A-4147-A177-3AD203B41FA5}">
                      <a16:colId xmlns:a16="http://schemas.microsoft.com/office/drawing/2014/main" val="2069027474"/>
                    </a:ext>
                  </a:extLst>
                </a:gridCol>
              </a:tblGrid>
              <a:tr h="448945">
                <a:tc rowSpan="2">
                  <a:txBody>
                    <a:bodyPr/>
                    <a:lstStyle/>
                    <a:p>
                      <a:pPr marL="0" algn="l" defTabSz="914400" rtl="0" eaLnBrk="1" fontAlgn="ctr" latinLnBrk="0" hangingPunct="1"/>
                      <a:r>
                        <a:rPr lang="de-CH" sz="2200" b="1" kern="1200" dirty="0">
                          <a:solidFill>
                            <a:srgbClr val="000000"/>
                          </a:solidFill>
                          <a:latin typeface="+mn-lt"/>
                          <a:ea typeface="+mn-ea"/>
                          <a:cs typeface="+mn-cs"/>
                        </a:rPr>
                        <a:t>Erfolgsrechnung: Gestufter Ausweis</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8080"/>
                    </a:solidFill>
                  </a:tcPr>
                </a:tc>
                <a:tc>
                  <a:txBody>
                    <a:bodyPr/>
                    <a:lstStyle/>
                    <a:p>
                      <a:pPr marL="0" algn="l" defTabSz="914400" rtl="0" eaLnBrk="1" fontAlgn="b" latinLnBrk="0" hangingPunct="1"/>
                      <a:r>
                        <a:rPr lang="de-CH" sz="2200" b="1" kern="1200">
                          <a:solidFill>
                            <a:srgbClr val="000000"/>
                          </a:solidFill>
                          <a:latin typeface="+mn-lt"/>
                          <a:ea typeface="+mn-ea"/>
                          <a:cs typeface="+mn-cs"/>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8080"/>
                    </a:solidFill>
                  </a:tcPr>
                </a:tc>
                <a:tc>
                  <a:txBody>
                    <a:bodyPr/>
                    <a:lstStyle/>
                    <a:p>
                      <a:pPr marL="0" algn="l" defTabSz="914400" rtl="0" eaLnBrk="1" fontAlgn="b" latinLnBrk="0" hangingPunct="1"/>
                      <a:r>
                        <a:rPr lang="de-CH" sz="2200" b="1" kern="1200" dirty="0">
                          <a:solidFill>
                            <a:srgbClr val="000000"/>
                          </a:solidFill>
                          <a:latin typeface="+mn-lt"/>
                          <a:ea typeface="+mn-ea"/>
                          <a:cs typeface="+mn-cs"/>
                        </a:rPr>
                        <a:t>Budget</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8080"/>
                    </a:solidFill>
                  </a:tcPr>
                </a:tc>
                <a:extLst>
                  <a:ext uri="{0D108BD9-81ED-4DB2-BD59-A6C34878D82A}">
                    <a16:rowId xmlns:a16="http://schemas.microsoft.com/office/drawing/2014/main" val="3691854119"/>
                  </a:ext>
                </a:extLst>
              </a:tr>
              <a:tr h="448945">
                <a:tc vMerge="1">
                  <a:txBody>
                    <a:bodyPr/>
                    <a:lstStyle/>
                    <a:p>
                      <a:endParaRPr lang="de-CH"/>
                    </a:p>
                  </a:txBody>
                  <a:tcPr/>
                </a:tc>
                <a:tc>
                  <a:txBody>
                    <a:bodyPr/>
                    <a:lstStyle/>
                    <a:p>
                      <a:pPr marL="0" algn="l" defTabSz="914400" rtl="0" eaLnBrk="1" fontAlgn="b" latinLnBrk="0" hangingPunct="1"/>
                      <a:r>
                        <a:rPr lang="de-CH" sz="2200" b="1" kern="1200">
                          <a:solidFill>
                            <a:srgbClr val="000000"/>
                          </a:solidFill>
                          <a:latin typeface="+mn-lt"/>
                          <a:ea typeface="+mn-ea"/>
                          <a:cs typeface="+mn-cs"/>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8080"/>
                    </a:solidFill>
                  </a:tcPr>
                </a:tc>
                <a:tc>
                  <a:txBody>
                    <a:bodyPr/>
                    <a:lstStyle/>
                    <a:p>
                      <a:pPr marL="0" algn="l" defTabSz="914400" rtl="0" eaLnBrk="1" fontAlgn="b" latinLnBrk="0" hangingPunct="1"/>
                      <a:r>
                        <a:rPr lang="de-CH" sz="2200" b="1" kern="1200" dirty="0">
                          <a:solidFill>
                            <a:srgbClr val="000000"/>
                          </a:solidFill>
                          <a:latin typeface="+mn-lt"/>
                          <a:ea typeface="+mn-ea"/>
                          <a:cs typeface="+mn-cs"/>
                        </a:rPr>
                        <a:t>2026</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8080"/>
                    </a:solidFill>
                  </a:tcPr>
                </a:tc>
                <a:extLst>
                  <a:ext uri="{0D108BD9-81ED-4DB2-BD59-A6C34878D82A}">
                    <a16:rowId xmlns:a16="http://schemas.microsoft.com/office/drawing/2014/main" val="2165108460"/>
                  </a:ext>
                </a:extLst>
              </a:tr>
              <a:tr h="448945">
                <a:tc>
                  <a:txBody>
                    <a:bodyPr/>
                    <a:lstStyle/>
                    <a:p>
                      <a:pPr marL="0" algn="l" defTabSz="914400" rtl="0" eaLnBrk="1" fontAlgn="b" latinLnBrk="0" hangingPunct="1"/>
                      <a:r>
                        <a:rPr lang="de-CH" sz="2200" b="1" kern="1200" dirty="0">
                          <a:solidFill>
                            <a:srgbClr val="000000"/>
                          </a:solidFill>
                          <a:latin typeface="+mn-lt"/>
                          <a:ea typeface="+mn-ea"/>
                          <a:cs typeface="+mn-cs"/>
                        </a:rPr>
                        <a:t>Finanzaufwand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rgbClr val="000000"/>
                          </a:solidFill>
                          <a:latin typeface="+mn-lt"/>
                          <a:ea typeface="+mn-ea"/>
                          <a:cs typeface="+mn-cs"/>
                        </a:rPr>
                        <a:t>         245’000.00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55063986"/>
                  </a:ext>
                </a:extLst>
              </a:tr>
              <a:tr h="448945">
                <a:tc>
                  <a:txBody>
                    <a:bodyPr/>
                    <a:lstStyle/>
                    <a:p>
                      <a:pPr marL="0" algn="l" defTabSz="914400" rtl="0" eaLnBrk="1" fontAlgn="b" latinLnBrk="0" hangingPunct="1"/>
                      <a:r>
                        <a:rPr lang="de-CH" sz="2200" b="1" kern="1200" dirty="0">
                          <a:solidFill>
                            <a:srgbClr val="000000"/>
                          </a:solidFill>
                          <a:latin typeface="+mn-lt"/>
                          <a:ea typeface="+mn-ea"/>
                          <a:cs typeface="+mn-cs"/>
                        </a:rPr>
                        <a:t>Finanzertrag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rgbClr val="000000"/>
                          </a:solidFill>
                          <a:latin typeface="+mn-lt"/>
                          <a:ea typeface="+mn-ea"/>
                          <a:cs typeface="+mn-cs"/>
                        </a:rPr>
                        <a:t>      1’851’750.00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3750881539"/>
                  </a:ext>
                </a:extLst>
              </a:tr>
              <a:tr h="448945">
                <a:tc>
                  <a:txBody>
                    <a:bodyPr/>
                    <a:lstStyle/>
                    <a:p>
                      <a:pPr marL="0" algn="l" defTabSz="914400" rtl="0" eaLnBrk="1" fontAlgn="b" latinLnBrk="0" hangingPunct="1"/>
                      <a:r>
                        <a:rPr lang="de-CH" sz="2200" b="1" kern="1200" dirty="0">
                          <a:solidFill>
                            <a:srgbClr val="000000"/>
                          </a:solidFill>
                          <a:latin typeface="+mn-lt"/>
                          <a:ea typeface="+mn-ea"/>
                          <a:cs typeface="+mn-cs"/>
                        </a:rPr>
                        <a:t>Ergebnis aus Finanzierung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rgbClr val="000000"/>
                          </a:solidFill>
                          <a:latin typeface="+mn-lt"/>
                          <a:ea typeface="+mn-ea"/>
                          <a:cs typeface="+mn-cs"/>
                        </a:rPr>
                        <a:t>      1’606’750.00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2210855925"/>
                  </a:ext>
                </a:extLst>
              </a:tr>
              <a:tr h="448945">
                <a:tc>
                  <a:txBody>
                    <a:bodyPr/>
                    <a:lstStyle/>
                    <a:p>
                      <a:pPr marL="0" algn="l" defTabSz="914400" rtl="0" eaLnBrk="1" fontAlgn="b" latinLnBrk="0" hangingPunct="1"/>
                      <a:r>
                        <a:rPr lang="de-CH" sz="2200" b="1" kern="1200" dirty="0">
                          <a:solidFill>
                            <a:srgbClr val="000000"/>
                          </a:solidFill>
                          <a:latin typeface="+mn-lt"/>
                          <a:ea typeface="+mn-ea"/>
                          <a:cs typeface="+mn-cs"/>
                        </a:rPr>
                        <a:t>Gesamtergebnis Erfolgsrechnung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rgbClr val="000000"/>
                          </a:solidFill>
                          <a:latin typeface="+mn-lt"/>
                          <a:ea typeface="+mn-ea"/>
                          <a:cs typeface="+mn-cs"/>
                        </a:rPr>
                        <a:t>      3’852’678.00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3332856169"/>
                  </a:ext>
                </a:extLst>
              </a:tr>
            </a:tbl>
          </a:graphicData>
        </a:graphic>
      </p:graphicFrame>
      <p:sp>
        <p:nvSpPr>
          <p:cNvPr id="9" name="Titel 1">
            <a:extLst>
              <a:ext uri="{FF2B5EF4-FFF2-40B4-BE49-F238E27FC236}">
                <a16:creationId xmlns:a16="http://schemas.microsoft.com/office/drawing/2014/main" id="{F5528EF7-ADA2-9230-BA21-8CE6F284C300}"/>
              </a:ext>
            </a:extLst>
          </p:cNvPr>
          <p:cNvSpPr>
            <a:spLocks noGrp="1"/>
          </p:cNvSpPr>
          <p:nvPr>
            <p:ph type="title"/>
          </p:nvPr>
        </p:nvSpPr>
        <p:spPr>
          <a:xfrm>
            <a:off x="387461" y="365125"/>
            <a:ext cx="11417078" cy="1325563"/>
          </a:xfrm>
        </p:spPr>
        <p:txBody>
          <a:bodyPr/>
          <a:lstStyle/>
          <a:p>
            <a:r>
              <a:rPr lang="de-DE" dirty="0">
                <a:solidFill>
                  <a:srgbClr val="000000"/>
                </a:solidFill>
              </a:rPr>
              <a:t>Gegenüberstellung Aufwand / Ertrag</a:t>
            </a:r>
          </a:p>
        </p:txBody>
      </p:sp>
    </p:spTree>
    <p:extLst>
      <p:ext uri="{BB962C8B-B14F-4D97-AF65-F5344CB8AC3E}">
        <p14:creationId xmlns:p14="http://schemas.microsoft.com/office/powerpoint/2010/main" val="2607165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0257FA-DF75-1076-3515-4699E4BE9AC5}"/>
              </a:ext>
            </a:extLst>
          </p:cNvPr>
          <p:cNvSpPr>
            <a:spLocks noGrp="1"/>
          </p:cNvSpPr>
          <p:nvPr>
            <p:ph type="title"/>
          </p:nvPr>
        </p:nvSpPr>
        <p:spPr>
          <a:xfrm>
            <a:off x="500022" y="264235"/>
            <a:ext cx="11417078" cy="887441"/>
          </a:xfrm>
        </p:spPr>
        <p:txBody>
          <a:bodyPr/>
          <a:lstStyle/>
          <a:p>
            <a:r>
              <a:rPr lang="de-CH" dirty="0"/>
              <a:t>Traktandenliste</a:t>
            </a:r>
          </a:p>
        </p:txBody>
      </p:sp>
      <p:sp>
        <p:nvSpPr>
          <p:cNvPr id="6" name="Foliennummernplatzhalter 5">
            <a:extLst>
              <a:ext uri="{FF2B5EF4-FFF2-40B4-BE49-F238E27FC236}">
                <a16:creationId xmlns:a16="http://schemas.microsoft.com/office/drawing/2014/main" id="{8AA516F3-42C7-B01F-3402-2D46AF7A960F}"/>
              </a:ext>
            </a:extLst>
          </p:cNvPr>
          <p:cNvSpPr>
            <a:spLocks noGrp="1"/>
          </p:cNvSpPr>
          <p:nvPr>
            <p:ph type="sldNum" sz="quarter" idx="12"/>
          </p:nvPr>
        </p:nvSpPr>
        <p:spPr/>
        <p:txBody>
          <a:bodyPr/>
          <a:lstStyle/>
          <a:p>
            <a:fld id="{33883982-FD16-464E-B8BE-45F01105FA6D}" type="slidenum">
              <a:rPr lang="de-DE" smtClean="0"/>
              <a:t>3</a:t>
            </a:fld>
            <a:endParaRPr lang="de-DE"/>
          </a:p>
        </p:txBody>
      </p:sp>
      <p:sp>
        <p:nvSpPr>
          <p:cNvPr id="9" name="Rechteck: abgerundete Ecken 8">
            <a:extLst>
              <a:ext uri="{FF2B5EF4-FFF2-40B4-BE49-F238E27FC236}">
                <a16:creationId xmlns:a16="http://schemas.microsoft.com/office/drawing/2014/main" id="{2C9F02FC-720C-3DBB-CFEF-7C4FB59671FE}"/>
              </a:ext>
            </a:extLst>
          </p:cNvPr>
          <p:cNvSpPr/>
          <p:nvPr/>
        </p:nvSpPr>
        <p:spPr>
          <a:xfrm>
            <a:off x="604369" y="1248593"/>
            <a:ext cx="5083745" cy="929527"/>
          </a:xfrm>
          <a:prstGeom prst="roundRect">
            <a:avLst>
              <a:gd name="adj" fmla="val 23837"/>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a:p>
            <a:pPr algn="ctr"/>
            <a:r>
              <a:rPr lang="de-CH" sz="2400" dirty="0">
                <a:solidFill>
                  <a:schemeClr val="tx1"/>
                </a:solidFill>
              </a:rPr>
              <a:t>Begrüssung und Formelles</a:t>
            </a:r>
          </a:p>
          <a:p>
            <a:pPr algn="ctr"/>
            <a:endParaRPr lang="de-CH" dirty="0"/>
          </a:p>
        </p:txBody>
      </p:sp>
      <p:sp>
        <p:nvSpPr>
          <p:cNvPr id="23" name="Ellipse 22">
            <a:extLst>
              <a:ext uri="{FF2B5EF4-FFF2-40B4-BE49-F238E27FC236}">
                <a16:creationId xmlns:a16="http://schemas.microsoft.com/office/drawing/2014/main" id="{ABB133AB-E8E1-DA38-4DDB-7AE3673ED626}"/>
              </a:ext>
            </a:extLst>
          </p:cNvPr>
          <p:cNvSpPr/>
          <p:nvPr/>
        </p:nvSpPr>
        <p:spPr>
          <a:xfrm>
            <a:off x="298204" y="1389664"/>
            <a:ext cx="598657" cy="603623"/>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CH" sz="2800" b="1" dirty="0">
                <a:solidFill>
                  <a:srgbClr val="EE2737"/>
                </a:solidFill>
                <a:latin typeface="+mj-lt"/>
              </a:rPr>
              <a:t>1</a:t>
            </a:r>
          </a:p>
        </p:txBody>
      </p:sp>
      <p:sp>
        <p:nvSpPr>
          <p:cNvPr id="3" name="Rechteck: abgerundete Ecken 2">
            <a:extLst>
              <a:ext uri="{FF2B5EF4-FFF2-40B4-BE49-F238E27FC236}">
                <a16:creationId xmlns:a16="http://schemas.microsoft.com/office/drawing/2014/main" id="{6CC4F89D-F9DC-8496-BBC6-B9D5E9107CDB}"/>
              </a:ext>
            </a:extLst>
          </p:cNvPr>
          <p:cNvSpPr/>
          <p:nvPr/>
        </p:nvSpPr>
        <p:spPr>
          <a:xfrm>
            <a:off x="604369" y="2254521"/>
            <a:ext cx="5109583" cy="1008085"/>
          </a:xfrm>
          <a:prstGeom prst="roundRect">
            <a:avLst>
              <a:gd name="adj" fmla="val 23837"/>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de-CH" dirty="0">
              <a:solidFill>
                <a:schemeClr val="tx1"/>
              </a:solidFill>
            </a:endParaRPr>
          </a:p>
          <a:p>
            <a:pPr lvl="0" algn="ctr"/>
            <a:r>
              <a:rPr lang="de-CH" sz="2400" dirty="0">
                <a:solidFill>
                  <a:schemeClr val="tx1"/>
                </a:solidFill>
              </a:rPr>
              <a:t>Protokoll der Urversammlung </a:t>
            </a:r>
          </a:p>
          <a:p>
            <a:pPr lvl="0" algn="ctr"/>
            <a:r>
              <a:rPr lang="de-CH" sz="2400" dirty="0">
                <a:solidFill>
                  <a:schemeClr val="tx1"/>
                </a:solidFill>
              </a:rPr>
              <a:t>vom 10. Juni 2025</a:t>
            </a:r>
          </a:p>
          <a:p>
            <a:pPr algn="ctr"/>
            <a:endParaRPr lang="de-CH" dirty="0"/>
          </a:p>
        </p:txBody>
      </p:sp>
      <p:sp>
        <p:nvSpPr>
          <p:cNvPr id="4" name="Rechteck: abgerundete Ecken 3">
            <a:extLst>
              <a:ext uri="{FF2B5EF4-FFF2-40B4-BE49-F238E27FC236}">
                <a16:creationId xmlns:a16="http://schemas.microsoft.com/office/drawing/2014/main" id="{AA806D51-0B6E-BDB8-67A5-8837CC156C50}"/>
              </a:ext>
            </a:extLst>
          </p:cNvPr>
          <p:cNvSpPr/>
          <p:nvPr/>
        </p:nvSpPr>
        <p:spPr>
          <a:xfrm>
            <a:off x="630209" y="3341283"/>
            <a:ext cx="5083743" cy="1536007"/>
          </a:xfrm>
          <a:prstGeom prst="roundRect">
            <a:avLst>
              <a:gd name="adj" fmla="val 23837"/>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de-CH" dirty="0"/>
          </a:p>
          <a:p>
            <a:pPr lvl="0" algn="ctr"/>
            <a:r>
              <a:rPr lang="de-CH" sz="2400" dirty="0">
                <a:solidFill>
                  <a:schemeClr val="tx1"/>
                </a:solidFill>
              </a:rPr>
              <a:t>Zollhaus Parzelle Nr. 2539 – Kauf von drei Wohnungen im Betrag von CHF 4.85 Mio. – Genehmigung</a:t>
            </a:r>
          </a:p>
          <a:p>
            <a:pPr algn="ctr"/>
            <a:endParaRPr lang="de-CH" dirty="0"/>
          </a:p>
        </p:txBody>
      </p:sp>
      <p:sp>
        <p:nvSpPr>
          <p:cNvPr id="7" name="Rechteck: abgerundete Ecken 6">
            <a:extLst>
              <a:ext uri="{FF2B5EF4-FFF2-40B4-BE49-F238E27FC236}">
                <a16:creationId xmlns:a16="http://schemas.microsoft.com/office/drawing/2014/main" id="{20BE9FCF-7A7A-636E-2A4C-807147E4AD84}"/>
              </a:ext>
            </a:extLst>
          </p:cNvPr>
          <p:cNvSpPr/>
          <p:nvPr/>
        </p:nvSpPr>
        <p:spPr>
          <a:xfrm>
            <a:off x="6454666" y="254735"/>
            <a:ext cx="5323737" cy="1224979"/>
          </a:xfrm>
          <a:prstGeom prst="roundRect">
            <a:avLst>
              <a:gd name="adj" fmla="val 23837"/>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de-CH" dirty="0">
              <a:solidFill>
                <a:schemeClr val="tx1"/>
              </a:solidFill>
            </a:endParaRPr>
          </a:p>
          <a:p>
            <a:pPr lvl="0" algn="ctr"/>
            <a:r>
              <a:rPr lang="de-CH" sz="2400" dirty="0">
                <a:solidFill>
                  <a:schemeClr val="tx1"/>
                </a:solidFill>
              </a:rPr>
              <a:t>Voranschlag 2026 – </a:t>
            </a:r>
          </a:p>
          <a:p>
            <a:pPr lvl="0" algn="ctr"/>
            <a:r>
              <a:rPr lang="de-CH" sz="2400" dirty="0">
                <a:solidFill>
                  <a:schemeClr val="tx1"/>
                </a:solidFill>
              </a:rPr>
              <a:t>Erläuterungen und Globalgenehmigung</a:t>
            </a:r>
          </a:p>
          <a:p>
            <a:pPr algn="ctr"/>
            <a:endParaRPr lang="de-CH" dirty="0"/>
          </a:p>
        </p:txBody>
      </p:sp>
      <p:sp>
        <p:nvSpPr>
          <p:cNvPr id="8" name="Rechteck: abgerundete Ecken 7">
            <a:extLst>
              <a:ext uri="{FF2B5EF4-FFF2-40B4-BE49-F238E27FC236}">
                <a16:creationId xmlns:a16="http://schemas.microsoft.com/office/drawing/2014/main" id="{BE8F04DA-D990-2ACA-952B-196528136944}"/>
              </a:ext>
            </a:extLst>
          </p:cNvPr>
          <p:cNvSpPr/>
          <p:nvPr/>
        </p:nvSpPr>
        <p:spPr>
          <a:xfrm>
            <a:off x="6454666" y="1540205"/>
            <a:ext cx="5323737" cy="1290161"/>
          </a:xfrm>
          <a:prstGeom prst="roundRect">
            <a:avLst>
              <a:gd name="adj" fmla="val 23837"/>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2400" dirty="0">
                <a:solidFill>
                  <a:schemeClr val="tx1"/>
                </a:solidFill>
              </a:rPr>
              <a:t>Teilrevision Friedhof- und Bestattungsreglement –</a:t>
            </a:r>
          </a:p>
          <a:p>
            <a:pPr algn="ctr"/>
            <a:r>
              <a:rPr lang="de-CH" sz="2400" dirty="0">
                <a:solidFill>
                  <a:schemeClr val="tx1"/>
                </a:solidFill>
              </a:rPr>
              <a:t>Genehmigung </a:t>
            </a:r>
          </a:p>
        </p:txBody>
      </p:sp>
      <p:sp>
        <p:nvSpPr>
          <p:cNvPr id="10" name="Rechteck: abgerundete Ecken 9">
            <a:extLst>
              <a:ext uri="{FF2B5EF4-FFF2-40B4-BE49-F238E27FC236}">
                <a16:creationId xmlns:a16="http://schemas.microsoft.com/office/drawing/2014/main" id="{0707A0CD-784C-9314-17BB-D2516ECFA227}"/>
              </a:ext>
            </a:extLst>
          </p:cNvPr>
          <p:cNvSpPr/>
          <p:nvPr/>
        </p:nvSpPr>
        <p:spPr>
          <a:xfrm>
            <a:off x="6454666" y="2890857"/>
            <a:ext cx="5327596" cy="1301028"/>
          </a:xfrm>
          <a:prstGeom prst="roundRect">
            <a:avLst>
              <a:gd name="adj" fmla="val 23837"/>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de-CH" sz="2400" dirty="0">
              <a:solidFill>
                <a:schemeClr val="tx1"/>
              </a:solidFill>
            </a:endParaRPr>
          </a:p>
          <a:p>
            <a:pPr lvl="0" algn="ctr"/>
            <a:r>
              <a:rPr lang="de-CH" sz="2400" dirty="0">
                <a:solidFill>
                  <a:schemeClr val="tx1"/>
                </a:solidFill>
              </a:rPr>
              <a:t>Reglement zur Förderung von Energieeffizienz und erneuerbaren Energien – Genehmigung</a:t>
            </a:r>
          </a:p>
          <a:p>
            <a:pPr algn="ctr"/>
            <a:endParaRPr lang="de-CH" dirty="0"/>
          </a:p>
        </p:txBody>
      </p:sp>
      <p:sp>
        <p:nvSpPr>
          <p:cNvPr id="11" name="Rechteck: abgerundete Ecken 10">
            <a:extLst>
              <a:ext uri="{FF2B5EF4-FFF2-40B4-BE49-F238E27FC236}">
                <a16:creationId xmlns:a16="http://schemas.microsoft.com/office/drawing/2014/main" id="{0E106B9E-7B23-2252-2B02-119D61C4048C}"/>
              </a:ext>
            </a:extLst>
          </p:cNvPr>
          <p:cNvSpPr/>
          <p:nvPr/>
        </p:nvSpPr>
        <p:spPr>
          <a:xfrm>
            <a:off x="6454666" y="4252376"/>
            <a:ext cx="5323737" cy="1201726"/>
          </a:xfrm>
          <a:prstGeom prst="roundRect">
            <a:avLst>
              <a:gd name="adj" fmla="val 23837"/>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de-CH" dirty="0">
              <a:solidFill>
                <a:schemeClr val="tx1"/>
              </a:solidFill>
            </a:endParaRPr>
          </a:p>
          <a:p>
            <a:pPr lvl="0" algn="ctr"/>
            <a:r>
              <a:rPr lang="de-CH" sz="2400" dirty="0">
                <a:solidFill>
                  <a:schemeClr val="tx1"/>
                </a:solidFill>
              </a:rPr>
              <a:t>Teilrevision Organisationsreglement – Genehmigung</a:t>
            </a:r>
          </a:p>
          <a:p>
            <a:pPr algn="ctr"/>
            <a:endParaRPr lang="de-CH" dirty="0"/>
          </a:p>
        </p:txBody>
      </p:sp>
      <p:sp>
        <p:nvSpPr>
          <p:cNvPr id="12" name="Rechteck: abgerundete Ecken 11">
            <a:extLst>
              <a:ext uri="{FF2B5EF4-FFF2-40B4-BE49-F238E27FC236}">
                <a16:creationId xmlns:a16="http://schemas.microsoft.com/office/drawing/2014/main" id="{226CBDFF-BD8E-68BF-E583-3AB616F63D78}"/>
              </a:ext>
            </a:extLst>
          </p:cNvPr>
          <p:cNvSpPr/>
          <p:nvPr/>
        </p:nvSpPr>
        <p:spPr>
          <a:xfrm>
            <a:off x="6454666" y="5514593"/>
            <a:ext cx="5323737" cy="680410"/>
          </a:xfrm>
          <a:prstGeom prst="roundRect">
            <a:avLst>
              <a:gd name="adj" fmla="val 23837"/>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de-CH" dirty="0">
              <a:solidFill>
                <a:schemeClr val="tx1"/>
              </a:solidFill>
            </a:endParaRPr>
          </a:p>
          <a:p>
            <a:pPr lvl="0" algn="ctr"/>
            <a:r>
              <a:rPr lang="de-CH" sz="2400" dirty="0">
                <a:solidFill>
                  <a:schemeClr val="tx1"/>
                </a:solidFill>
              </a:rPr>
              <a:t>Varia</a:t>
            </a:r>
          </a:p>
          <a:p>
            <a:pPr algn="ctr"/>
            <a:endParaRPr lang="de-CH" dirty="0"/>
          </a:p>
        </p:txBody>
      </p:sp>
      <p:sp>
        <p:nvSpPr>
          <p:cNvPr id="24" name="Ellipse 23">
            <a:extLst>
              <a:ext uri="{FF2B5EF4-FFF2-40B4-BE49-F238E27FC236}">
                <a16:creationId xmlns:a16="http://schemas.microsoft.com/office/drawing/2014/main" id="{6D9D8340-B78C-FAB6-477B-CF5F953E6DBC}"/>
              </a:ext>
            </a:extLst>
          </p:cNvPr>
          <p:cNvSpPr/>
          <p:nvPr/>
        </p:nvSpPr>
        <p:spPr>
          <a:xfrm>
            <a:off x="298204" y="2447875"/>
            <a:ext cx="598657" cy="603623"/>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CH" sz="2800" b="1" dirty="0">
                <a:solidFill>
                  <a:srgbClr val="EE2737"/>
                </a:solidFill>
                <a:latin typeface="+mj-lt"/>
              </a:rPr>
              <a:t>2</a:t>
            </a:r>
          </a:p>
        </p:txBody>
      </p:sp>
      <p:sp>
        <p:nvSpPr>
          <p:cNvPr id="25" name="Ellipse 24">
            <a:extLst>
              <a:ext uri="{FF2B5EF4-FFF2-40B4-BE49-F238E27FC236}">
                <a16:creationId xmlns:a16="http://schemas.microsoft.com/office/drawing/2014/main" id="{E2905B01-4881-B155-C467-2CD6A27A5B84}"/>
              </a:ext>
            </a:extLst>
          </p:cNvPr>
          <p:cNvSpPr/>
          <p:nvPr/>
        </p:nvSpPr>
        <p:spPr>
          <a:xfrm>
            <a:off x="298202" y="3807474"/>
            <a:ext cx="598657" cy="603623"/>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CH" sz="2800" b="1" dirty="0">
                <a:solidFill>
                  <a:srgbClr val="EE2737"/>
                </a:solidFill>
                <a:latin typeface="+mj-lt"/>
              </a:rPr>
              <a:t>3</a:t>
            </a:r>
          </a:p>
        </p:txBody>
      </p:sp>
      <p:sp>
        <p:nvSpPr>
          <p:cNvPr id="5" name="Rechteck: abgerundete Ecken 4">
            <a:extLst>
              <a:ext uri="{FF2B5EF4-FFF2-40B4-BE49-F238E27FC236}">
                <a16:creationId xmlns:a16="http://schemas.microsoft.com/office/drawing/2014/main" id="{02278BEE-E064-B37F-9ED5-59F28CED02ED}"/>
              </a:ext>
            </a:extLst>
          </p:cNvPr>
          <p:cNvSpPr/>
          <p:nvPr/>
        </p:nvSpPr>
        <p:spPr>
          <a:xfrm>
            <a:off x="617289" y="4955967"/>
            <a:ext cx="5083742" cy="1075941"/>
          </a:xfrm>
          <a:prstGeom prst="roundRect">
            <a:avLst>
              <a:gd name="adj" fmla="val 23837"/>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de-CH" dirty="0">
              <a:solidFill>
                <a:schemeClr val="tx1"/>
              </a:solidFill>
            </a:endParaRPr>
          </a:p>
          <a:p>
            <a:pPr lvl="0" algn="ctr"/>
            <a:r>
              <a:rPr lang="de-CH" sz="2400" dirty="0">
                <a:solidFill>
                  <a:schemeClr val="tx1"/>
                </a:solidFill>
              </a:rPr>
              <a:t>Finanzplan 2027 – 2030 – </a:t>
            </a:r>
          </a:p>
          <a:p>
            <a:pPr lvl="0" algn="ctr"/>
            <a:r>
              <a:rPr lang="de-CH" sz="2400" dirty="0">
                <a:solidFill>
                  <a:schemeClr val="tx1"/>
                </a:solidFill>
              </a:rPr>
              <a:t>Kenntnisnahme</a:t>
            </a:r>
          </a:p>
          <a:p>
            <a:pPr algn="ctr"/>
            <a:endParaRPr lang="de-CH" dirty="0"/>
          </a:p>
        </p:txBody>
      </p:sp>
      <p:sp>
        <p:nvSpPr>
          <p:cNvPr id="26" name="Ellipse 25">
            <a:extLst>
              <a:ext uri="{FF2B5EF4-FFF2-40B4-BE49-F238E27FC236}">
                <a16:creationId xmlns:a16="http://schemas.microsoft.com/office/drawing/2014/main" id="{A4B66B57-2F78-FF57-69F0-4D442DD91396}"/>
              </a:ext>
            </a:extLst>
          </p:cNvPr>
          <p:cNvSpPr/>
          <p:nvPr/>
        </p:nvSpPr>
        <p:spPr>
          <a:xfrm>
            <a:off x="298203" y="5192125"/>
            <a:ext cx="598657" cy="603623"/>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CH" sz="2800" b="1" dirty="0">
                <a:solidFill>
                  <a:srgbClr val="EE2737"/>
                </a:solidFill>
                <a:latin typeface="+mj-lt"/>
              </a:rPr>
              <a:t>4</a:t>
            </a:r>
          </a:p>
        </p:txBody>
      </p:sp>
      <p:sp>
        <p:nvSpPr>
          <p:cNvPr id="27" name="Ellipse 26">
            <a:extLst>
              <a:ext uri="{FF2B5EF4-FFF2-40B4-BE49-F238E27FC236}">
                <a16:creationId xmlns:a16="http://schemas.microsoft.com/office/drawing/2014/main" id="{7AABD43A-0DD8-FAC8-098A-DCE984B6C87A}"/>
              </a:ext>
            </a:extLst>
          </p:cNvPr>
          <p:cNvSpPr/>
          <p:nvPr/>
        </p:nvSpPr>
        <p:spPr>
          <a:xfrm>
            <a:off x="6129499" y="525126"/>
            <a:ext cx="598657" cy="603623"/>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CH" sz="2800" b="1" dirty="0">
                <a:solidFill>
                  <a:srgbClr val="EE2737"/>
                </a:solidFill>
                <a:latin typeface="+mj-lt"/>
              </a:rPr>
              <a:t>5</a:t>
            </a:r>
          </a:p>
        </p:txBody>
      </p:sp>
      <p:sp>
        <p:nvSpPr>
          <p:cNvPr id="13" name="Ellipse 12">
            <a:extLst>
              <a:ext uri="{FF2B5EF4-FFF2-40B4-BE49-F238E27FC236}">
                <a16:creationId xmlns:a16="http://schemas.microsoft.com/office/drawing/2014/main" id="{DC35EA1C-57B2-EB65-B2D5-F6ECE8EB298E}"/>
              </a:ext>
            </a:extLst>
          </p:cNvPr>
          <p:cNvSpPr/>
          <p:nvPr/>
        </p:nvSpPr>
        <p:spPr>
          <a:xfrm>
            <a:off x="6129499" y="1856756"/>
            <a:ext cx="598657" cy="603623"/>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CH" sz="2800" b="1" dirty="0">
                <a:solidFill>
                  <a:srgbClr val="EE2737"/>
                </a:solidFill>
                <a:latin typeface="+mj-lt"/>
              </a:rPr>
              <a:t>6</a:t>
            </a:r>
          </a:p>
        </p:txBody>
      </p:sp>
      <p:sp>
        <p:nvSpPr>
          <p:cNvPr id="18" name="Ellipse 17">
            <a:extLst>
              <a:ext uri="{FF2B5EF4-FFF2-40B4-BE49-F238E27FC236}">
                <a16:creationId xmlns:a16="http://schemas.microsoft.com/office/drawing/2014/main" id="{7EB734CC-6DC2-8689-349C-22FEE0B38F16}"/>
              </a:ext>
            </a:extLst>
          </p:cNvPr>
          <p:cNvSpPr/>
          <p:nvPr/>
        </p:nvSpPr>
        <p:spPr>
          <a:xfrm>
            <a:off x="6129499" y="3199733"/>
            <a:ext cx="598657" cy="603623"/>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CH" sz="2800" b="1" dirty="0">
                <a:solidFill>
                  <a:srgbClr val="EE2737"/>
                </a:solidFill>
                <a:latin typeface="+mj-lt"/>
              </a:rPr>
              <a:t>7</a:t>
            </a:r>
          </a:p>
        </p:txBody>
      </p:sp>
      <p:sp>
        <p:nvSpPr>
          <p:cNvPr id="19" name="Ellipse 18">
            <a:extLst>
              <a:ext uri="{FF2B5EF4-FFF2-40B4-BE49-F238E27FC236}">
                <a16:creationId xmlns:a16="http://schemas.microsoft.com/office/drawing/2014/main" id="{C5E5CC13-EAEE-2CDA-3BA5-7EB5C61BD130}"/>
              </a:ext>
            </a:extLst>
          </p:cNvPr>
          <p:cNvSpPr/>
          <p:nvPr/>
        </p:nvSpPr>
        <p:spPr>
          <a:xfrm>
            <a:off x="6129499" y="4561252"/>
            <a:ext cx="598657" cy="603623"/>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CH" sz="2800" b="1" dirty="0">
                <a:solidFill>
                  <a:srgbClr val="EE2737"/>
                </a:solidFill>
                <a:latin typeface="+mj-lt"/>
              </a:rPr>
              <a:t>8</a:t>
            </a:r>
          </a:p>
        </p:txBody>
      </p:sp>
      <p:sp>
        <p:nvSpPr>
          <p:cNvPr id="20" name="Ellipse 19">
            <a:extLst>
              <a:ext uri="{FF2B5EF4-FFF2-40B4-BE49-F238E27FC236}">
                <a16:creationId xmlns:a16="http://schemas.microsoft.com/office/drawing/2014/main" id="{EA418FE2-1426-04FD-1F93-4F1FFC50D86E}"/>
              </a:ext>
            </a:extLst>
          </p:cNvPr>
          <p:cNvSpPr/>
          <p:nvPr/>
        </p:nvSpPr>
        <p:spPr>
          <a:xfrm>
            <a:off x="6129499" y="5549723"/>
            <a:ext cx="598657" cy="603623"/>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CH" sz="2800" b="1" dirty="0">
                <a:solidFill>
                  <a:srgbClr val="EE2737"/>
                </a:solidFill>
                <a:latin typeface="+mj-lt"/>
              </a:rPr>
              <a:t>9</a:t>
            </a:r>
          </a:p>
        </p:txBody>
      </p:sp>
    </p:spTree>
    <p:extLst>
      <p:ext uri="{BB962C8B-B14F-4D97-AF65-F5344CB8AC3E}">
        <p14:creationId xmlns:p14="http://schemas.microsoft.com/office/powerpoint/2010/main" val="2074867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5D2C7432-4223-DCEC-5AF6-53BA671D820F}"/>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19D32C4A-AABB-CC78-1DF3-306D9267A3AE}"/>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40778382-C703-F70B-7427-EAC1BF5CF1AE}"/>
              </a:ext>
            </a:extLst>
          </p:cNvPr>
          <p:cNvSpPr>
            <a:spLocks noGrp="1"/>
          </p:cNvSpPr>
          <p:nvPr>
            <p:ph type="sldNum" sz="quarter" idx="12"/>
          </p:nvPr>
        </p:nvSpPr>
        <p:spPr/>
        <p:txBody>
          <a:bodyPr/>
          <a:lstStyle/>
          <a:p>
            <a:fld id="{33883982-FD16-464E-B8BE-45F01105FA6D}" type="slidenum">
              <a:rPr lang="de-DE" smtClean="0"/>
              <a:t>30</a:t>
            </a:fld>
            <a:endParaRPr lang="de-DE"/>
          </a:p>
        </p:txBody>
      </p:sp>
      <p:graphicFrame>
        <p:nvGraphicFramePr>
          <p:cNvPr id="8" name="Tabelle 7">
            <a:extLst>
              <a:ext uri="{FF2B5EF4-FFF2-40B4-BE49-F238E27FC236}">
                <a16:creationId xmlns:a16="http://schemas.microsoft.com/office/drawing/2014/main" id="{918F39D3-5EB9-DA7D-AD60-F6DC17BA51FB}"/>
              </a:ext>
            </a:extLst>
          </p:cNvPr>
          <p:cNvGraphicFramePr>
            <a:graphicFrameLocks noGrp="1"/>
          </p:cNvGraphicFramePr>
          <p:nvPr>
            <p:extLst>
              <p:ext uri="{D42A27DB-BD31-4B8C-83A1-F6EECF244321}">
                <p14:modId xmlns:p14="http://schemas.microsoft.com/office/powerpoint/2010/main" val="2836701453"/>
              </p:ext>
            </p:extLst>
          </p:nvPr>
        </p:nvGraphicFramePr>
        <p:xfrm>
          <a:off x="387462" y="1483242"/>
          <a:ext cx="11417077" cy="4708011"/>
        </p:xfrm>
        <a:graphic>
          <a:graphicData uri="http://schemas.openxmlformats.org/drawingml/2006/table">
            <a:tbl>
              <a:tblPr/>
              <a:tblGrid>
                <a:gridCol w="8305204">
                  <a:extLst>
                    <a:ext uri="{9D8B030D-6E8A-4147-A177-3AD203B41FA5}">
                      <a16:colId xmlns:a16="http://schemas.microsoft.com/office/drawing/2014/main" val="1643431310"/>
                    </a:ext>
                  </a:extLst>
                </a:gridCol>
                <a:gridCol w="762514">
                  <a:extLst>
                    <a:ext uri="{9D8B030D-6E8A-4147-A177-3AD203B41FA5}">
                      <a16:colId xmlns:a16="http://schemas.microsoft.com/office/drawing/2014/main" val="4226958739"/>
                    </a:ext>
                  </a:extLst>
                </a:gridCol>
                <a:gridCol w="2349359">
                  <a:extLst>
                    <a:ext uri="{9D8B030D-6E8A-4147-A177-3AD203B41FA5}">
                      <a16:colId xmlns:a16="http://schemas.microsoft.com/office/drawing/2014/main" val="2069027474"/>
                    </a:ext>
                  </a:extLst>
                </a:gridCol>
              </a:tblGrid>
              <a:tr h="428001">
                <a:tc>
                  <a:txBody>
                    <a:bodyPr/>
                    <a:lstStyle/>
                    <a:p>
                      <a:pPr algn="l" fontAlgn="b"/>
                      <a:r>
                        <a:rPr lang="de-CH" sz="2200" b="1" i="0" u="none" strike="noStrike" dirty="0">
                          <a:solidFill>
                            <a:srgbClr val="000000"/>
                          </a:solidFill>
                          <a:effectLst/>
                          <a:latin typeface="Arial" panose="020B0604020202020204" pitchFamily="34" charset="0"/>
                        </a:rPr>
                        <a:t>Allgemeine Verwaltung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dirty="0">
                          <a:solidFill>
                            <a:srgbClr val="000000"/>
                          </a:solidFill>
                          <a:effectLst/>
                          <a:latin typeface="Arial" panose="020B0604020202020204" pitchFamily="34" charset="0"/>
                        </a:rPr>
                        <a:t>      1’049’700.00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55063986"/>
                  </a:ext>
                </a:extLst>
              </a:tr>
              <a:tr h="428001">
                <a:tc>
                  <a:txBody>
                    <a:bodyPr/>
                    <a:lstStyle/>
                    <a:p>
                      <a:pPr algn="l" fontAlgn="b"/>
                      <a:r>
                        <a:rPr lang="de-DE" sz="2200" b="1" i="0" u="none" strike="noStrike" dirty="0">
                          <a:solidFill>
                            <a:srgbClr val="000000"/>
                          </a:solidFill>
                          <a:effectLst/>
                          <a:latin typeface="Arial" panose="020B0604020202020204" pitchFamily="34" charset="0"/>
                        </a:rPr>
                        <a:t>Öffentliche Ordnung und Sicherheit, Verteidigung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i="0" u="none" strike="noStrike" kern="1200" dirty="0">
                          <a:solidFill>
                            <a:srgbClr val="000000"/>
                          </a:solidFill>
                          <a:effectLst/>
                          <a:latin typeface="Arial" panose="020B0604020202020204" pitchFamily="34" charset="0"/>
                          <a:ea typeface="+mn-ea"/>
                          <a:cs typeface="+mn-cs"/>
                        </a:rPr>
                        <a:t>      1’433’300.00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3750881539"/>
                  </a:ext>
                </a:extLst>
              </a:tr>
              <a:tr h="428001">
                <a:tc>
                  <a:txBody>
                    <a:bodyPr/>
                    <a:lstStyle/>
                    <a:p>
                      <a:pPr algn="l" fontAlgn="b"/>
                      <a:r>
                        <a:rPr lang="de-CH" sz="2200" b="1" i="0" u="none" strike="noStrike" dirty="0">
                          <a:solidFill>
                            <a:srgbClr val="000000"/>
                          </a:solidFill>
                          <a:effectLst/>
                          <a:latin typeface="Arial" panose="020B0604020202020204" pitchFamily="34" charset="0"/>
                        </a:rPr>
                        <a:t>Bildung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dirty="0">
                          <a:solidFill>
                            <a:srgbClr val="000000"/>
                          </a:solidFill>
                          <a:effectLst/>
                          <a:latin typeface="Arial" panose="020B0604020202020204" pitchFamily="34" charset="0"/>
                        </a:rPr>
                        <a:t>      1’066’600.00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2210855925"/>
                  </a:ext>
                </a:extLst>
              </a:tr>
              <a:tr h="428001">
                <a:tc>
                  <a:txBody>
                    <a:bodyPr/>
                    <a:lstStyle/>
                    <a:p>
                      <a:pPr algn="l" fontAlgn="b"/>
                      <a:r>
                        <a:rPr lang="de-DE" sz="2200" b="1" i="0" u="none" strike="noStrike">
                          <a:solidFill>
                            <a:srgbClr val="000000"/>
                          </a:solidFill>
                          <a:effectLst/>
                          <a:latin typeface="Arial" panose="020B0604020202020204" pitchFamily="34" charset="0"/>
                        </a:rPr>
                        <a:t>Kultur, Sport und Freizeit, Kirche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dirty="0">
                          <a:solidFill>
                            <a:srgbClr val="000000"/>
                          </a:solidFill>
                          <a:effectLst/>
                          <a:latin typeface="Arial" panose="020B0604020202020204" pitchFamily="34" charset="0"/>
                        </a:rPr>
                        <a:t>         914’000.00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3332856169"/>
                  </a:ext>
                </a:extLst>
              </a:tr>
              <a:tr h="428001">
                <a:tc>
                  <a:txBody>
                    <a:bodyPr/>
                    <a:lstStyle/>
                    <a:p>
                      <a:pPr algn="l" fontAlgn="b"/>
                      <a:r>
                        <a:rPr lang="de-CH" sz="2200" b="1" i="0" u="none" strike="noStrike">
                          <a:solidFill>
                            <a:srgbClr val="000000"/>
                          </a:solidFill>
                          <a:effectLst/>
                          <a:latin typeface="Arial" panose="020B0604020202020204" pitchFamily="34" charset="0"/>
                        </a:rPr>
                        <a:t>Gesundheit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dirty="0">
                          <a:solidFill>
                            <a:srgbClr val="000000"/>
                          </a:solidFill>
                          <a:effectLst/>
                          <a:latin typeface="Arial" panose="020B0604020202020204" pitchFamily="34" charset="0"/>
                        </a:rPr>
                        <a:t>                -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3816690143"/>
                  </a:ext>
                </a:extLst>
              </a:tr>
              <a:tr h="428001">
                <a:tc>
                  <a:txBody>
                    <a:bodyPr/>
                    <a:lstStyle/>
                    <a:p>
                      <a:pPr algn="l" fontAlgn="b"/>
                      <a:r>
                        <a:rPr lang="de-CH" sz="2200" b="1" i="0" u="none" strike="noStrike">
                          <a:solidFill>
                            <a:srgbClr val="000000"/>
                          </a:solidFill>
                          <a:effectLst/>
                          <a:latin typeface="Arial" panose="020B0604020202020204" pitchFamily="34" charset="0"/>
                        </a:rPr>
                        <a:t>Soziale Sicherheit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dirty="0">
                          <a:solidFill>
                            <a:srgbClr val="000000"/>
                          </a:solidFill>
                          <a:effectLst/>
                          <a:latin typeface="Arial" panose="020B0604020202020204" pitchFamily="34" charset="0"/>
                        </a:rPr>
                        <a:t>         540’000.00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407471952"/>
                  </a:ext>
                </a:extLst>
              </a:tr>
              <a:tr h="428001">
                <a:tc>
                  <a:txBody>
                    <a:bodyPr/>
                    <a:lstStyle/>
                    <a:p>
                      <a:pPr algn="l" fontAlgn="b"/>
                      <a:r>
                        <a:rPr lang="de-CH" sz="2200" b="1" i="0" u="none" strike="noStrike" dirty="0">
                          <a:solidFill>
                            <a:srgbClr val="000000"/>
                          </a:solidFill>
                          <a:effectLst/>
                          <a:latin typeface="Arial" panose="020B0604020202020204" pitchFamily="34" charset="0"/>
                        </a:rPr>
                        <a:t>Verkehr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dirty="0">
                          <a:solidFill>
                            <a:srgbClr val="000000"/>
                          </a:solidFill>
                          <a:effectLst/>
                          <a:latin typeface="Arial" panose="020B0604020202020204" pitchFamily="34" charset="0"/>
                        </a:rPr>
                        <a:t>      4’870’900.00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737833783"/>
                  </a:ext>
                </a:extLst>
              </a:tr>
              <a:tr h="428001">
                <a:tc>
                  <a:txBody>
                    <a:bodyPr/>
                    <a:lstStyle/>
                    <a:p>
                      <a:pPr algn="l" fontAlgn="b"/>
                      <a:r>
                        <a:rPr lang="de-CH" sz="2200" b="1" i="0" u="none" strike="noStrike">
                          <a:solidFill>
                            <a:srgbClr val="000000"/>
                          </a:solidFill>
                          <a:effectLst/>
                          <a:latin typeface="Arial" panose="020B0604020202020204" pitchFamily="34" charset="0"/>
                        </a:rPr>
                        <a:t>Umweltschutz und Raumordnung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DE" sz="2200" b="1" kern="1200" dirty="0">
                          <a:solidFill>
                            <a:srgbClr val="000000"/>
                          </a:solidFill>
                          <a:latin typeface="+mn-lt"/>
                          <a:ea typeface="+mn-ea"/>
                          <a:cs typeface="+mn-cs"/>
                        </a:rPr>
                        <a:t>CHF</a:t>
                      </a:r>
                      <a:endParaRPr lang="de-CH" sz="2200" b="1" kern="1200" dirty="0">
                        <a:solidFill>
                          <a:srgbClr val="000000"/>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dirty="0">
                          <a:solidFill>
                            <a:srgbClr val="000000"/>
                          </a:solidFill>
                          <a:effectLst/>
                          <a:latin typeface="Arial" panose="020B0604020202020204" pitchFamily="34" charset="0"/>
                        </a:rPr>
                        <a:t>    12’089’205.00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302700737"/>
                  </a:ext>
                </a:extLst>
              </a:tr>
              <a:tr h="428001">
                <a:tc>
                  <a:txBody>
                    <a:bodyPr/>
                    <a:lstStyle/>
                    <a:p>
                      <a:pPr algn="l" fontAlgn="b"/>
                      <a:r>
                        <a:rPr lang="de-CH" sz="2200" b="1" i="0" u="none" strike="noStrike">
                          <a:solidFill>
                            <a:srgbClr val="000000"/>
                          </a:solidFill>
                          <a:effectLst/>
                          <a:latin typeface="Arial" panose="020B0604020202020204" pitchFamily="34" charset="0"/>
                        </a:rPr>
                        <a:t>Volkswirtschaft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2200" b="1" kern="1200" dirty="0">
                          <a:solidFill>
                            <a:srgbClr val="000000"/>
                          </a:solidFill>
                          <a:latin typeface="+mn-lt"/>
                          <a:ea typeface="+mn-ea"/>
                          <a:cs typeface="+mn-cs"/>
                        </a:rPr>
                        <a:t>CHF</a:t>
                      </a:r>
                      <a:endParaRPr lang="de-CH" sz="2200" b="1" kern="1200" dirty="0">
                        <a:solidFill>
                          <a:srgbClr val="000000"/>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dirty="0">
                          <a:solidFill>
                            <a:srgbClr val="000000"/>
                          </a:solidFill>
                          <a:effectLst/>
                          <a:latin typeface="Arial" panose="020B0604020202020204" pitchFamily="34" charset="0"/>
                        </a:rPr>
                        <a:t>    12’412’000.00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147154187"/>
                  </a:ext>
                </a:extLst>
              </a:tr>
              <a:tr h="428001">
                <a:tc>
                  <a:txBody>
                    <a:bodyPr/>
                    <a:lstStyle/>
                    <a:p>
                      <a:pPr algn="l" fontAlgn="b"/>
                      <a:r>
                        <a:rPr lang="de-CH" sz="2200" b="1" i="0" u="none" strike="noStrike" dirty="0">
                          <a:solidFill>
                            <a:srgbClr val="000000"/>
                          </a:solidFill>
                          <a:effectLst/>
                          <a:latin typeface="Arial" panose="020B0604020202020204" pitchFamily="34" charset="0"/>
                        </a:rPr>
                        <a:t>Finanzen und Steuern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2200" b="1" kern="1200" dirty="0">
                          <a:solidFill>
                            <a:srgbClr val="000000"/>
                          </a:solidFill>
                          <a:latin typeface="+mn-lt"/>
                          <a:ea typeface="+mn-ea"/>
                          <a:cs typeface="+mn-cs"/>
                        </a:rPr>
                        <a:t>CHF</a:t>
                      </a:r>
                      <a:endParaRPr lang="de-CH" sz="2200" b="1" kern="1200" dirty="0">
                        <a:solidFill>
                          <a:srgbClr val="000000"/>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dirty="0">
                          <a:solidFill>
                            <a:srgbClr val="000000"/>
                          </a:solidFill>
                          <a:effectLst/>
                          <a:latin typeface="Arial" panose="020B0604020202020204" pitchFamily="34" charset="0"/>
                        </a:rPr>
                        <a:t>    57’601’370.00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3621759020"/>
                  </a:ext>
                </a:extLst>
              </a:tr>
              <a:tr h="428001">
                <a:tc>
                  <a:txBody>
                    <a:bodyPr/>
                    <a:lstStyle/>
                    <a:p>
                      <a:pPr algn="l" fontAlgn="b"/>
                      <a:r>
                        <a:rPr lang="de-DE" sz="2200" b="1" i="0" u="none" strike="noStrike" dirty="0">
                          <a:solidFill>
                            <a:srgbClr val="000000"/>
                          </a:solidFill>
                          <a:effectLst/>
                          <a:latin typeface="Arial" panose="020B0604020202020204" pitchFamily="34" charset="0"/>
                        </a:rPr>
                        <a:t>Total Ertrag</a:t>
                      </a:r>
                      <a:endParaRPr lang="de-CH" sz="22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2200" b="1" kern="1200" dirty="0">
                          <a:solidFill>
                            <a:srgbClr val="000000"/>
                          </a:solidFill>
                          <a:latin typeface="+mn-lt"/>
                          <a:ea typeface="+mn-ea"/>
                          <a:cs typeface="+mn-cs"/>
                        </a:rPr>
                        <a:t>CHF</a:t>
                      </a:r>
                      <a:endParaRPr lang="de-CH" sz="2200" b="1" kern="1200" dirty="0">
                        <a:solidFill>
                          <a:srgbClr val="000000"/>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dirty="0">
                          <a:solidFill>
                            <a:srgbClr val="000000"/>
                          </a:solidFill>
                          <a:effectLst/>
                          <a:latin typeface="Arial" panose="020B0604020202020204" pitchFamily="34" charset="0"/>
                        </a:rPr>
                        <a:t>    91’977’075.00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2690470653"/>
                  </a:ext>
                </a:extLst>
              </a:tr>
            </a:tbl>
          </a:graphicData>
        </a:graphic>
      </p:graphicFrame>
      <p:sp>
        <p:nvSpPr>
          <p:cNvPr id="9" name="Titel 1">
            <a:extLst>
              <a:ext uri="{FF2B5EF4-FFF2-40B4-BE49-F238E27FC236}">
                <a16:creationId xmlns:a16="http://schemas.microsoft.com/office/drawing/2014/main" id="{D530D0E5-1EA5-7E06-7FFC-5EEFCB60A4C5}"/>
              </a:ext>
            </a:extLst>
          </p:cNvPr>
          <p:cNvSpPr>
            <a:spLocks noGrp="1"/>
          </p:cNvSpPr>
          <p:nvPr>
            <p:ph type="title"/>
          </p:nvPr>
        </p:nvSpPr>
        <p:spPr>
          <a:xfrm>
            <a:off x="387461" y="365125"/>
            <a:ext cx="11417078" cy="1325563"/>
          </a:xfrm>
        </p:spPr>
        <p:txBody>
          <a:bodyPr/>
          <a:lstStyle/>
          <a:p>
            <a:r>
              <a:rPr lang="de-DE" dirty="0">
                <a:solidFill>
                  <a:srgbClr val="000000"/>
                </a:solidFill>
              </a:rPr>
              <a:t>Erträge nach Funktionen</a:t>
            </a:r>
          </a:p>
        </p:txBody>
      </p:sp>
    </p:spTree>
    <p:extLst>
      <p:ext uri="{BB962C8B-B14F-4D97-AF65-F5344CB8AC3E}">
        <p14:creationId xmlns:p14="http://schemas.microsoft.com/office/powerpoint/2010/main" val="3655513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EB6B41-E803-8DC6-D24F-2CA68CCCCFFF}"/>
              </a:ext>
            </a:extLst>
          </p:cNvPr>
          <p:cNvSpPr>
            <a:spLocks noGrp="1"/>
          </p:cNvSpPr>
          <p:nvPr>
            <p:ph type="title"/>
          </p:nvPr>
        </p:nvSpPr>
        <p:spPr/>
        <p:txBody>
          <a:bodyPr/>
          <a:lstStyle/>
          <a:p>
            <a:r>
              <a:rPr lang="de-CH" dirty="0">
                <a:solidFill>
                  <a:srgbClr val="000000"/>
                </a:solidFill>
              </a:rPr>
              <a:t>Handänderungssteuer Entwicklung in Mio.</a:t>
            </a:r>
          </a:p>
        </p:txBody>
      </p:sp>
      <p:graphicFrame>
        <p:nvGraphicFramePr>
          <p:cNvPr id="7" name="Inhaltsplatzhalter 6">
            <a:extLst>
              <a:ext uri="{FF2B5EF4-FFF2-40B4-BE49-F238E27FC236}">
                <a16:creationId xmlns:a16="http://schemas.microsoft.com/office/drawing/2014/main" id="{BC46D620-B41B-F054-B35A-0072BB5E3844}"/>
              </a:ext>
            </a:extLst>
          </p:cNvPr>
          <p:cNvGraphicFramePr>
            <a:graphicFrameLocks noGrp="1"/>
          </p:cNvGraphicFramePr>
          <p:nvPr>
            <p:ph idx="1"/>
            <p:extLst>
              <p:ext uri="{D42A27DB-BD31-4B8C-83A1-F6EECF244321}">
                <p14:modId xmlns:p14="http://schemas.microsoft.com/office/powerpoint/2010/main" val="180130501"/>
              </p:ext>
            </p:extLst>
          </p:nvPr>
        </p:nvGraphicFramePr>
        <p:xfrm>
          <a:off x="381000" y="1465685"/>
          <a:ext cx="11417300" cy="4792663"/>
        </p:xfrm>
        <a:graphic>
          <a:graphicData uri="http://schemas.openxmlformats.org/drawingml/2006/chart">
            <c:chart xmlns:c="http://schemas.openxmlformats.org/drawingml/2006/chart" xmlns:r="http://schemas.openxmlformats.org/officeDocument/2006/relationships" r:id="rId3"/>
          </a:graphicData>
        </a:graphic>
      </p:graphicFrame>
      <p:sp>
        <p:nvSpPr>
          <p:cNvPr id="4" name="Foliennummernplatzhalter 3">
            <a:extLst>
              <a:ext uri="{FF2B5EF4-FFF2-40B4-BE49-F238E27FC236}">
                <a16:creationId xmlns:a16="http://schemas.microsoft.com/office/drawing/2014/main" id="{8FF30B43-491F-9560-11FF-51E55BB0B1AD}"/>
              </a:ext>
            </a:extLst>
          </p:cNvPr>
          <p:cNvSpPr>
            <a:spLocks noGrp="1"/>
          </p:cNvSpPr>
          <p:nvPr>
            <p:ph type="sldNum" sz="quarter" idx="12"/>
          </p:nvPr>
        </p:nvSpPr>
        <p:spPr/>
        <p:txBody>
          <a:bodyPr/>
          <a:lstStyle/>
          <a:p>
            <a:fld id="{33883982-FD16-464E-B8BE-45F01105FA6D}" type="slidenum">
              <a:rPr lang="de-DE" smtClean="0"/>
              <a:t>31</a:t>
            </a:fld>
            <a:endParaRPr lang="de-DE"/>
          </a:p>
        </p:txBody>
      </p:sp>
    </p:spTree>
    <p:extLst>
      <p:ext uri="{BB962C8B-B14F-4D97-AF65-F5344CB8AC3E}">
        <p14:creationId xmlns:p14="http://schemas.microsoft.com/office/powerpoint/2010/main" val="2879759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C871CAAA-1539-A8BB-E7E8-88FE4C11DB5B}"/>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2AFD263E-D007-5CA6-0FE4-9D825A7F1A0C}"/>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E2F48968-173E-4D61-291F-7F614AE25824}"/>
              </a:ext>
            </a:extLst>
          </p:cNvPr>
          <p:cNvSpPr>
            <a:spLocks noGrp="1"/>
          </p:cNvSpPr>
          <p:nvPr>
            <p:ph type="sldNum" sz="quarter" idx="12"/>
          </p:nvPr>
        </p:nvSpPr>
        <p:spPr/>
        <p:txBody>
          <a:bodyPr/>
          <a:lstStyle/>
          <a:p>
            <a:fld id="{33883982-FD16-464E-B8BE-45F01105FA6D}" type="slidenum">
              <a:rPr lang="de-DE" smtClean="0"/>
              <a:t>32</a:t>
            </a:fld>
            <a:endParaRPr lang="de-DE"/>
          </a:p>
        </p:txBody>
      </p:sp>
      <p:graphicFrame>
        <p:nvGraphicFramePr>
          <p:cNvPr id="8" name="Tabelle 7">
            <a:extLst>
              <a:ext uri="{FF2B5EF4-FFF2-40B4-BE49-F238E27FC236}">
                <a16:creationId xmlns:a16="http://schemas.microsoft.com/office/drawing/2014/main" id="{04CDAAAE-429F-1114-FCEF-EDC7FD509CE1}"/>
              </a:ext>
            </a:extLst>
          </p:cNvPr>
          <p:cNvGraphicFramePr>
            <a:graphicFrameLocks noGrp="1"/>
          </p:cNvGraphicFramePr>
          <p:nvPr>
            <p:extLst>
              <p:ext uri="{D42A27DB-BD31-4B8C-83A1-F6EECF244321}">
                <p14:modId xmlns:p14="http://schemas.microsoft.com/office/powerpoint/2010/main" val="3636078862"/>
              </p:ext>
            </p:extLst>
          </p:nvPr>
        </p:nvGraphicFramePr>
        <p:xfrm>
          <a:off x="387462" y="1483242"/>
          <a:ext cx="11417077" cy="4587363"/>
        </p:xfrm>
        <a:graphic>
          <a:graphicData uri="http://schemas.openxmlformats.org/drawingml/2006/table">
            <a:tbl>
              <a:tblPr/>
              <a:tblGrid>
                <a:gridCol w="8305204">
                  <a:extLst>
                    <a:ext uri="{9D8B030D-6E8A-4147-A177-3AD203B41FA5}">
                      <a16:colId xmlns:a16="http://schemas.microsoft.com/office/drawing/2014/main" val="1643431310"/>
                    </a:ext>
                  </a:extLst>
                </a:gridCol>
                <a:gridCol w="762514">
                  <a:extLst>
                    <a:ext uri="{9D8B030D-6E8A-4147-A177-3AD203B41FA5}">
                      <a16:colId xmlns:a16="http://schemas.microsoft.com/office/drawing/2014/main" val="4226958739"/>
                    </a:ext>
                  </a:extLst>
                </a:gridCol>
                <a:gridCol w="2349359">
                  <a:extLst>
                    <a:ext uri="{9D8B030D-6E8A-4147-A177-3AD203B41FA5}">
                      <a16:colId xmlns:a16="http://schemas.microsoft.com/office/drawing/2014/main" val="2069027474"/>
                    </a:ext>
                  </a:extLst>
                </a:gridCol>
              </a:tblGrid>
              <a:tr h="417033">
                <a:tc>
                  <a:txBody>
                    <a:bodyPr/>
                    <a:lstStyle/>
                    <a:p>
                      <a:pPr algn="l" fontAlgn="b"/>
                      <a:r>
                        <a:rPr lang="de-CH" sz="2200" b="1" i="0" u="none" strike="noStrike">
                          <a:solidFill>
                            <a:srgbClr val="000000"/>
                          </a:solidFill>
                          <a:effectLst/>
                          <a:latin typeface="Arial" panose="020B0604020202020204" pitchFamily="34" charset="0"/>
                        </a:rPr>
                        <a:t>Allgemeine Verwaltung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dirty="0">
                          <a:solidFill>
                            <a:srgbClr val="000000"/>
                          </a:solidFill>
                          <a:effectLst/>
                          <a:latin typeface="Arial" panose="020B0604020202020204" pitchFamily="34" charset="0"/>
                        </a:rPr>
                        <a:t>      6’599’031.00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55063986"/>
                  </a:ext>
                </a:extLst>
              </a:tr>
              <a:tr h="417033">
                <a:tc>
                  <a:txBody>
                    <a:bodyPr/>
                    <a:lstStyle/>
                    <a:p>
                      <a:pPr algn="l" fontAlgn="b"/>
                      <a:r>
                        <a:rPr lang="de-DE" sz="2200" b="1" i="0" u="none" strike="noStrike">
                          <a:solidFill>
                            <a:srgbClr val="000000"/>
                          </a:solidFill>
                          <a:effectLst/>
                          <a:latin typeface="Arial" panose="020B0604020202020204" pitchFamily="34" charset="0"/>
                        </a:rPr>
                        <a:t>Öffentliche Ordnung und Sicherheit, Verteidigung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dirty="0">
                          <a:solidFill>
                            <a:srgbClr val="000000"/>
                          </a:solidFill>
                          <a:effectLst/>
                          <a:latin typeface="Arial" panose="020B0604020202020204" pitchFamily="34" charset="0"/>
                        </a:rPr>
                        <a:t>      6’923’400.00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3750881539"/>
                  </a:ext>
                </a:extLst>
              </a:tr>
              <a:tr h="417033">
                <a:tc>
                  <a:txBody>
                    <a:bodyPr/>
                    <a:lstStyle/>
                    <a:p>
                      <a:pPr algn="l" fontAlgn="b"/>
                      <a:r>
                        <a:rPr lang="de-CH" sz="2200" b="1" i="0" u="none" strike="noStrike">
                          <a:solidFill>
                            <a:srgbClr val="000000"/>
                          </a:solidFill>
                          <a:effectLst/>
                          <a:latin typeface="Arial" panose="020B0604020202020204" pitchFamily="34" charset="0"/>
                        </a:rPr>
                        <a:t>Bildung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dirty="0">
                          <a:solidFill>
                            <a:srgbClr val="000000"/>
                          </a:solidFill>
                          <a:effectLst/>
                          <a:latin typeface="Arial" panose="020B0604020202020204" pitchFamily="34" charset="0"/>
                        </a:rPr>
                        <a:t>    10’452’000.00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2210855925"/>
                  </a:ext>
                </a:extLst>
              </a:tr>
              <a:tr h="417033">
                <a:tc>
                  <a:txBody>
                    <a:bodyPr/>
                    <a:lstStyle/>
                    <a:p>
                      <a:pPr algn="l" fontAlgn="b"/>
                      <a:r>
                        <a:rPr lang="de-DE" sz="2200" b="1" i="0" u="none" strike="noStrike" dirty="0">
                          <a:solidFill>
                            <a:srgbClr val="000000"/>
                          </a:solidFill>
                          <a:effectLst/>
                          <a:latin typeface="Arial" panose="020B0604020202020204" pitchFamily="34" charset="0"/>
                        </a:rPr>
                        <a:t>Kultur, Sport und Freizeit, Kirche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dirty="0">
                          <a:solidFill>
                            <a:srgbClr val="000000"/>
                          </a:solidFill>
                          <a:effectLst/>
                          <a:latin typeface="Arial" panose="020B0604020202020204" pitchFamily="34" charset="0"/>
                        </a:rPr>
                        <a:t>      6’701’300.00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3332856169"/>
                  </a:ext>
                </a:extLst>
              </a:tr>
              <a:tr h="417033">
                <a:tc>
                  <a:txBody>
                    <a:bodyPr/>
                    <a:lstStyle/>
                    <a:p>
                      <a:pPr algn="l" fontAlgn="b"/>
                      <a:r>
                        <a:rPr lang="de-CH" sz="2200" b="1" i="0" u="none" strike="noStrike">
                          <a:solidFill>
                            <a:srgbClr val="000000"/>
                          </a:solidFill>
                          <a:effectLst/>
                          <a:latin typeface="Arial" panose="020B0604020202020204" pitchFamily="34" charset="0"/>
                        </a:rPr>
                        <a:t>Gesundheit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dirty="0">
                          <a:solidFill>
                            <a:srgbClr val="000000"/>
                          </a:solidFill>
                          <a:effectLst/>
                          <a:latin typeface="Arial" panose="020B0604020202020204" pitchFamily="34" charset="0"/>
                        </a:rPr>
                        <a:t>      1’181’000.00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3816690143"/>
                  </a:ext>
                </a:extLst>
              </a:tr>
              <a:tr h="417033">
                <a:tc>
                  <a:txBody>
                    <a:bodyPr/>
                    <a:lstStyle/>
                    <a:p>
                      <a:pPr algn="l" fontAlgn="b"/>
                      <a:r>
                        <a:rPr lang="de-CH" sz="2200" b="1" i="0" u="none" strike="noStrike">
                          <a:solidFill>
                            <a:srgbClr val="000000"/>
                          </a:solidFill>
                          <a:effectLst/>
                          <a:latin typeface="Arial" panose="020B0604020202020204" pitchFamily="34" charset="0"/>
                        </a:rPr>
                        <a:t>Soziale Sicherheit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dirty="0">
                          <a:solidFill>
                            <a:srgbClr val="000000"/>
                          </a:solidFill>
                          <a:effectLst/>
                          <a:latin typeface="Arial" panose="020B0604020202020204" pitchFamily="34" charset="0"/>
                        </a:rPr>
                        <a:t>      3’374’550.00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407471952"/>
                  </a:ext>
                </a:extLst>
              </a:tr>
              <a:tr h="417033">
                <a:tc>
                  <a:txBody>
                    <a:bodyPr/>
                    <a:lstStyle/>
                    <a:p>
                      <a:pPr algn="l" fontAlgn="b"/>
                      <a:r>
                        <a:rPr lang="de-CH" sz="2200" b="1" i="0" u="none" strike="noStrike" dirty="0">
                          <a:solidFill>
                            <a:srgbClr val="000000"/>
                          </a:solidFill>
                          <a:effectLst/>
                          <a:latin typeface="Arial" panose="020B0604020202020204" pitchFamily="34" charset="0"/>
                        </a:rPr>
                        <a:t>Verkehr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rgbClr val="000000"/>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dirty="0">
                          <a:solidFill>
                            <a:srgbClr val="000000"/>
                          </a:solidFill>
                          <a:effectLst/>
                          <a:latin typeface="Arial" panose="020B0604020202020204" pitchFamily="34" charset="0"/>
                        </a:rPr>
                        <a:t>    14’833’100.00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737833783"/>
                  </a:ext>
                </a:extLst>
              </a:tr>
              <a:tr h="417033">
                <a:tc>
                  <a:txBody>
                    <a:bodyPr/>
                    <a:lstStyle/>
                    <a:p>
                      <a:pPr algn="l" fontAlgn="b"/>
                      <a:r>
                        <a:rPr lang="de-CH" sz="2200" b="1" i="0" u="none" strike="noStrike">
                          <a:solidFill>
                            <a:srgbClr val="000000"/>
                          </a:solidFill>
                          <a:effectLst/>
                          <a:latin typeface="Arial" panose="020B0604020202020204" pitchFamily="34" charset="0"/>
                        </a:rPr>
                        <a:t>Umweltschutz und Raumordnung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DE" sz="2200" b="1" kern="1200" dirty="0">
                          <a:solidFill>
                            <a:srgbClr val="000000"/>
                          </a:solidFill>
                          <a:latin typeface="+mn-lt"/>
                          <a:ea typeface="+mn-ea"/>
                          <a:cs typeface="+mn-cs"/>
                        </a:rPr>
                        <a:t>CHF</a:t>
                      </a:r>
                      <a:endParaRPr lang="de-CH" sz="2200" b="1" kern="1200" dirty="0">
                        <a:solidFill>
                          <a:srgbClr val="000000"/>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dirty="0">
                          <a:solidFill>
                            <a:srgbClr val="000000"/>
                          </a:solidFill>
                          <a:effectLst/>
                          <a:latin typeface="Arial" panose="020B0604020202020204" pitchFamily="34" charset="0"/>
                        </a:rPr>
                        <a:t>    13’876’555.00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302700737"/>
                  </a:ext>
                </a:extLst>
              </a:tr>
              <a:tr h="417033">
                <a:tc>
                  <a:txBody>
                    <a:bodyPr/>
                    <a:lstStyle/>
                    <a:p>
                      <a:pPr algn="l" fontAlgn="b"/>
                      <a:r>
                        <a:rPr lang="de-CH" sz="2200" b="1" i="0" u="none" strike="noStrike" dirty="0">
                          <a:solidFill>
                            <a:srgbClr val="000000"/>
                          </a:solidFill>
                          <a:effectLst/>
                          <a:latin typeface="Arial" panose="020B0604020202020204" pitchFamily="34" charset="0"/>
                        </a:rPr>
                        <a:t>Volkswirtschaft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2200" b="1" kern="1200" dirty="0">
                          <a:solidFill>
                            <a:srgbClr val="000000"/>
                          </a:solidFill>
                          <a:latin typeface="+mn-lt"/>
                          <a:ea typeface="+mn-ea"/>
                          <a:cs typeface="+mn-cs"/>
                        </a:rPr>
                        <a:t>CHF</a:t>
                      </a:r>
                      <a:endParaRPr lang="de-CH" sz="2200" b="1" kern="1200" dirty="0">
                        <a:solidFill>
                          <a:srgbClr val="000000"/>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dirty="0">
                          <a:solidFill>
                            <a:srgbClr val="000000"/>
                          </a:solidFill>
                          <a:effectLst/>
                          <a:latin typeface="Arial" panose="020B0604020202020204" pitchFamily="34" charset="0"/>
                        </a:rPr>
                        <a:t>    14’049’700.00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147154187"/>
                  </a:ext>
                </a:extLst>
              </a:tr>
              <a:tr h="417033">
                <a:tc>
                  <a:txBody>
                    <a:bodyPr/>
                    <a:lstStyle/>
                    <a:p>
                      <a:pPr algn="l" fontAlgn="b"/>
                      <a:r>
                        <a:rPr lang="de-CH" sz="2200" b="1" i="0" u="none" strike="noStrike" dirty="0">
                          <a:solidFill>
                            <a:srgbClr val="000000"/>
                          </a:solidFill>
                          <a:effectLst/>
                          <a:latin typeface="Arial" panose="020B0604020202020204" pitchFamily="34" charset="0"/>
                        </a:rPr>
                        <a:t>Finanzen und Steuern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2200" b="1" kern="1200" dirty="0">
                          <a:solidFill>
                            <a:srgbClr val="000000"/>
                          </a:solidFill>
                          <a:latin typeface="+mn-lt"/>
                          <a:ea typeface="+mn-ea"/>
                          <a:cs typeface="+mn-cs"/>
                        </a:rPr>
                        <a:t>CHF</a:t>
                      </a:r>
                      <a:endParaRPr lang="de-CH" sz="2200" b="1" kern="1200" dirty="0">
                        <a:solidFill>
                          <a:srgbClr val="000000"/>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dirty="0">
                          <a:solidFill>
                            <a:srgbClr val="000000"/>
                          </a:solidFill>
                          <a:effectLst/>
                          <a:latin typeface="Arial" panose="020B0604020202020204" pitchFamily="34" charset="0"/>
                        </a:rPr>
                        <a:t>    10’133’761.00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664983301"/>
                  </a:ext>
                </a:extLst>
              </a:tr>
              <a:tr h="417033">
                <a:tc>
                  <a:txBody>
                    <a:bodyPr/>
                    <a:lstStyle/>
                    <a:p>
                      <a:pPr algn="l" fontAlgn="b"/>
                      <a:r>
                        <a:rPr lang="de-CH" sz="2200" b="1" i="0" u="none" strike="noStrike" dirty="0">
                          <a:solidFill>
                            <a:srgbClr val="000000"/>
                          </a:solidFill>
                          <a:effectLst/>
                          <a:latin typeface="Arial" panose="020B0604020202020204" pitchFamily="34" charset="0"/>
                        </a:rPr>
                        <a:t>Total Aufwand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2200" b="1" kern="1200" dirty="0">
                          <a:solidFill>
                            <a:srgbClr val="000000"/>
                          </a:solidFill>
                          <a:latin typeface="+mn-lt"/>
                          <a:ea typeface="+mn-ea"/>
                          <a:cs typeface="+mn-cs"/>
                        </a:rPr>
                        <a:t>CHF</a:t>
                      </a:r>
                      <a:endParaRPr lang="de-CH" sz="2200" b="1" kern="1200" dirty="0">
                        <a:solidFill>
                          <a:srgbClr val="000000"/>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dirty="0">
                          <a:solidFill>
                            <a:srgbClr val="000000"/>
                          </a:solidFill>
                          <a:effectLst/>
                          <a:latin typeface="Arial" panose="020B0604020202020204" pitchFamily="34" charset="0"/>
                        </a:rPr>
                        <a:t>    88’124’397.00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816935627"/>
                  </a:ext>
                </a:extLst>
              </a:tr>
            </a:tbl>
          </a:graphicData>
        </a:graphic>
      </p:graphicFrame>
      <p:sp>
        <p:nvSpPr>
          <p:cNvPr id="9" name="Titel 1">
            <a:extLst>
              <a:ext uri="{FF2B5EF4-FFF2-40B4-BE49-F238E27FC236}">
                <a16:creationId xmlns:a16="http://schemas.microsoft.com/office/drawing/2014/main" id="{57740C23-96F3-271D-8527-4845199D9B3F}"/>
              </a:ext>
            </a:extLst>
          </p:cNvPr>
          <p:cNvSpPr>
            <a:spLocks noGrp="1"/>
          </p:cNvSpPr>
          <p:nvPr>
            <p:ph type="title"/>
          </p:nvPr>
        </p:nvSpPr>
        <p:spPr>
          <a:xfrm>
            <a:off x="387461" y="365125"/>
            <a:ext cx="11417078" cy="1325563"/>
          </a:xfrm>
        </p:spPr>
        <p:txBody>
          <a:bodyPr/>
          <a:lstStyle/>
          <a:p>
            <a:r>
              <a:rPr lang="de-DE" dirty="0">
                <a:solidFill>
                  <a:srgbClr val="000000"/>
                </a:solidFill>
              </a:rPr>
              <a:t>Aufwände nach Funktionen</a:t>
            </a:r>
          </a:p>
        </p:txBody>
      </p:sp>
    </p:spTree>
    <p:extLst>
      <p:ext uri="{BB962C8B-B14F-4D97-AF65-F5344CB8AC3E}">
        <p14:creationId xmlns:p14="http://schemas.microsoft.com/office/powerpoint/2010/main" val="3688776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4000"/>
            <a:lum/>
            <a:extLst>
              <a:ext uri="{837473B0-CC2E-450A-ABE3-18F120FF3D39}">
                <a1611:picAttrSrcUrl xmlns:a1611="http://schemas.microsoft.com/office/drawing/2016/11/main" r:id="rId4"/>
              </a:ext>
            </a:extLst>
          </a:blip>
          <a:srcRect/>
          <a:stretch>
            <a:fillRect t="-12000" b="-12000"/>
          </a:stretch>
        </a:blipFill>
        <a:effectLst/>
      </p:bgPr>
    </p:bg>
    <p:spTree>
      <p:nvGrpSpPr>
        <p:cNvPr id="1" name="">
          <a:extLst>
            <a:ext uri="{FF2B5EF4-FFF2-40B4-BE49-F238E27FC236}">
              <a16:creationId xmlns:a16="http://schemas.microsoft.com/office/drawing/2014/main" id="{AA4DF73E-5919-3676-0AAA-71E124BF7F65}"/>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53E1EB6B-8DAE-A77C-CE93-44D9E864F978}"/>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CC707B03-106D-63CB-5CD7-63690567C163}"/>
              </a:ext>
            </a:extLst>
          </p:cNvPr>
          <p:cNvSpPr>
            <a:spLocks noGrp="1"/>
          </p:cNvSpPr>
          <p:nvPr>
            <p:ph type="sldNum" sz="quarter" idx="12"/>
          </p:nvPr>
        </p:nvSpPr>
        <p:spPr/>
        <p:txBody>
          <a:bodyPr/>
          <a:lstStyle/>
          <a:p>
            <a:fld id="{33883982-FD16-464E-B8BE-45F01105FA6D}" type="slidenum">
              <a:rPr lang="de-DE" smtClean="0"/>
              <a:t>33</a:t>
            </a:fld>
            <a:endParaRPr lang="de-DE"/>
          </a:p>
        </p:txBody>
      </p:sp>
      <p:grpSp>
        <p:nvGrpSpPr>
          <p:cNvPr id="12" name="Gruppieren 11">
            <a:extLst>
              <a:ext uri="{FF2B5EF4-FFF2-40B4-BE49-F238E27FC236}">
                <a16:creationId xmlns:a16="http://schemas.microsoft.com/office/drawing/2014/main" id="{A0B0D05D-C420-0BB6-2F50-D405385FF7DD}"/>
              </a:ext>
            </a:extLst>
          </p:cNvPr>
          <p:cNvGrpSpPr/>
          <p:nvPr/>
        </p:nvGrpSpPr>
        <p:grpSpPr>
          <a:xfrm>
            <a:off x="2855124" y="319087"/>
            <a:ext cx="6481750" cy="6219825"/>
            <a:chOff x="2855124" y="319087"/>
            <a:chExt cx="6481750" cy="6219825"/>
          </a:xfrm>
        </p:grpSpPr>
        <p:grpSp>
          <p:nvGrpSpPr>
            <p:cNvPr id="8" name="Gruppieren 7">
              <a:extLst>
                <a:ext uri="{FF2B5EF4-FFF2-40B4-BE49-F238E27FC236}">
                  <a16:creationId xmlns:a16="http://schemas.microsoft.com/office/drawing/2014/main" id="{4D89D223-5DCE-7F8E-1FCA-B4952FD10DFD}"/>
                </a:ext>
              </a:extLst>
            </p:cNvPr>
            <p:cNvGrpSpPr/>
            <p:nvPr/>
          </p:nvGrpSpPr>
          <p:grpSpPr>
            <a:xfrm>
              <a:off x="2855124" y="319087"/>
              <a:ext cx="6481750" cy="6219825"/>
              <a:chOff x="2960700" y="136525"/>
              <a:chExt cx="6481750" cy="6219825"/>
            </a:xfrm>
          </p:grpSpPr>
          <p:sp>
            <p:nvSpPr>
              <p:cNvPr id="7" name="Ellipse 6">
                <a:extLst>
                  <a:ext uri="{FF2B5EF4-FFF2-40B4-BE49-F238E27FC236}">
                    <a16:creationId xmlns:a16="http://schemas.microsoft.com/office/drawing/2014/main" id="{CE0F59A6-5A70-1671-5B1F-2C7C9559472B}"/>
                  </a:ext>
                </a:extLst>
              </p:cNvPr>
              <p:cNvSpPr/>
              <p:nvPr/>
            </p:nvSpPr>
            <p:spPr>
              <a:xfrm>
                <a:off x="2960700" y="136525"/>
                <a:ext cx="6481750" cy="6219825"/>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de-CH" dirty="0">
                  <a:solidFill>
                    <a:schemeClr val="tx1"/>
                  </a:solidFill>
                </a:endParaRPr>
              </a:p>
            </p:txBody>
          </p:sp>
          <p:sp>
            <p:nvSpPr>
              <p:cNvPr id="13" name="Textfeld 12">
                <a:extLst>
                  <a:ext uri="{FF2B5EF4-FFF2-40B4-BE49-F238E27FC236}">
                    <a16:creationId xmlns:a16="http://schemas.microsoft.com/office/drawing/2014/main" id="{A488249D-A8D5-A8D9-B0AE-DE9C70FB41FE}"/>
                  </a:ext>
                </a:extLst>
              </p:cNvPr>
              <p:cNvSpPr txBox="1"/>
              <p:nvPr/>
            </p:nvSpPr>
            <p:spPr>
              <a:xfrm>
                <a:off x="3227400" y="4242536"/>
                <a:ext cx="6096000" cy="1200329"/>
              </a:xfrm>
              <a:prstGeom prst="rect">
                <a:avLst/>
              </a:prstGeom>
              <a:noFill/>
            </p:spPr>
            <p:txBody>
              <a:bodyPr wrap="square">
                <a:spAutoFit/>
              </a:bodyPr>
              <a:lstStyle/>
              <a:p>
                <a:pPr algn="ctr"/>
                <a:r>
                  <a:rPr lang="de-DE" sz="7200" dirty="0">
                    <a:solidFill>
                      <a:srgbClr val="000000"/>
                    </a:solidFill>
                  </a:rPr>
                  <a:t>Vergleich</a:t>
                </a:r>
                <a:endParaRPr lang="de-CH" sz="7200" dirty="0">
                  <a:solidFill>
                    <a:srgbClr val="000000"/>
                  </a:solidFill>
                </a:endParaRPr>
              </a:p>
            </p:txBody>
          </p:sp>
        </p:grpSp>
        <p:pic>
          <p:nvPicPr>
            <p:cNvPr id="11" name="Grafik 10" descr="Ein Bild, das Entwurf, Zeichnung, Weihnachtsbaum, Schwarzweiß enthält.&#10;&#10;KI-generierte Inhalte können fehlerhaft sein.">
              <a:extLst>
                <a:ext uri="{FF2B5EF4-FFF2-40B4-BE49-F238E27FC236}">
                  <a16:creationId xmlns:a16="http://schemas.microsoft.com/office/drawing/2014/main" id="{DBACD8E4-7960-5423-1D56-462948630A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750" l="6500" r="95400">
                          <a14:foregroundMark x1="9267" y1="42700" x2="9267" y2="42700"/>
                          <a14:foregroundMark x1="11800" y1="70700" x2="11800" y2="70700"/>
                          <a14:foregroundMark x1="65067" y1="71300" x2="65067" y2="71300"/>
                          <a14:foregroundMark x1="95400" y1="73550" x2="95400" y2="73550"/>
                          <a14:foregroundMark x1="6500" y1="85300" x2="6500" y2="85300"/>
                          <a14:foregroundMark x1="37267" y1="89800" x2="37267" y2="89800"/>
                          <a14:foregroundMark x1="38967" y1="84700" x2="38967" y2="84700"/>
                          <a14:foregroundMark x1="8400" y1="90750" x2="8400" y2="90750"/>
                          <a14:foregroundMark x1="39400" y1="23600" x2="39400" y2="23600"/>
                          <a14:foregroundMark x1="55933" y1="25500" x2="55933" y2="25500"/>
                          <a14:foregroundMark x1="77567" y1="22650" x2="77567" y2="22650"/>
                          <a14:backgroundMark x1="91600" y1="9600" x2="91600" y2="9600"/>
                          <a14:backgroundMark x1="87567" y1="18500" x2="87567" y2="18500"/>
                          <a14:backgroundMark x1="90300" y1="32500" x2="83300" y2="13700"/>
                          <a14:backgroundMark x1="11167" y1="14050" x2="11167" y2="14050"/>
                          <a14:backgroundMark x1="65267" y1="21050" x2="65267" y2="21050"/>
                          <a14:backgroundMark x1="68667" y1="26750" x2="68667" y2="26750"/>
                          <a14:backgroundMark x1="68233" y1="26750" x2="68233" y2="26750"/>
                          <a14:backgroundMark x1="68467" y1="26750" x2="68467" y2="26750"/>
                          <a14:backgroundMark x1="68233" y1="26450" x2="68233" y2="26450"/>
                          <a14:backgroundMark x1="68867" y1="26150" x2="68867" y2="26150"/>
                        </a14:backgroundRemoval>
                      </a14:imgEffect>
                    </a14:imgLayer>
                  </a14:imgProps>
                </a:ext>
              </a:extLst>
            </a:blip>
            <a:stretch>
              <a:fillRect/>
            </a:stretch>
          </p:blipFill>
          <p:spPr>
            <a:xfrm>
              <a:off x="3851339" y="1342123"/>
              <a:ext cx="4489319" cy="2992880"/>
            </a:xfrm>
            <a:prstGeom prst="rect">
              <a:avLst/>
            </a:prstGeom>
          </p:spPr>
        </p:pic>
      </p:grpSp>
    </p:spTree>
    <p:extLst>
      <p:ext uri="{BB962C8B-B14F-4D97-AF65-F5344CB8AC3E}">
        <p14:creationId xmlns:p14="http://schemas.microsoft.com/office/powerpoint/2010/main" val="1430416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7D019C1C-CC25-CAA7-11C8-9638576CC13E}"/>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489674EE-A940-AA3C-3F39-BF0EDEE181E7}"/>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B7A99B21-48CA-4823-5271-BC58386C734B}"/>
              </a:ext>
            </a:extLst>
          </p:cNvPr>
          <p:cNvSpPr>
            <a:spLocks noGrp="1"/>
          </p:cNvSpPr>
          <p:nvPr>
            <p:ph type="sldNum" sz="quarter" idx="12"/>
          </p:nvPr>
        </p:nvSpPr>
        <p:spPr/>
        <p:txBody>
          <a:bodyPr/>
          <a:lstStyle/>
          <a:p>
            <a:fld id="{33883982-FD16-464E-B8BE-45F01105FA6D}" type="slidenum">
              <a:rPr lang="de-DE" smtClean="0"/>
              <a:t>34</a:t>
            </a:fld>
            <a:endParaRPr lang="de-DE"/>
          </a:p>
        </p:txBody>
      </p:sp>
      <p:graphicFrame>
        <p:nvGraphicFramePr>
          <p:cNvPr id="11" name="Inhaltsplatzhalter 10">
            <a:extLst>
              <a:ext uri="{FF2B5EF4-FFF2-40B4-BE49-F238E27FC236}">
                <a16:creationId xmlns:a16="http://schemas.microsoft.com/office/drawing/2014/main" id="{7CAC1646-971B-777B-0B4F-C831974955EA}"/>
              </a:ext>
            </a:extLst>
          </p:cNvPr>
          <p:cNvGraphicFramePr>
            <a:graphicFrameLocks noGrp="1"/>
          </p:cNvGraphicFramePr>
          <p:nvPr>
            <p:ph idx="1"/>
            <p:extLst>
              <p:ext uri="{D42A27DB-BD31-4B8C-83A1-F6EECF244321}">
                <p14:modId xmlns:p14="http://schemas.microsoft.com/office/powerpoint/2010/main" val="3904215932"/>
              </p:ext>
            </p:extLst>
          </p:nvPr>
        </p:nvGraphicFramePr>
        <p:xfrm>
          <a:off x="-377712" y="1320083"/>
          <a:ext cx="12182251" cy="497517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el 1">
            <a:extLst>
              <a:ext uri="{FF2B5EF4-FFF2-40B4-BE49-F238E27FC236}">
                <a16:creationId xmlns:a16="http://schemas.microsoft.com/office/drawing/2014/main" id="{55A483EC-3302-0CBA-4A94-6E89EAFC7923}"/>
              </a:ext>
            </a:extLst>
          </p:cNvPr>
          <p:cNvSpPr>
            <a:spLocks noGrp="1"/>
          </p:cNvSpPr>
          <p:nvPr>
            <p:ph type="title"/>
          </p:nvPr>
        </p:nvSpPr>
        <p:spPr>
          <a:xfrm>
            <a:off x="387461" y="365125"/>
            <a:ext cx="11417078" cy="1325563"/>
          </a:xfrm>
        </p:spPr>
        <p:txBody>
          <a:bodyPr/>
          <a:lstStyle/>
          <a:p>
            <a:r>
              <a:rPr lang="de-DE" dirty="0">
                <a:solidFill>
                  <a:srgbClr val="000000"/>
                </a:solidFill>
              </a:rPr>
              <a:t>Vergleich Erfolg mit Vorjahren in Mio.</a:t>
            </a:r>
          </a:p>
        </p:txBody>
      </p:sp>
    </p:spTree>
    <p:extLst>
      <p:ext uri="{BB962C8B-B14F-4D97-AF65-F5344CB8AC3E}">
        <p14:creationId xmlns:p14="http://schemas.microsoft.com/office/powerpoint/2010/main" val="1798355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0F41592B-2DF9-7831-E32E-0551F3745A2F}"/>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7CC3E82B-E692-338A-E4CB-A2372E9A36E1}"/>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BBA8EC12-39AE-FE66-9CBB-91FAA220D4F0}"/>
              </a:ext>
            </a:extLst>
          </p:cNvPr>
          <p:cNvSpPr>
            <a:spLocks noGrp="1"/>
          </p:cNvSpPr>
          <p:nvPr>
            <p:ph type="sldNum" sz="quarter" idx="12"/>
          </p:nvPr>
        </p:nvSpPr>
        <p:spPr/>
        <p:txBody>
          <a:bodyPr/>
          <a:lstStyle/>
          <a:p>
            <a:fld id="{33883982-FD16-464E-B8BE-45F01105FA6D}" type="slidenum">
              <a:rPr lang="de-DE" smtClean="0"/>
              <a:t>35</a:t>
            </a:fld>
            <a:endParaRPr lang="de-DE"/>
          </a:p>
        </p:txBody>
      </p:sp>
      <p:sp>
        <p:nvSpPr>
          <p:cNvPr id="3" name="Inhaltsplatzhalter 2">
            <a:extLst>
              <a:ext uri="{FF2B5EF4-FFF2-40B4-BE49-F238E27FC236}">
                <a16:creationId xmlns:a16="http://schemas.microsoft.com/office/drawing/2014/main" id="{CF372907-C9A5-EB61-92C3-B684B4D520A6}"/>
              </a:ext>
            </a:extLst>
          </p:cNvPr>
          <p:cNvSpPr>
            <a:spLocks noGrp="1"/>
          </p:cNvSpPr>
          <p:nvPr>
            <p:ph idx="1"/>
          </p:nvPr>
        </p:nvSpPr>
        <p:spPr>
          <a:xfrm>
            <a:off x="381000" y="1514274"/>
            <a:ext cx="11486759" cy="5141484"/>
          </a:xfrm>
        </p:spPr>
        <p:txBody>
          <a:bodyPr>
            <a:normAutofit fontScale="92500" lnSpcReduction="10000"/>
          </a:bodyPr>
          <a:lstStyle/>
          <a:p>
            <a:r>
              <a:rPr lang="de-DE" sz="3000" dirty="0">
                <a:solidFill>
                  <a:srgbClr val="000000"/>
                </a:solidFill>
              </a:rPr>
              <a:t>Nettoverschuldungsquotient</a:t>
            </a:r>
          </a:p>
          <a:p>
            <a:pPr indent="0">
              <a:buNone/>
            </a:pPr>
            <a:r>
              <a:rPr lang="de-DE" sz="3000" dirty="0">
                <a:solidFill>
                  <a:srgbClr val="000000"/>
                </a:solidFill>
              </a:rPr>
              <a:t>	-109.7 %</a:t>
            </a:r>
          </a:p>
          <a:p>
            <a:pPr indent="0">
              <a:buNone/>
            </a:pPr>
            <a:endParaRPr lang="de-DE" sz="3000" dirty="0">
              <a:solidFill>
                <a:srgbClr val="000000"/>
              </a:solidFill>
            </a:endParaRPr>
          </a:p>
          <a:p>
            <a:pPr indent="0">
              <a:buNone/>
            </a:pPr>
            <a:r>
              <a:rPr lang="de-CH" sz="3000" dirty="0">
                <a:solidFill>
                  <a:srgbClr val="000000"/>
                </a:solidFill>
              </a:rPr>
              <a:t>zeigt den Anteil der direkten Steuern natürlicher und juristischer Personen, der erforderlich wäre, um die Nettoschuld abzutragen.</a:t>
            </a:r>
            <a:endParaRPr lang="de-DE" sz="3000" dirty="0">
              <a:solidFill>
                <a:srgbClr val="000000"/>
              </a:solidFill>
            </a:endParaRPr>
          </a:p>
          <a:p>
            <a:pPr indent="0">
              <a:buNone/>
            </a:pPr>
            <a:endParaRPr lang="de-DE" sz="3000" dirty="0">
              <a:solidFill>
                <a:srgbClr val="000000"/>
              </a:solidFill>
            </a:endParaRPr>
          </a:p>
          <a:p>
            <a:r>
              <a:rPr lang="de-DE" sz="3000" dirty="0">
                <a:solidFill>
                  <a:srgbClr val="000000"/>
                </a:solidFill>
              </a:rPr>
              <a:t>Selbstfinanzierungsgrad</a:t>
            </a:r>
          </a:p>
          <a:p>
            <a:pPr indent="0">
              <a:buNone/>
            </a:pPr>
            <a:r>
              <a:rPr lang="de-DE" sz="3000" dirty="0">
                <a:solidFill>
                  <a:srgbClr val="000000"/>
                </a:solidFill>
              </a:rPr>
              <a:t>	55 %</a:t>
            </a:r>
          </a:p>
          <a:p>
            <a:pPr indent="0">
              <a:buNone/>
            </a:pPr>
            <a:endParaRPr lang="de-DE" sz="3000" dirty="0">
              <a:solidFill>
                <a:srgbClr val="000000"/>
              </a:solidFill>
            </a:endParaRPr>
          </a:p>
          <a:p>
            <a:pPr indent="0">
              <a:buNone/>
            </a:pPr>
            <a:r>
              <a:rPr lang="de-DE" sz="3000" dirty="0">
                <a:solidFill>
                  <a:srgbClr val="000000"/>
                </a:solidFill>
              </a:rPr>
              <a:t>zeigt den Anteil der Nettoinvestitionen, der aus eigenen Mitteln finanziert werden kann.</a:t>
            </a:r>
          </a:p>
          <a:p>
            <a:pPr indent="0">
              <a:buNone/>
            </a:pPr>
            <a:endParaRPr lang="de-DE" sz="1600" dirty="0">
              <a:solidFill>
                <a:srgbClr val="000000"/>
              </a:solidFill>
            </a:endParaRPr>
          </a:p>
          <a:p>
            <a:pPr indent="0">
              <a:buNone/>
            </a:pPr>
            <a:endParaRPr lang="de-DE" sz="1000" dirty="0">
              <a:solidFill>
                <a:srgbClr val="000000"/>
              </a:solidFill>
            </a:endParaRPr>
          </a:p>
          <a:p>
            <a:pPr indent="0">
              <a:buNone/>
            </a:pPr>
            <a:endParaRPr lang="de-DE" sz="1000" dirty="0">
              <a:solidFill>
                <a:srgbClr val="000000"/>
              </a:solidFill>
            </a:endParaRPr>
          </a:p>
          <a:p>
            <a:pPr indent="0">
              <a:buNone/>
            </a:pPr>
            <a:endParaRPr lang="de-CH" sz="1000" dirty="0">
              <a:solidFill>
                <a:srgbClr val="000000"/>
              </a:solidFill>
            </a:endParaRPr>
          </a:p>
        </p:txBody>
      </p:sp>
      <p:sp>
        <p:nvSpPr>
          <p:cNvPr id="8" name="Titel 1">
            <a:extLst>
              <a:ext uri="{FF2B5EF4-FFF2-40B4-BE49-F238E27FC236}">
                <a16:creationId xmlns:a16="http://schemas.microsoft.com/office/drawing/2014/main" id="{4D9AAEBD-2E3B-AD77-BA43-B40B21E88AC7}"/>
              </a:ext>
            </a:extLst>
          </p:cNvPr>
          <p:cNvSpPr>
            <a:spLocks noGrp="1"/>
          </p:cNvSpPr>
          <p:nvPr>
            <p:ph type="title"/>
          </p:nvPr>
        </p:nvSpPr>
        <p:spPr>
          <a:xfrm>
            <a:off x="387461" y="365125"/>
            <a:ext cx="11417078" cy="1325563"/>
          </a:xfrm>
        </p:spPr>
        <p:txBody>
          <a:bodyPr/>
          <a:lstStyle/>
          <a:p>
            <a:r>
              <a:rPr lang="de-DE" dirty="0">
                <a:solidFill>
                  <a:srgbClr val="000000"/>
                </a:solidFill>
              </a:rPr>
              <a:t>Finanzkennzahlen</a:t>
            </a:r>
          </a:p>
        </p:txBody>
      </p:sp>
      <p:graphicFrame>
        <p:nvGraphicFramePr>
          <p:cNvPr id="9" name="Tabelle 8">
            <a:extLst>
              <a:ext uri="{FF2B5EF4-FFF2-40B4-BE49-F238E27FC236}">
                <a16:creationId xmlns:a16="http://schemas.microsoft.com/office/drawing/2014/main" id="{F2971940-2BE7-BADF-D63D-F2159496093E}"/>
              </a:ext>
            </a:extLst>
          </p:cNvPr>
          <p:cNvGraphicFramePr>
            <a:graphicFrameLocks noGrp="1"/>
          </p:cNvGraphicFramePr>
          <p:nvPr>
            <p:extLst>
              <p:ext uri="{D42A27DB-BD31-4B8C-83A1-F6EECF244321}">
                <p14:modId xmlns:p14="http://schemas.microsoft.com/office/powerpoint/2010/main" val="2960290861"/>
              </p:ext>
            </p:extLst>
          </p:nvPr>
        </p:nvGraphicFramePr>
        <p:xfrm>
          <a:off x="6334123" y="1489279"/>
          <a:ext cx="4527783" cy="1311837"/>
        </p:xfrm>
        <a:graphic>
          <a:graphicData uri="http://schemas.openxmlformats.org/drawingml/2006/table">
            <a:tbl>
              <a:tblPr>
                <a:tableStyleId>{5C22544A-7EE6-4342-B048-85BDC9FD1C3A}</a:tableStyleId>
              </a:tblPr>
              <a:tblGrid>
                <a:gridCol w="2262210">
                  <a:extLst>
                    <a:ext uri="{9D8B030D-6E8A-4147-A177-3AD203B41FA5}">
                      <a16:colId xmlns:a16="http://schemas.microsoft.com/office/drawing/2014/main" val="452686976"/>
                    </a:ext>
                  </a:extLst>
                </a:gridCol>
                <a:gridCol w="2265573">
                  <a:extLst>
                    <a:ext uri="{9D8B030D-6E8A-4147-A177-3AD203B41FA5}">
                      <a16:colId xmlns:a16="http://schemas.microsoft.com/office/drawing/2014/main" val="3550280169"/>
                    </a:ext>
                  </a:extLst>
                </a:gridCol>
              </a:tblGrid>
              <a:tr h="437279">
                <a:tc>
                  <a:txBody>
                    <a:bodyPr/>
                    <a:lstStyle/>
                    <a:p>
                      <a:pPr algn="l" fontAlgn="b"/>
                      <a:r>
                        <a:rPr lang="de-CH" sz="2800" b="0" u="none" strike="noStrike" dirty="0">
                          <a:solidFill>
                            <a:srgbClr val="000000"/>
                          </a:solidFill>
                          <a:effectLst/>
                        </a:rPr>
                        <a:t>&lt; 100% </a:t>
                      </a:r>
                      <a:endParaRPr lang="de-CH" sz="2800" b="0" i="0" u="none" strike="noStrike" dirty="0">
                        <a:solidFill>
                          <a:srgbClr val="000000"/>
                        </a:solidFill>
                        <a:effectLst/>
                        <a:latin typeface="Arial" panose="020B0604020202020204" pitchFamily="34" charset="0"/>
                      </a:endParaRPr>
                    </a:p>
                  </a:txBody>
                  <a:tcPr marL="0" marR="0" marT="0" marB="0" anchor="b">
                    <a:solidFill>
                      <a:srgbClr val="EEF7FA"/>
                    </a:solidFill>
                  </a:tcPr>
                </a:tc>
                <a:tc>
                  <a:txBody>
                    <a:bodyPr/>
                    <a:lstStyle/>
                    <a:p>
                      <a:pPr algn="l" fontAlgn="b"/>
                      <a:r>
                        <a:rPr lang="de-CH" sz="2800" b="0" u="none" strike="noStrike" dirty="0">
                          <a:solidFill>
                            <a:srgbClr val="000000"/>
                          </a:solidFill>
                          <a:effectLst/>
                        </a:rPr>
                        <a:t>gut</a:t>
                      </a:r>
                      <a:endParaRPr lang="de-CH" sz="2800" b="0" i="0" u="none" strike="noStrike" dirty="0">
                        <a:solidFill>
                          <a:srgbClr val="000000"/>
                        </a:solidFill>
                        <a:effectLst/>
                        <a:latin typeface="Arial" panose="020B0604020202020204" pitchFamily="34" charset="0"/>
                      </a:endParaRPr>
                    </a:p>
                  </a:txBody>
                  <a:tcPr marL="0" marR="0" marT="0" marB="0" anchor="b">
                    <a:solidFill>
                      <a:srgbClr val="EEF7FA"/>
                    </a:solidFill>
                  </a:tcPr>
                </a:tc>
                <a:extLst>
                  <a:ext uri="{0D108BD9-81ED-4DB2-BD59-A6C34878D82A}">
                    <a16:rowId xmlns:a16="http://schemas.microsoft.com/office/drawing/2014/main" val="3820007016"/>
                  </a:ext>
                </a:extLst>
              </a:tr>
              <a:tr h="437279">
                <a:tc>
                  <a:txBody>
                    <a:bodyPr/>
                    <a:lstStyle/>
                    <a:p>
                      <a:pPr algn="l" fontAlgn="b"/>
                      <a:r>
                        <a:rPr lang="de-CH" sz="2800" b="0" u="none" strike="noStrike" dirty="0">
                          <a:solidFill>
                            <a:srgbClr val="000000"/>
                          </a:solidFill>
                          <a:effectLst/>
                        </a:rPr>
                        <a:t>100% - 150%</a:t>
                      </a:r>
                      <a:endParaRPr lang="de-CH" sz="2800" b="0" i="0" u="none" strike="noStrike" dirty="0">
                        <a:solidFill>
                          <a:srgbClr val="000000"/>
                        </a:solidFill>
                        <a:effectLst/>
                        <a:latin typeface="Arial" panose="020B0604020202020204" pitchFamily="34" charset="0"/>
                      </a:endParaRPr>
                    </a:p>
                  </a:txBody>
                  <a:tcPr marL="0" marR="0" marT="0" marB="0" anchor="b">
                    <a:solidFill>
                      <a:srgbClr val="DAEFF5"/>
                    </a:solidFill>
                  </a:tcPr>
                </a:tc>
                <a:tc>
                  <a:txBody>
                    <a:bodyPr/>
                    <a:lstStyle/>
                    <a:p>
                      <a:pPr algn="l" fontAlgn="b"/>
                      <a:r>
                        <a:rPr lang="de-CH" sz="2800" b="0" u="none" strike="noStrike" dirty="0">
                          <a:solidFill>
                            <a:srgbClr val="000000"/>
                          </a:solidFill>
                          <a:effectLst/>
                        </a:rPr>
                        <a:t>genügend</a:t>
                      </a:r>
                      <a:endParaRPr lang="de-CH" sz="2800" b="0" i="0" u="none" strike="noStrike" dirty="0">
                        <a:solidFill>
                          <a:srgbClr val="000000"/>
                        </a:solidFill>
                        <a:effectLst/>
                        <a:latin typeface="Arial" panose="020B0604020202020204" pitchFamily="34" charset="0"/>
                      </a:endParaRPr>
                    </a:p>
                  </a:txBody>
                  <a:tcPr marL="0" marR="0" marT="0" marB="0" anchor="b">
                    <a:solidFill>
                      <a:srgbClr val="DAEFF5"/>
                    </a:solidFill>
                  </a:tcPr>
                </a:tc>
                <a:extLst>
                  <a:ext uri="{0D108BD9-81ED-4DB2-BD59-A6C34878D82A}">
                    <a16:rowId xmlns:a16="http://schemas.microsoft.com/office/drawing/2014/main" val="3692163362"/>
                  </a:ext>
                </a:extLst>
              </a:tr>
              <a:tr h="437279">
                <a:tc>
                  <a:txBody>
                    <a:bodyPr/>
                    <a:lstStyle/>
                    <a:p>
                      <a:pPr algn="l" fontAlgn="b"/>
                      <a:r>
                        <a:rPr lang="de-CH" sz="2800" b="0" u="none" strike="noStrike" dirty="0">
                          <a:solidFill>
                            <a:srgbClr val="000000"/>
                          </a:solidFill>
                          <a:effectLst/>
                        </a:rPr>
                        <a:t>&gt; 150%</a:t>
                      </a:r>
                      <a:endParaRPr lang="de-CH" sz="2800" b="0" i="0" u="none" strike="noStrike" dirty="0">
                        <a:solidFill>
                          <a:srgbClr val="000000"/>
                        </a:solidFill>
                        <a:effectLst/>
                        <a:latin typeface="Arial" panose="020B0604020202020204" pitchFamily="34" charset="0"/>
                      </a:endParaRPr>
                    </a:p>
                  </a:txBody>
                  <a:tcPr marL="0" marR="0" marT="0" marB="0" anchor="b"/>
                </a:tc>
                <a:tc>
                  <a:txBody>
                    <a:bodyPr/>
                    <a:lstStyle/>
                    <a:p>
                      <a:pPr algn="l" fontAlgn="b"/>
                      <a:r>
                        <a:rPr lang="de-CH" sz="2800" b="0" u="none" strike="noStrike" dirty="0">
                          <a:solidFill>
                            <a:srgbClr val="000000"/>
                          </a:solidFill>
                          <a:effectLst/>
                        </a:rPr>
                        <a:t>schlecht</a:t>
                      </a:r>
                      <a:endParaRPr lang="de-CH" sz="28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239656548"/>
                  </a:ext>
                </a:extLst>
              </a:tr>
            </a:tbl>
          </a:graphicData>
        </a:graphic>
      </p:graphicFrame>
      <p:graphicFrame>
        <p:nvGraphicFramePr>
          <p:cNvPr id="10" name="Tabelle 9">
            <a:extLst>
              <a:ext uri="{FF2B5EF4-FFF2-40B4-BE49-F238E27FC236}">
                <a16:creationId xmlns:a16="http://schemas.microsoft.com/office/drawing/2014/main" id="{2D5FB011-B9BC-3DCA-8CD9-288DCB6F66C7}"/>
              </a:ext>
            </a:extLst>
          </p:cNvPr>
          <p:cNvGraphicFramePr>
            <a:graphicFrameLocks noGrp="1"/>
          </p:cNvGraphicFramePr>
          <p:nvPr>
            <p:extLst>
              <p:ext uri="{D42A27DB-BD31-4B8C-83A1-F6EECF244321}">
                <p14:modId xmlns:p14="http://schemas.microsoft.com/office/powerpoint/2010/main" val="2836681339"/>
              </p:ext>
            </p:extLst>
          </p:nvPr>
        </p:nvGraphicFramePr>
        <p:xfrm>
          <a:off x="6334123" y="3901313"/>
          <a:ext cx="4527783" cy="1311837"/>
        </p:xfrm>
        <a:graphic>
          <a:graphicData uri="http://schemas.openxmlformats.org/drawingml/2006/table">
            <a:tbl>
              <a:tblPr/>
              <a:tblGrid>
                <a:gridCol w="1661687">
                  <a:extLst>
                    <a:ext uri="{9D8B030D-6E8A-4147-A177-3AD203B41FA5}">
                      <a16:colId xmlns:a16="http://schemas.microsoft.com/office/drawing/2014/main" val="452686976"/>
                    </a:ext>
                  </a:extLst>
                </a:gridCol>
                <a:gridCol w="2866096">
                  <a:extLst>
                    <a:ext uri="{9D8B030D-6E8A-4147-A177-3AD203B41FA5}">
                      <a16:colId xmlns:a16="http://schemas.microsoft.com/office/drawing/2014/main" val="3550280169"/>
                    </a:ext>
                  </a:extLst>
                </a:gridCol>
              </a:tblGrid>
              <a:tr h="437279">
                <a:tc>
                  <a:txBody>
                    <a:bodyPr/>
                    <a:lstStyle/>
                    <a:p>
                      <a:pPr marL="0" algn="l" defTabSz="914400" rtl="0" eaLnBrk="1" fontAlgn="b" latinLnBrk="0" hangingPunct="1"/>
                      <a:r>
                        <a:rPr lang="de-CH" sz="2800" b="0" u="none" strike="noStrike" kern="1200" dirty="0">
                          <a:solidFill>
                            <a:srgbClr val="000000"/>
                          </a:solidFill>
                          <a:effectLst/>
                          <a:latin typeface="+mn-lt"/>
                          <a:ea typeface="+mn-ea"/>
                          <a:cs typeface="+mn-cs"/>
                        </a:rPr>
                        <a:t>&gt; 100%</a:t>
                      </a:r>
                    </a:p>
                  </a:txBody>
                  <a:tcPr marL="0" marR="0" marT="0" marB="0" anchor="b">
                    <a:lnL>
                      <a:noFill/>
                    </a:lnL>
                    <a:lnR>
                      <a:noFill/>
                    </a:lnR>
                    <a:lnT>
                      <a:noFill/>
                    </a:lnT>
                    <a:lnB w="6350" cap="flat" cmpd="sng" algn="ctr">
                      <a:solidFill>
                        <a:srgbClr val="A6A6A6"/>
                      </a:solidFill>
                      <a:prstDash val="dot"/>
                      <a:round/>
                      <a:headEnd type="none" w="med" len="med"/>
                      <a:tailEnd type="none" w="med" len="med"/>
                    </a:lnB>
                    <a:solidFill>
                      <a:srgbClr val="EEF7FA"/>
                    </a:solidFill>
                  </a:tcPr>
                </a:tc>
                <a:tc>
                  <a:txBody>
                    <a:bodyPr/>
                    <a:lstStyle/>
                    <a:p>
                      <a:pPr marL="0" algn="l" defTabSz="914400" rtl="0" eaLnBrk="1" fontAlgn="b" latinLnBrk="0" hangingPunct="1"/>
                      <a:r>
                        <a:rPr lang="de-CH" sz="2800" b="0" u="none" strike="noStrike" kern="1200" dirty="0">
                          <a:solidFill>
                            <a:srgbClr val="000000"/>
                          </a:solidFill>
                          <a:effectLst/>
                          <a:latin typeface="+mn-lt"/>
                          <a:ea typeface="+mn-ea"/>
                          <a:cs typeface="+mn-cs"/>
                        </a:rPr>
                        <a:t>Hochkonjunktur</a:t>
                      </a:r>
                    </a:p>
                  </a:txBody>
                  <a:tcPr marL="0" marR="0" marT="0" marB="0" anchor="b">
                    <a:lnL>
                      <a:noFill/>
                    </a:lnL>
                    <a:lnR>
                      <a:noFill/>
                    </a:lnR>
                    <a:lnT>
                      <a:noFill/>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3820007016"/>
                  </a:ext>
                </a:extLst>
              </a:tr>
              <a:tr h="437279">
                <a:tc>
                  <a:txBody>
                    <a:bodyPr/>
                    <a:lstStyle/>
                    <a:p>
                      <a:pPr algn="l" fontAlgn="b"/>
                      <a:r>
                        <a:rPr lang="de-CH" sz="2800" b="0" i="0" u="none" strike="noStrike" dirty="0">
                          <a:solidFill>
                            <a:srgbClr val="000000"/>
                          </a:solidFill>
                          <a:effectLst/>
                          <a:latin typeface="Arial" panose="020B0604020202020204" pitchFamily="34" charset="0"/>
                        </a:rPr>
                        <a:t>80 - </a:t>
                      </a:r>
                      <a:r>
                        <a:rPr lang="de-CH" sz="2800" b="0" u="none" strike="noStrike" kern="1200" dirty="0">
                          <a:solidFill>
                            <a:srgbClr val="000000"/>
                          </a:solidFill>
                          <a:effectLst/>
                          <a:latin typeface="+mn-lt"/>
                          <a:ea typeface="+mn-ea"/>
                          <a:cs typeface="+mn-cs"/>
                        </a:rPr>
                        <a:t>100</a:t>
                      </a:r>
                      <a:r>
                        <a:rPr lang="de-CH" sz="2800" b="0" i="0" u="none" strike="noStrike" dirty="0">
                          <a:solidFill>
                            <a:srgbClr val="000000"/>
                          </a:solidFill>
                          <a:effectLst/>
                          <a:latin typeface="Arial" panose="020B0604020202020204" pitchFamily="34" charset="0"/>
                        </a:rPr>
                        <a:t>%</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tc>
                  <a:txBody>
                    <a:bodyPr/>
                    <a:lstStyle/>
                    <a:p>
                      <a:pPr algn="l" fontAlgn="b"/>
                      <a:r>
                        <a:rPr lang="de-CH" sz="2800" b="0" i="0" u="none" strike="noStrike" dirty="0">
                          <a:solidFill>
                            <a:srgbClr val="000000"/>
                          </a:solidFill>
                          <a:effectLst/>
                          <a:latin typeface="Arial" panose="020B0604020202020204" pitchFamily="34" charset="0"/>
                        </a:rPr>
                        <a:t>Normalfall</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extLst>
                  <a:ext uri="{0D108BD9-81ED-4DB2-BD59-A6C34878D82A}">
                    <a16:rowId xmlns:a16="http://schemas.microsoft.com/office/drawing/2014/main" val="3692163362"/>
                  </a:ext>
                </a:extLst>
              </a:tr>
              <a:tr h="437279">
                <a:tc>
                  <a:txBody>
                    <a:bodyPr/>
                    <a:lstStyle/>
                    <a:p>
                      <a:pPr algn="l" fontAlgn="b"/>
                      <a:r>
                        <a:rPr lang="de-CH" sz="2800" b="0" i="0" u="none" strike="noStrike" dirty="0">
                          <a:solidFill>
                            <a:srgbClr val="000000"/>
                          </a:solidFill>
                          <a:effectLst/>
                          <a:latin typeface="Arial" panose="020B0604020202020204" pitchFamily="34" charset="0"/>
                        </a:rPr>
                        <a:t>50 - 80%</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tc>
                  <a:txBody>
                    <a:bodyPr/>
                    <a:lstStyle/>
                    <a:p>
                      <a:pPr algn="l" fontAlgn="b"/>
                      <a:r>
                        <a:rPr lang="de-CH" sz="2800" b="0" i="0" u="none" strike="noStrike" dirty="0">
                          <a:solidFill>
                            <a:srgbClr val="000000"/>
                          </a:solidFill>
                          <a:effectLst/>
                          <a:latin typeface="Arial" panose="020B0604020202020204" pitchFamily="34" charset="0"/>
                        </a:rPr>
                        <a:t>Abschwung</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3239656548"/>
                  </a:ext>
                </a:extLst>
              </a:tr>
            </a:tbl>
          </a:graphicData>
        </a:graphic>
      </p:graphicFrame>
      <p:sp>
        <p:nvSpPr>
          <p:cNvPr id="4" name="Ellipse 3">
            <a:extLst>
              <a:ext uri="{FF2B5EF4-FFF2-40B4-BE49-F238E27FC236}">
                <a16:creationId xmlns:a16="http://schemas.microsoft.com/office/drawing/2014/main" id="{BE68F209-1FD1-AB75-FEDD-B9C8813DB380}"/>
              </a:ext>
            </a:extLst>
          </p:cNvPr>
          <p:cNvSpPr/>
          <p:nvPr/>
        </p:nvSpPr>
        <p:spPr>
          <a:xfrm>
            <a:off x="5917713" y="1413802"/>
            <a:ext cx="5045792" cy="57616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Ellipse 10">
            <a:extLst>
              <a:ext uri="{FF2B5EF4-FFF2-40B4-BE49-F238E27FC236}">
                <a16:creationId xmlns:a16="http://schemas.microsoft.com/office/drawing/2014/main" id="{C9C2DAF6-6F91-C726-507D-C196D030A5E9}"/>
              </a:ext>
            </a:extLst>
          </p:cNvPr>
          <p:cNvSpPr/>
          <p:nvPr/>
        </p:nvSpPr>
        <p:spPr>
          <a:xfrm>
            <a:off x="5938589" y="4712464"/>
            <a:ext cx="5045792" cy="57616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642955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D1E6D2E3-8668-4E0E-36ED-F77514A7B734}"/>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55230655-BF2C-9B93-D0F6-122BB0F337BC}"/>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1A05929A-0A4E-3204-2A18-367622519CE8}"/>
              </a:ext>
            </a:extLst>
          </p:cNvPr>
          <p:cNvSpPr>
            <a:spLocks noGrp="1"/>
          </p:cNvSpPr>
          <p:nvPr>
            <p:ph type="sldNum" sz="quarter" idx="12"/>
          </p:nvPr>
        </p:nvSpPr>
        <p:spPr/>
        <p:txBody>
          <a:bodyPr/>
          <a:lstStyle/>
          <a:p>
            <a:fld id="{33883982-FD16-464E-B8BE-45F01105FA6D}" type="slidenum">
              <a:rPr lang="de-DE" smtClean="0"/>
              <a:t>36</a:t>
            </a:fld>
            <a:endParaRPr lang="de-DE"/>
          </a:p>
        </p:txBody>
      </p:sp>
      <p:sp>
        <p:nvSpPr>
          <p:cNvPr id="3" name="Inhaltsplatzhalter 2">
            <a:extLst>
              <a:ext uri="{FF2B5EF4-FFF2-40B4-BE49-F238E27FC236}">
                <a16:creationId xmlns:a16="http://schemas.microsoft.com/office/drawing/2014/main" id="{2AEFF0C2-0D1C-4617-BB82-3C273E3D1E09}"/>
              </a:ext>
            </a:extLst>
          </p:cNvPr>
          <p:cNvSpPr>
            <a:spLocks noGrp="1"/>
          </p:cNvSpPr>
          <p:nvPr>
            <p:ph idx="1"/>
          </p:nvPr>
        </p:nvSpPr>
        <p:spPr>
          <a:xfrm>
            <a:off x="381000" y="704850"/>
            <a:ext cx="11417078" cy="4982717"/>
          </a:xfrm>
        </p:spPr>
        <p:txBody>
          <a:bodyPr>
            <a:normAutofit fontScale="25000" lnSpcReduction="20000"/>
          </a:bodyPr>
          <a:lstStyle/>
          <a:p>
            <a:endParaRPr lang="de-DE" sz="8400" dirty="0">
              <a:solidFill>
                <a:srgbClr val="000000"/>
              </a:solidFill>
            </a:endParaRPr>
          </a:p>
          <a:p>
            <a:r>
              <a:rPr lang="de-DE" sz="10400" dirty="0">
                <a:solidFill>
                  <a:srgbClr val="000000"/>
                </a:solidFill>
              </a:rPr>
              <a:t>Zinsbelastungsanteil</a:t>
            </a:r>
          </a:p>
          <a:p>
            <a:pPr indent="0">
              <a:buNone/>
            </a:pPr>
            <a:r>
              <a:rPr lang="de-DE" sz="10400" dirty="0">
                <a:solidFill>
                  <a:srgbClr val="000000"/>
                </a:solidFill>
              </a:rPr>
              <a:t>	-0.3 %</a:t>
            </a:r>
          </a:p>
          <a:p>
            <a:pPr indent="0">
              <a:buNone/>
            </a:pPr>
            <a:endParaRPr lang="de-DE" sz="10400" dirty="0">
              <a:solidFill>
                <a:srgbClr val="000000"/>
              </a:solidFill>
            </a:endParaRPr>
          </a:p>
          <a:p>
            <a:pPr indent="0">
              <a:buNone/>
            </a:pPr>
            <a:r>
              <a:rPr lang="de-DE" sz="10400" dirty="0">
                <a:solidFill>
                  <a:srgbClr val="000000"/>
                </a:solidFill>
              </a:rPr>
              <a:t>zeigt den Anteil des laufenden Ertrags, welcher durch den Nettozinsaufwand gebunden ist.</a:t>
            </a:r>
          </a:p>
          <a:p>
            <a:pPr indent="0">
              <a:buNone/>
            </a:pPr>
            <a:endParaRPr lang="de-DE" sz="10400" dirty="0">
              <a:solidFill>
                <a:srgbClr val="000000"/>
              </a:solidFill>
            </a:endParaRPr>
          </a:p>
          <a:p>
            <a:pPr indent="0">
              <a:buNone/>
            </a:pPr>
            <a:endParaRPr lang="de-DE" sz="10400" dirty="0">
              <a:solidFill>
                <a:srgbClr val="000000"/>
              </a:solidFill>
            </a:endParaRPr>
          </a:p>
          <a:p>
            <a:r>
              <a:rPr lang="de-DE" sz="10400" dirty="0">
                <a:solidFill>
                  <a:srgbClr val="000000"/>
                </a:solidFill>
              </a:rPr>
              <a:t>Bruttoverschuldungsanteil</a:t>
            </a:r>
          </a:p>
          <a:p>
            <a:pPr indent="0">
              <a:buNone/>
            </a:pPr>
            <a:r>
              <a:rPr lang="de-DE" sz="10400" dirty="0">
                <a:solidFill>
                  <a:srgbClr val="000000"/>
                </a:solidFill>
              </a:rPr>
              <a:t>	54.8 %</a:t>
            </a:r>
          </a:p>
          <a:p>
            <a:pPr indent="0">
              <a:buNone/>
            </a:pPr>
            <a:endParaRPr lang="de-DE" sz="10400" dirty="0">
              <a:solidFill>
                <a:srgbClr val="000000"/>
              </a:solidFill>
            </a:endParaRPr>
          </a:p>
          <a:p>
            <a:pPr indent="0">
              <a:buNone/>
            </a:pPr>
            <a:endParaRPr lang="de-DE" sz="10400" dirty="0">
              <a:solidFill>
                <a:srgbClr val="000000"/>
              </a:solidFill>
            </a:endParaRPr>
          </a:p>
          <a:p>
            <a:pPr indent="0">
              <a:buNone/>
            </a:pPr>
            <a:r>
              <a:rPr lang="de-DE" sz="10400" dirty="0">
                <a:solidFill>
                  <a:srgbClr val="000000"/>
                </a:solidFill>
              </a:rPr>
              <a:t>ist eine </a:t>
            </a:r>
            <a:r>
              <a:rPr lang="de-DE" sz="10400" dirty="0" err="1">
                <a:solidFill>
                  <a:srgbClr val="000000"/>
                </a:solidFill>
              </a:rPr>
              <a:t>Grösse</a:t>
            </a:r>
            <a:r>
              <a:rPr lang="de-DE" sz="10400" dirty="0">
                <a:solidFill>
                  <a:srgbClr val="000000"/>
                </a:solidFill>
              </a:rPr>
              <a:t> zur Beurteilung der Verschuldungssituation der Gemeinde.</a:t>
            </a:r>
            <a:br>
              <a:rPr lang="de-DE" sz="10400" dirty="0">
                <a:solidFill>
                  <a:srgbClr val="000000"/>
                </a:solidFill>
              </a:rPr>
            </a:br>
            <a:r>
              <a:rPr lang="de-DE" sz="10400" dirty="0">
                <a:solidFill>
                  <a:srgbClr val="000000"/>
                </a:solidFill>
              </a:rPr>
              <a:t>Er zeigt den Anteil des laufenden Ertrags, der zum Abtragen der Bruttoschulden notwendig ist.</a:t>
            </a:r>
            <a:br>
              <a:rPr lang="de-DE" sz="10400" dirty="0">
                <a:solidFill>
                  <a:srgbClr val="000000"/>
                </a:solidFill>
              </a:rPr>
            </a:br>
            <a:endParaRPr lang="de-DE" sz="10400" dirty="0">
              <a:solidFill>
                <a:srgbClr val="000000"/>
              </a:solidFill>
            </a:endParaRPr>
          </a:p>
          <a:p>
            <a:pPr indent="0">
              <a:buNone/>
            </a:pPr>
            <a:endParaRPr lang="de-CH" dirty="0">
              <a:solidFill>
                <a:srgbClr val="000000"/>
              </a:solidFill>
            </a:endParaRPr>
          </a:p>
        </p:txBody>
      </p:sp>
      <p:graphicFrame>
        <p:nvGraphicFramePr>
          <p:cNvPr id="2" name="Tabelle 1">
            <a:extLst>
              <a:ext uri="{FF2B5EF4-FFF2-40B4-BE49-F238E27FC236}">
                <a16:creationId xmlns:a16="http://schemas.microsoft.com/office/drawing/2014/main" id="{36F19DFA-8700-B64A-57DE-2EF2C77D33D4}"/>
              </a:ext>
            </a:extLst>
          </p:cNvPr>
          <p:cNvGraphicFramePr>
            <a:graphicFrameLocks noGrp="1"/>
          </p:cNvGraphicFramePr>
          <p:nvPr>
            <p:extLst>
              <p:ext uri="{D42A27DB-BD31-4B8C-83A1-F6EECF244321}">
                <p14:modId xmlns:p14="http://schemas.microsoft.com/office/powerpoint/2010/main" val="2838964517"/>
              </p:ext>
            </p:extLst>
          </p:nvPr>
        </p:nvGraphicFramePr>
        <p:xfrm>
          <a:off x="6610645" y="901337"/>
          <a:ext cx="4531146" cy="1311837"/>
        </p:xfrm>
        <a:graphic>
          <a:graphicData uri="http://schemas.openxmlformats.org/drawingml/2006/table">
            <a:tbl>
              <a:tblPr/>
              <a:tblGrid>
                <a:gridCol w="2265573">
                  <a:extLst>
                    <a:ext uri="{9D8B030D-6E8A-4147-A177-3AD203B41FA5}">
                      <a16:colId xmlns:a16="http://schemas.microsoft.com/office/drawing/2014/main" val="452686976"/>
                    </a:ext>
                  </a:extLst>
                </a:gridCol>
                <a:gridCol w="2265573">
                  <a:extLst>
                    <a:ext uri="{9D8B030D-6E8A-4147-A177-3AD203B41FA5}">
                      <a16:colId xmlns:a16="http://schemas.microsoft.com/office/drawing/2014/main" val="3550280169"/>
                    </a:ext>
                  </a:extLst>
                </a:gridCol>
              </a:tblGrid>
              <a:tr h="437279">
                <a:tc>
                  <a:txBody>
                    <a:bodyPr/>
                    <a:lstStyle/>
                    <a:p>
                      <a:pPr algn="l" fontAlgn="b"/>
                      <a:r>
                        <a:rPr lang="de-CH" sz="2800" b="0" i="0" u="none" strike="noStrike" dirty="0">
                          <a:solidFill>
                            <a:srgbClr val="000000"/>
                          </a:solidFill>
                          <a:effectLst/>
                          <a:latin typeface="Arial" panose="020B0604020202020204" pitchFamily="34" charset="0"/>
                        </a:rPr>
                        <a:t>0% - 4%</a:t>
                      </a:r>
                    </a:p>
                  </a:txBody>
                  <a:tcPr marL="0" marR="0" marT="0" marB="0" anchor="b">
                    <a:lnL>
                      <a:noFill/>
                    </a:lnL>
                    <a:lnR>
                      <a:noFill/>
                    </a:lnR>
                    <a:lnT>
                      <a:noFill/>
                    </a:lnT>
                    <a:lnB w="6350" cap="flat" cmpd="sng" algn="ctr">
                      <a:solidFill>
                        <a:srgbClr val="A6A6A6"/>
                      </a:solidFill>
                      <a:prstDash val="dot"/>
                      <a:round/>
                      <a:headEnd type="none" w="med" len="med"/>
                      <a:tailEnd type="none" w="med" len="med"/>
                    </a:lnB>
                    <a:solidFill>
                      <a:srgbClr val="EEF7FA"/>
                    </a:solidFill>
                  </a:tcPr>
                </a:tc>
                <a:tc>
                  <a:txBody>
                    <a:bodyPr/>
                    <a:lstStyle/>
                    <a:p>
                      <a:pPr algn="l" fontAlgn="b"/>
                      <a:r>
                        <a:rPr lang="de-CH" sz="2800" b="0" i="0" u="none" strike="noStrike" dirty="0">
                          <a:solidFill>
                            <a:srgbClr val="000000"/>
                          </a:solidFill>
                          <a:effectLst/>
                          <a:latin typeface="Arial" panose="020B0604020202020204" pitchFamily="34" charset="0"/>
                        </a:rPr>
                        <a:t>gut</a:t>
                      </a:r>
                    </a:p>
                  </a:txBody>
                  <a:tcPr marL="0" marR="0" marT="0" marB="0" anchor="b">
                    <a:lnL>
                      <a:noFill/>
                    </a:lnL>
                    <a:lnR>
                      <a:noFill/>
                    </a:lnR>
                    <a:lnT>
                      <a:noFill/>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3820007016"/>
                  </a:ext>
                </a:extLst>
              </a:tr>
              <a:tr h="437279">
                <a:tc>
                  <a:txBody>
                    <a:bodyPr/>
                    <a:lstStyle/>
                    <a:p>
                      <a:pPr algn="l" fontAlgn="b"/>
                      <a:r>
                        <a:rPr lang="de-CH" sz="2800" b="0" i="0" u="none" strike="noStrike" dirty="0">
                          <a:solidFill>
                            <a:srgbClr val="000000"/>
                          </a:solidFill>
                          <a:effectLst/>
                          <a:latin typeface="Arial" panose="020B0604020202020204" pitchFamily="34" charset="0"/>
                        </a:rPr>
                        <a:t>4% - 9%</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tc>
                  <a:txBody>
                    <a:bodyPr/>
                    <a:lstStyle/>
                    <a:p>
                      <a:pPr algn="l" fontAlgn="b"/>
                      <a:r>
                        <a:rPr lang="de-CH" sz="2800" b="0" i="0" u="none" strike="noStrike" dirty="0">
                          <a:solidFill>
                            <a:srgbClr val="000000"/>
                          </a:solidFill>
                          <a:effectLst/>
                          <a:latin typeface="Arial" panose="020B0604020202020204" pitchFamily="34" charset="0"/>
                        </a:rPr>
                        <a:t>genügend</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extLst>
                  <a:ext uri="{0D108BD9-81ED-4DB2-BD59-A6C34878D82A}">
                    <a16:rowId xmlns:a16="http://schemas.microsoft.com/office/drawing/2014/main" val="3692163362"/>
                  </a:ext>
                </a:extLst>
              </a:tr>
              <a:tr h="437279">
                <a:tc>
                  <a:txBody>
                    <a:bodyPr/>
                    <a:lstStyle/>
                    <a:p>
                      <a:pPr algn="l" fontAlgn="b"/>
                      <a:r>
                        <a:rPr lang="de-CH" sz="2800" b="0" i="0" u="none" strike="noStrike" dirty="0">
                          <a:solidFill>
                            <a:srgbClr val="000000"/>
                          </a:solidFill>
                          <a:effectLst/>
                          <a:latin typeface="Arial" panose="020B0604020202020204" pitchFamily="34" charset="0"/>
                        </a:rPr>
                        <a:t>&gt; 9%</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tc>
                  <a:txBody>
                    <a:bodyPr/>
                    <a:lstStyle/>
                    <a:p>
                      <a:pPr algn="l" fontAlgn="b"/>
                      <a:r>
                        <a:rPr lang="de-CH" sz="2800" b="0" i="0" u="none" strike="noStrike" dirty="0">
                          <a:solidFill>
                            <a:srgbClr val="000000"/>
                          </a:solidFill>
                          <a:effectLst/>
                          <a:latin typeface="Arial" panose="020B0604020202020204" pitchFamily="34" charset="0"/>
                        </a:rPr>
                        <a:t>schlecht</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3239656548"/>
                  </a:ext>
                </a:extLst>
              </a:tr>
            </a:tbl>
          </a:graphicData>
        </a:graphic>
      </p:graphicFrame>
      <p:graphicFrame>
        <p:nvGraphicFramePr>
          <p:cNvPr id="9" name="Tabelle 8">
            <a:extLst>
              <a:ext uri="{FF2B5EF4-FFF2-40B4-BE49-F238E27FC236}">
                <a16:creationId xmlns:a16="http://schemas.microsoft.com/office/drawing/2014/main" id="{AE3EF0AD-A90F-C498-030C-C5C54C2D4B8D}"/>
              </a:ext>
            </a:extLst>
          </p:cNvPr>
          <p:cNvGraphicFramePr>
            <a:graphicFrameLocks noGrp="1"/>
          </p:cNvGraphicFramePr>
          <p:nvPr>
            <p:extLst>
              <p:ext uri="{D42A27DB-BD31-4B8C-83A1-F6EECF244321}">
                <p14:modId xmlns:p14="http://schemas.microsoft.com/office/powerpoint/2010/main" val="545417726"/>
              </p:ext>
            </p:extLst>
          </p:nvPr>
        </p:nvGraphicFramePr>
        <p:xfrm>
          <a:off x="6610645" y="2996850"/>
          <a:ext cx="4531146" cy="2186395"/>
        </p:xfrm>
        <a:graphic>
          <a:graphicData uri="http://schemas.openxmlformats.org/drawingml/2006/table">
            <a:tbl>
              <a:tblPr/>
              <a:tblGrid>
                <a:gridCol w="2265573">
                  <a:extLst>
                    <a:ext uri="{9D8B030D-6E8A-4147-A177-3AD203B41FA5}">
                      <a16:colId xmlns:a16="http://schemas.microsoft.com/office/drawing/2014/main" val="452686976"/>
                    </a:ext>
                  </a:extLst>
                </a:gridCol>
                <a:gridCol w="2265573">
                  <a:extLst>
                    <a:ext uri="{9D8B030D-6E8A-4147-A177-3AD203B41FA5}">
                      <a16:colId xmlns:a16="http://schemas.microsoft.com/office/drawing/2014/main" val="3550280169"/>
                    </a:ext>
                  </a:extLst>
                </a:gridCol>
              </a:tblGrid>
              <a:tr h="437279">
                <a:tc>
                  <a:txBody>
                    <a:bodyPr/>
                    <a:lstStyle/>
                    <a:p>
                      <a:pPr algn="l" fontAlgn="b"/>
                      <a:r>
                        <a:rPr lang="de-CH" sz="2800" b="0" i="0" u="none" strike="noStrike" dirty="0">
                          <a:solidFill>
                            <a:srgbClr val="000000"/>
                          </a:solidFill>
                          <a:effectLst/>
                          <a:latin typeface="Arial" panose="020B0604020202020204" pitchFamily="34" charset="0"/>
                        </a:rPr>
                        <a:t>&lt; 50% </a:t>
                      </a:r>
                    </a:p>
                  </a:txBody>
                  <a:tcPr marL="0" marR="0" marT="0" marB="0" anchor="b">
                    <a:lnL>
                      <a:noFill/>
                    </a:lnL>
                    <a:lnR>
                      <a:noFill/>
                    </a:lnR>
                    <a:lnT>
                      <a:noFill/>
                    </a:lnT>
                    <a:lnB w="6350" cap="flat" cmpd="sng" algn="ctr">
                      <a:solidFill>
                        <a:srgbClr val="A6A6A6"/>
                      </a:solidFill>
                      <a:prstDash val="dot"/>
                      <a:round/>
                      <a:headEnd type="none" w="med" len="med"/>
                      <a:tailEnd type="none" w="med" len="med"/>
                    </a:lnB>
                    <a:solidFill>
                      <a:srgbClr val="EEF7FA"/>
                    </a:solidFill>
                  </a:tcPr>
                </a:tc>
                <a:tc>
                  <a:txBody>
                    <a:bodyPr/>
                    <a:lstStyle/>
                    <a:p>
                      <a:pPr algn="l" fontAlgn="b"/>
                      <a:r>
                        <a:rPr lang="de-CH" sz="2800" b="0" i="0" u="none" strike="noStrike" dirty="0">
                          <a:solidFill>
                            <a:srgbClr val="000000"/>
                          </a:solidFill>
                          <a:effectLst/>
                          <a:latin typeface="Arial" panose="020B0604020202020204" pitchFamily="34" charset="0"/>
                        </a:rPr>
                        <a:t>sehr gut</a:t>
                      </a:r>
                    </a:p>
                  </a:txBody>
                  <a:tcPr marL="0" marR="0" marT="0" marB="0" anchor="b">
                    <a:lnL>
                      <a:noFill/>
                    </a:lnL>
                    <a:lnR>
                      <a:noFill/>
                    </a:lnR>
                    <a:lnT>
                      <a:noFill/>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3820007016"/>
                  </a:ext>
                </a:extLst>
              </a:tr>
              <a:tr h="437279">
                <a:tc>
                  <a:txBody>
                    <a:bodyPr/>
                    <a:lstStyle/>
                    <a:p>
                      <a:pPr algn="l" fontAlgn="b"/>
                      <a:r>
                        <a:rPr lang="de-CH" sz="2800" b="0" i="0" u="none" strike="noStrike" dirty="0">
                          <a:solidFill>
                            <a:srgbClr val="000000"/>
                          </a:solidFill>
                          <a:effectLst/>
                          <a:latin typeface="Arial" panose="020B0604020202020204" pitchFamily="34" charset="0"/>
                        </a:rPr>
                        <a:t>50% - 100%</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tc>
                  <a:txBody>
                    <a:bodyPr/>
                    <a:lstStyle/>
                    <a:p>
                      <a:pPr algn="l" fontAlgn="b"/>
                      <a:r>
                        <a:rPr lang="de-CH" sz="2800" b="0" i="0" u="none" strike="noStrike" dirty="0">
                          <a:solidFill>
                            <a:srgbClr val="000000"/>
                          </a:solidFill>
                          <a:effectLst/>
                          <a:latin typeface="Arial" panose="020B0604020202020204" pitchFamily="34" charset="0"/>
                        </a:rPr>
                        <a:t>gut</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extLst>
                  <a:ext uri="{0D108BD9-81ED-4DB2-BD59-A6C34878D82A}">
                    <a16:rowId xmlns:a16="http://schemas.microsoft.com/office/drawing/2014/main" val="3692163362"/>
                  </a:ext>
                </a:extLst>
              </a:tr>
              <a:tr h="437279">
                <a:tc>
                  <a:txBody>
                    <a:bodyPr/>
                    <a:lstStyle/>
                    <a:p>
                      <a:pPr algn="l" fontAlgn="b"/>
                      <a:r>
                        <a:rPr lang="de-CH" sz="2800" b="0" i="0" u="none" strike="noStrike" dirty="0">
                          <a:solidFill>
                            <a:srgbClr val="000000"/>
                          </a:solidFill>
                          <a:effectLst/>
                          <a:latin typeface="Arial" panose="020B0604020202020204" pitchFamily="34" charset="0"/>
                        </a:rPr>
                        <a:t>100% - 150%</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tc>
                  <a:txBody>
                    <a:bodyPr/>
                    <a:lstStyle/>
                    <a:p>
                      <a:pPr algn="l" fontAlgn="b"/>
                      <a:r>
                        <a:rPr lang="de-CH" sz="2800" b="0" i="0" u="none" strike="noStrike" dirty="0">
                          <a:solidFill>
                            <a:srgbClr val="000000"/>
                          </a:solidFill>
                          <a:effectLst/>
                          <a:latin typeface="Arial" panose="020B0604020202020204" pitchFamily="34" charset="0"/>
                        </a:rPr>
                        <a:t>mittel</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3239656548"/>
                  </a:ext>
                </a:extLst>
              </a:tr>
              <a:tr h="437279">
                <a:tc>
                  <a:txBody>
                    <a:bodyPr/>
                    <a:lstStyle/>
                    <a:p>
                      <a:pPr algn="l" fontAlgn="b"/>
                      <a:r>
                        <a:rPr lang="de-CH" sz="2800" b="0" i="0" u="none" strike="noStrike" dirty="0">
                          <a:solidFill>
                            <a:srgbClr val="000000"/>
                          </a:solidFill>
                          <a:effectLst/>
                          <a:latin typeface="Arial" panose="020B0604020202020204" pitchFamily="34" charset="0"/>
                        </a:rPr>
                        <a:t>150% - 200%</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tc>
                  <a:txBody>
                    <a:bodyPr/>
                    <a:lstStyle/>
                    <a:p>
                      <a:pPr algn="l" fontAlgn="b"/>
                      <a:r>
                        <a:rPr lang="de-CH" sz="2800" b="0" i="0" u="none" strike="noStrike" dirty="0">
                          <a:solidFill>
                            <a:srgbClr val="000000"/>
                          </a:solidFill>
                          <a:effectLst/>
                          <a:latin typeface="Arial" panose="020B0604020202020204" pitchFamily="34" charset="0"/>
                        </a:rPr>
                        <a:t>schlecht</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extLst>
                  <a:ext uri="{0D108BD9-81ED-4DB2-BD59-A6C34878D82A}">
                    <a16:rowId xmlns:a16="http://schemas.microsoft.com/office/drawing/2014/main" val="1436387936"/>
                  </a:ext>
                </a:extLst>
              </a:tr>
              <a:tr h="437279">
                <a:tc>
                  <a:txBody>
                    <a:bodyPr/>
                    <a:lstStyle/>
                    <a:p>
                      <a:pPr algn="l" fontAlgn="b"/>
                      <a:r>
                        <a:rPr lang="de-CH" sz="2800" b="0" i="0" u="none" strike="noStrike" dirty="0">
                          <a:solidFill>
                            <a:srgbClr val="000000"/>
                          </a:solidFill>
                          <a:effectLst/>
                          <a:latin typeface="Arial" panose="020B0604020202020204" pitchFamily="34" charset="0"/>
                        </a:rPr>
                        <a:t>&gt; 200%</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tc>
                  <a:txBody>
                    <a:bodyPr/>
                    <a:lstStyle/>
                    <a:p>
                      <a:pPr algn="l" fontAlgn="b"/>
                      <a:r>
                        <a:rPr lang="de-CH" sz="2800" b="0" i="0" u="none" strike="noStrike" dirty="0">
                          <a:solidFill>
                            <a:srgbClr val="000000"/>
                          </a:solidFill>
                          <a:effectLst/>
                          <a:latin typeface="Arial" panose="020B0604020202020204" pitchFamily="34" charset="0"/>
                        </a:rPr>
                        <a:t>kritisch</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1917848029"/>
                  </a:ext>
                </a:extLst>
              </a:tr>
            </a:tbl>
          </a:graphicData>
        </a:graphic>
      </p:graphicFrame>
      <p:sp>
        <p:nvSpPr>
          <p:cNvPr id="4" name="Ellipse 3">
            <a:extLst>
              <a:ext uri="{FF2B5EF4-FFF2-40B4-BE49-F238E27FC236}">
                <a16:creationId xmlns:a16="http://schemas.microsoft.com/office/drawing/2014/main" id="{79D4FA64-856A-4BAB-22AC-B267DD6058A1}"/>
              </a:ext>
            </a:extLst>
          </p:cNvPr>
          <p:cNvSpPr/>
          <p:nvPr/>
        </p:nvSpPr>
        <p:spPr>
          <a:xfrm>
            <a:off x="6136791" y="802472"/>
            <a:ext cx="5045792" cy="57616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Ellipse 9">
            <a:extLst>
              <a:ext uri="{FF2B5EF4-FFF2-40B4-BE49-F238E27FC236}">
                <a16:creationId xmlns:a16="http://schemas.microsoft.com/office/drawing/2014/main" id="{903C13B7-C318-BBBF-0849-20831CC39161}"/>
              </a:ext>
            </a:extLst>
          </p:cNvPr>
          <p:cNvSpPr/>
          <p:nvPr/>
        </p:nvSpPr>
        <p:spPr>
          <a:xfrm>
            <a:off x="6095999" y="3355969"/>
            <a:ext cx="5045792" cy="57616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43153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D5938F35-55D5-6230-6EDD-E72978666DE2}"/>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2403B4F6-8650-9685-D1BD-6A04B7C11FA6}"/>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70DD8F64-C2F1-F537-AC09-F94C6851B1A9}"/>
              </a:ext>
            </a:extLst>
          </p:cNvPr>
          <p:cNvSpPr>
            <a:spLocks noGrp="1"/>
          </p:cNvSpPr>
          <p:nvPr>
            <p:ph type="sldNum" sz="quarter" idx="12"/>
          </p:nvPr>
        </p:nvSpPr>
        <p:spPr/>
        <p:txBody>
          <a:bodyPr/>
          <a:lstStyle/>
          <a:p>
            <a:fld id="{33883982-FD16-464E-B8BE-45F01105FA6D}" type="slidenum">
              <a:rPr lang="de-DE" smtClean="0"/>
              <a:t>37</a:t>
            </a:fld>
            <a:endParaRPr lang="de-DE"/>
          </a:p>
        </p:txBody>
      </p:sp>
      <p:sp>
        <p:nvSpPr>
          <p:cNvPr id="3" name="Inhaltsplatzhalter 2">
            <a:extLst>
              <a:ext uri="{FF2B5EF4-FFF2-40B4-BE49-F238E27FC236}">
                <a16:creationId xmlns:a16="http://schemas.microsoft.com/office/drawing/2014/main" id="{7DFD84D3-78DC-4C0E-40A5-D755A3712944}"/>
              </a:ext>
            </a:extLst>
          </p:cNvPr>
          <p:cNvSpPr>
            <a:spLocks noGrp="1"/>
          </p:cNvSpPr>
          <p:nvPr>
            <p:ph idx="1"/>
          </p:nvPr>
        </p:nvSpPr>
        <p:spPr>
          <a:xfrm>
            <a:off x="388800" y="1276350"/>
            <a:ext cx="11417078" cy="4900613"/>
          </a:xfrm>
        </p:spPr>
        <p:txBody>
          <a:bodyPr>
            <a:normAutofit fontScale="92500" lnSpcReduction="10000"/>
          </a:bodyPr>
          <a:lstStyle/>
          <a:p>
            <a:r>
              <a:rPr lang="de-DE" dirty="0">
                <a:solidFill>
                  <a:srgbClr val="000000"/>
                </a:solidFill>
              </a:rPr>
              <a:t>Investitionsanteil</a:t>
            </a:r>
          </a:p>
          <a:p>
            <a:pPr indent="0">
              <a:buNone/>
            </a:pPr>
            <a:r>
              <a:rPr lang="de-DE" dirty="0">
                <a:solidFill>
                  <a:srgbClr val="000000"/>
                </a:solidFill>
              </a:rPr>
              <a:t>	35.8 %</a:t>
            </a:r>
          </a:p>
          <a:p>
            <a:pPr indent="0">
              <a:buNone/>
            </a:pPr>
            <a:endParaRPr lang="de-DE" dirty="0">
              <a:solidFill>
                <a:srgbClr val="000000"/>
              </a:solidFill>
            </a:endParaRPr>
          </a:p>
          <a:p>
            <a:pPr indent="0">
              <a:buNone/>
            </a:pPr>
            <a:endParaRPr lang="de-DE" dirty="0">
              <a:solidFill>
                <a:srgbClr val="000000"/>
              </a:solidFill>
            </a:endParaRPr>
          </a:p>
          <a:p>
            <a:pPr indent="0">
              <a:buNone/>
            </a:pPr>
            <a:r>
              <a:rPr lang="de-DE" dirty="0">
                <a:solidFill>
                  <a:srgbClr val="000000"/>
                </a:solidFill>
              </a:rPr>
              <a:t>zeigt, welcher Anteil der gesamten Ausgaben einer Gemeinde für Investitionen in die Infrastruktur eingesetzt wird. </a:t>
            </a:r>
          </a:p>
          <a:p>
            <a:endParaRPr lang="de-DE" dirty="0">
              <a:solidFill>
                <a:srgbClr val="000000"/>
              </a:solidFill>
            </a:endParaRPr>
          </a:p>
          <a:p>
            <a:r>
              <a:rPr lang="de-DE" dirty="0">
                <a:solidFill>
                  <a:srgbClr val="000000"/>
                </a:solidFill>
              </a:rPr>
              <a:t>Kapitaldienstanteil</a:t>
            </a:r>
          </a:p>
          <a:p>
            <a:pPr indent="0">
              <a:buNone/>
            </a:pPr>
            <a:r>
              <a:rPr lang="de-DE" dirty="0">
                <a:solidFill>
                  <a:srgbClr val="000000"/>
                </a:solidFill>
              </a:rPr>
              <a:t>	15.5 %</a:t>
            </a:r>
          </a:p>
          <a:p>
            <a:pPr indent="0">
              <a:buNone/>
            </a:pPr>
            <a:endParaRPr lang="de-DE" dirty="0">
              <a:solidFill>
                <a:srgbClr val="000000"/>
              </a:solidFill>
            </a:endParaRPr>
          </a:p>
          <a:p>
            <a:pPr indent="0">
              <a:buNone/>
            </a:pPr>
            <a:r>
              <a:rPr lang="de-DE" dirty="0">
                <a:solidFill>
                  <a:srgbClr val="000000"/>
                </a:solidFill>
              </a:rPr>
              <a:t>Kapitaldienst in % der laufenden Erträge</a:t>
            </a:r>
          </a:p>
          <a:p>
            <a:pPr indent="0">
              <a:buNone/>
            </a:pPr>
            <a:endParaRPr lang="de-DE" dirty="0">
              <a:solidFill>
                <a:srgbClr val="000000"/>
              </a:solidFill>
            </a:endParaRPr>
          </a:p>
          <a:p>
            <a:pPr indent="0">
              <a:buNone/>
            </a:pPr>
            <a:endParaRPr lang="de-CH" dirty="0">
              <a:solidFill>
                <a:srgbClr val="000000"/>
              </a:solidFill>
            </a:endParaRPr>
          </a:p>
        </p:txBody>
      </p:sp>
      <p:graphicFrame>
        <p:nvGraphicFramePr>
          <p:cNvPr id="2" name="Tabelle 1">
            <a:extLst>
              <a:ext uri="{FF2B5EF4-FFF2-40B4-BE49-F238E27FC236}">
                <a16:creationId xmlns:a16="http://schemas.microsoft.com/office/drawing/2014/main" id="{506DE8A6-9144-44DE-B47B-A5D65D329E07}"/>
              </a:ext>
            </a:extLst>
          </p:cNvPr>
          <p:cNvGraphicFramePr>
            <a:graphicFrameLocks noGrp="1"/>
          </p:cNvGraphicFramePr>
          <p:nvPr>
            <p:extLst>
              <p:ext uri="{D42A27DB-BD31-4B8C-83A1-F6EECF244321}">
                <p14:modId xmlns:p14="http://schemas.microsoft.com/office/powerpoint/2010/main" val="309191479"/>
              </p:ext>
            </p:extLst>
          </p:nvPr>
        </p:nvGraphicFramePr>
        <p:xfrm>
          <a:off x="4067735" y="586573"/>
          <a:ext cx="7476566" cy="2239896"/>
        </p:xfrm>
        <a:graphic>
          <a:graphicData uri="http://schemas.openxmlformats.org/drawingml/2006/table">
            <a:tbl>
              <a:tblPr/>
              <a:tblGrid>
                <a:gridCol w="3738283">
                  <a:extLst>
                    <a:ext uri="{9D8B030D-6E8A-4147-A177-3AD203B41FA5}">
                      <a16:colId xmlns:a16="http://schemas.microsoft.com/office/drawing/2014/main" val="452686976"/>
                    </a:ext>
                  </a:extLst>
                </a:gridCol>
                <a:gridCol w="3738283">
                  <a:extLst>
                    <a:ext uri="{9D8B030D-6E8A-4147-A177-3AD203B41FA5}">
                      <a16:colId xmlns:a16="http://schemas.microsoft.com/office/drawing/2014/main" val="3550280169"/>
                    </a:ext>
                  </a:extLst>
                </a:gridCol>
              </a:tblGrid>
              <a:tr h="649797">
                <a:tc>
                  <a:txBody>
                    <a:bodyPr/>
                    <a:lstStyle/>
                    <a:p>
                      <a:pPr algn="l" fontAlgn="b"/>
                      <a:r>
                        <a:rPr lang="de-CH" sz="2400" b="0" i="0" u="none" strike="noStrike" dirty="0">
                          <a:solidFill>
                            <a:srgbClr val="000000"/>
                          </a:solidFill>
                          <a:effectLst/>
                          <a:latin typeface="Arial" panose="020B0604020202020204" pitchFamily="34" charset="0"/>
                        </a:rPr>
                        <a:t>&lt; 10%</a:t>
                      </a:r>
                    </a:p>
                  </a:txBody>
                  <a:tcPr marL="0" marR="0" marT="0" marB="0" anchor="b">
                    <a:lnL>
                      <a:noFill/>
                    </a:lnL>
                    <a:lnR>
                      <a:noFill/>
                    </a:lnR>
                    <a:lnT>
                      <a:noFill/>
                    </a:lnT>
                    <a:lnB w="6350" cap="flat" cmpd="sng" algn="ctr">
                      <a:solidFill>
                        <a:srgbClr val="A6A6A6"/>
                      </a:solidFill>
                      <a:prstDash val="dot"/>
                      <a:round/>
                      <a:headEnd type="none" w="med" len="med"/>
                      <a:tailEnd type="none" w="med" len="med"/>
                    </a:lnB>
                    <a:solidFill>
                      <a:srgbClr val="EEF7FA"/>
                    </a:solidFill>
                  </a:tcPr>
                </a:tc>
                <a:tc>
                  <a:txBody>
                    <a:bodyPr/>
                    <a:lstStyle/>
                    <a:p>
                      <a:pPr algn="l" fontAlgn="b"/>
                      <a:r>
                        <a:rPr lang="de-CH" sz="2400" b="0" i="0" u="none" strike="noStrike" dirty="0">
                          <a:solidFill>
                            <a:srgbClr val="000000"/>
                          </a:solidFill>
                          <a:effectLst/>
                          <a:latin typeface="Arial" panose="020B0604020202020204" pitchFamily="34" charset="0"/>
                        </a:rPr>
                        <a:t>schwache Investitionstätigkeit</a:t>
                      </a:r>
                    </a:p>
                  </a:txBody>
                  <a:tcPr marL="0" marR="0" marT="0" marB="0" anchor="b">
                    <a:lnL>
                      <a:noFill/>
                    </a:lnL>
                    <a:lnR>
                      <a:noFill/>
                    </a:lnR>
                    <a:lnT>
                      <a:noFill/>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3820007016"/>
                  </a:ext>
                </a:extLst>
              </a:tr>
              <a:tr h="388428">
                <a:tc>
                  <a:txBody>
                    <a:bodyPr/>
                    <a:lstStyle/>
                    <a:p>
                      <a:pPr algn="l" fontAlgn="b"/>
                      <a:r>
                        <a:rPr lang="de-CH" sz="2400" b="0" i="0" u="none" strike="noStrike" kern="1200" dirty="0">
                          <a:solidFill>
                            <a:srgbClr val="000000"/>
                          </a:solidFill>
                          <a:effectLst/>
                          <a:latin typeface="Arial" panose="020B0604020202020204" pitchFamily="34" charset="0"/>
                          <a:ea typeface="+mn-ea"/>
                          <a:cs typeface="+mn-cs"/>
                        </a:rPr>
                        <a:t>10</a:t>
                      </a:r>
                      <a:r>
                        <a:rPr lang="de-CH" sz="2400" b="0" i="0" u="none" strike="noStrike" dirty="0">
                          <a:solidFill>
                            <a:srgbClr val="000000"/>
                          </a:solidFill>
                          <a:effectLst/>
                          <a:latin typeface="Arial" panose="020B0604020202020204" pitchFamily="34" charset="0"/>
                        </a:rPr>
                        <a:t>% - 20%</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tc>
                  <a:txBody>
                    <a:bodyPr/>
                    <a:lstStyle/>
                    <a:p>
                      <a:pPr algn="l" fontAlgn="b"/>
                      <a:r>
                        <a:rPr lang="de-CH" sz="2400" b="0" i="0" u="none" strike="noStrike" dirty="0">
                          <a:solidFill>
                            <a:srgbClr val="000000"/>
                          </a:solidFill>
                          <a:effectLst/>
                          <a:latin typeface="Arial" panose="020B0604020202020204" pitchFamily="34" charset="0"/>
                        </a:rPr>
                        <a:t>mittlere Investitionstätigkeit</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extLst>
                  <a:ext uri="{0D108BD9-81ED-4DB2-BD59-A6C34878D82A}">
                    <a16:rowId xmlns:a16="http://schemas.microsoft.com/office/drawing/2014/main" val="3692163362"/>
                  </a:ext>
                </a:extLst>
              </a:tr>
              <a:tr h="388428">
                <a:tc>
                  <a:txBody>
                    <a:bodyPr/>
                    <a:lstStyle/>
                    <a:p>
                      <a:pPr algn="l" fontAlgn="b"/>
                      <a:r>
                        <a:rPr lang="de-CH" sz="2400" b="0" i="0" u="none" strike="noStrike" dirty="0">
                          <a:solidFill>
                            <a:srgbClr val="000000"/>
                          </a:solidFill>
                          <a:effectLst/>
                          <a:latin typeface="Arial" panose="020B0604020202020204" pitchFamily="34" charset="0"/>
                        </a:rPr>
                        <a:t>20% - 30%</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tc>
                  <a:txBody>
                    <a:bodyPr/>
                    <a:lstStyle/>
                    <a:p>
                      <a:pPr algn="l" fontAlgn="b"/>
                      <a:r>
                        <a:rPr lang="de-CH" sz="2400" b="0" i="0" u="none" strike="noStrike" dirty="0">
                          <a:solidFill>
                            <a:srgbClr val="000000"/>
                          </a:solidFill>
                          <a:effectLst/>
                          <a:latin typeface="Arial" panose="020B0604020202020204" pitchFamily="34" charset="0"/>
                        </a:rPr>
                        <a:t>starke Investitionstätigkeit</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3239656548"/>
                  </a:ext>
                </a:extLst>
              </a:tr>
              <a:tr h="649797">
                <a:tc>
                  <a:txBody>
                    <a:bodyPr/>
                    <a:lstStyle/>
                    <a:p>
                      <a:pPr algn="l" fontAlgn="b"/>
                      <a:r>
                        <a:rPr lang="de-CH" sz="2400" b="0" i="0" u="none" strike="noStrike" dirty="0">
                          <a:solidFill>
                            <a:srgbClr val="000000"/>
                          </a:solidFill>
                          <a:effectLst/>
                          <a:latin typeface="Arial" panose="020B0604020202020204" pitchFamily="34" charset="0"/>
                        </a:rPr>
                        <a:t>&gt; 30%</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tc>
                  <a:txBody>
                    <a:bodyPr/>
                    <a:lstStyle/>
                    <a:p>
                      <a:pPr algn="l" fontAlgn="b"/>
                      <a:r>
                        <a:rPr lang="de-CH" sz="2400" b="0" i="0" u="none" strike="noStrike" dirty="0">
                          <a:solidFill>
                            <a:srgbClr val="000000"/>
                          </a:solidFill>
                          <a:effectLst/>
                          <a:latin typeface="Arial" panose="020B0604020202020204" pitchFamily="34" charset="0"/>
                        </a:rPr>
                        <a:t>sehr starke Investitionstätigkeit</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extLst>
                  <a:ext uri="{0D108BD9-81ED-4DB2-BD59-A6C34878D82A}">
                    <a16:rowId xmlns:a16="http://schemas.microsoft.com/office/drawing/2014/main" val="868717596"/>
                  </a:ext>
                </a:extLst>
              </a:tr>
            </a:tbl>
          </a:graphicData>
        </a:graphic>
      </p:graphicFrame>
      <p:graphicFrame>
        <p:nvGraphicFramePr>
          <p:cNvPr id="9" name="Tabelle 8">
            <a:extLst>
              <a:ext uri="{FF2B5EF4-FFF2-40B4-BE49-F238E27FC236}">
                <a16:creationId xmlns:a16="http://schemas.microsoft.com/office/drawing/2014/main" id="{7B5FD4D0-FE03-F9FA-2032-DB21F8449485}"/>
              </a:ext>
            </a:extLst>
          </p:cNvPr>
          <p:cNvGraphicFramePr>
            <a:graphicFrameLocks noGrp="1"/>
          </p:cNvGraphicFramePr>
          <p:nvPr>
            <p:extLst>
              <p:ext uri="{D42A27DB-BD31-4B8C-83A1-F6EECF244321}">
                <p14:modId xmlns:p14="http://schemas.microsoft.com/office/powerpoint/2010/main" val="1266038327"/>
              </p:ext>
            </p:extLst>
          </p:nvPr>
        </p:nvGraphicFramePr>
        <p:xfrm>
          <a:off x="4186527" y="4034749"/>
          <a:ext cx="7357774" cy="1311837"/>
        </p:xfrm>
        <a:graphic>
          <a:graphicData uri="http://schemas.openxmlformats.org/drawingml/2006/table">
            <a:tbl>
              <a:tblPr/>
              <a:tblGrid>
                <a:gridCol w="3678887">
                  <a:extLst>
                    <a:ext uri="{9D8B030D-6E8A-4147-A177-3AD203B41FA5}">
                      <a16:colId xmlns:a16="http://schemas.microsoft.com/office/drawing/2014/main" val="452686976"/>
                    </a:ext>
                  </a:extLst>
                </a:gridCol>
                <a:gridCol w="3678887">
                  <a:extLst>
                    <a:ext uri="{9D8B030D-6E8A-4147-A177-3AD203B41FA5}">
                      <a16:colId xmlns:a16="http://schemas.microsoft.com/office/drawing/2014/main" val="3550280169"/>
                    </a:ext>
                  </a:extLst>
                </a:gridCol>
              </a:tblGrid>
              <a:tr h="437279">
                <a:tc>
                  <a:txBody>
                    <a:bodyPr/>
                    <a:lstStyle/>
                    <a:p>
                      <a:pPr algn="l" fontAlgn="b"/>
                      <a:r>
                        <a:rPr lang="de-CH" sz="2400" b="0" i="0" u="none" strike="noStrike">
                          <a:solidFill>
                            <a:srgbClr val="000000"/>
                          </a:solidFill>
                          <a:effectLst/>
                          <a:latin typeface="Arial" panose="020B0604020202020204" pitchFamily="34" charset="0"/>
                        </a:rPr>
                        <a:t>&lt; 5%</a:t>
                      </a:r>
                    </a:p>
                  </a:txBody>
                  <a:tcPr marL="0" marR="0" marT="0" marB="0" anchor="b">
                    <a:lnL>
                      <a:noFill/>
                    </a:lnL>
                    <a:lnR>
                      <a:noFill/>
                    </a:lnR>
                    <a:lnT>
                      <a:noFill/>
                    </a:lnT>
                    <a:lnB w="6350" cap="flat" cmpd="sng" algn="ctr">
                      <a:solidFill>
                        <a:srgbClr val="A6A6A6"/>
                      </a:solidFill>
                      <a:prstDash val="dot"/>
                      <a:round/>
                      <a:headEnd type="none" w="med" len="med"/>
                      <a:tailEnd type="none" w="med" len="med"/>
                    </a:lnB>
                    <a:solidFill>
                      <a:srgbClr val="EEF7FA"/>
                    </a:solidFill>
                  </a:tcPr>
                </a:tc>
                <a:tc>
                  <a:txBody>
                    <a:bodyPr/>
                    <a:lstStyle/>
                    <a:p>
                      <a:pPr algn="l" fontAlgn="b"/>
                      <a:r>
                        <a:rPr lang="de-CH" sz="2400" b="0" i="0" u="none" strike="noStrike" dirty="0">
                          <a:solidFill>
                            <a:srgbClr val="000000"/>
                          </a:solidFill>
                          <a:effectLst/>
                          <a:latin typeface="Arial" panose="020B0604020202020204" pitchFamily="34" charset="0"/>
                        </a:rPr>
                        <a:t>geringe Belastung</a:t>
                      </a:r>
                    </a:p>
                  </a:txBody>
                  <a:tcPr marL="0" marR="0" marT="0" marB="0" anchor="b">
                    <a:lnL>
                      <a:noFill/>
                    </a:lnL>
                    <a:lnR>
                      <a:noFill/>
                    </a:lnR>
                    <a:lnT>
                      <a:noFill/>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3820007016"/>
                  </a:ext>
                </a:extLst>
              </a:tr>
              <a:tr h="437279">
                <a:tc>
                  <a:txBody>
                    <a:bodyPr/>
                    <a:lstStyle/>
                    <a:p>
                      <a:pPr algn="l" fontAlgn="b"/>
                      <a:r>
                        <a:rPr lang="de-CH" sz="2400" b="0" i="0" u="none" strike="noStrike" dirty="0">
                          <a:solidFill>
                            <a:srgbClr val="000000"/>
                          </a:solidFill>
                          <a:effectLst/>
                          <a:latin typeface="Arial" panose="020B0604020202020204" pitchFamily="34" charset="0"/>
                        </a:rPr>
                        <a:t>5% - 15%</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tc>
                  <a:txBody>
                    <a:bodyPr/>
                    <a:lstStyle/>
                    <a:p>
                      <a:pPr algn="l" fontAlgn="b"/>
                      <a:r>
                        <a:rPr lang="de-CH" sz="2400" b="0" i="0" u="none" strike="noStrike" dirty="0">
                          <a:solidFill>
                            <a:srgbClr val="000000"/>
                          </a:solidFill>
                          <a:effectLst/>
                          <a:latin typeface="Arial" panose="020B0604020202020204" pitchFamily="34" charset="0"/>
                        </a:rPr>
                        <a:t>tragbare Belastung</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extLst>
                  <a:ext uri="{0D108BD9-81ED-4DB2-BD59-A6C34878D82A}">
                    <a16:rowId xmlns:a16="http://schemas.microsoft.com/office/drawing/2014/main" val="3692163362"/>
                  </a:ext>
                </a:extLst>
              </a:tr>
              <a:tr h="437279">
                <a:tc>
                  <a:txBody>
                    <a:bodyPr/>
                    <a:lstStyle/>
                    <a:p>
                      <a:pPr algn="l" fontAlgn="b"/>
                      <a:r>
                        <a:rPr lang="de-CH" sz="2400" b="0" i="0" u="none" strike="noStrike" dirty="0">
                          <a:solidFill>
                            <a:srgbClr val="000000"/>
                          </a:solidFill>
                          <a:effectLst/>
                          <a:latin typeface="Arial" panose="020B0604020202020204" pitchFamily="34" charset="0"/>
                        </a:rPr>
                        <a:t>&gt; 15%</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tc>
                  <a:txBody>
                    <a:bodyPr/>
                    <a:lstStyle/>
                    <a:p>
                      <a:pPr algn="l" fontAlgn="b"/>
                      <a:r>
                        <a:rPr lang="de-CH" sz="2400" b="0" i="0" u="none" strike="noStrike" dirty="0">
                          <a:solidFill>
                            <a:srgbClr val="000000"/>
                          </a:solidFill>
                          <a:effectLst/>
                          <a:latin typeface="Arial" panose="020B0604020202020204" pitchFamily="34" charset="0"/>
                        </a:rPr>
                        <a:t>hohe Belastung</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3239656548"/>
                  </a:ext>
                </a:extLst>
              </a:tr>
            </a:tbl>
          </a:graphicData>
        </a:graphic>
      </p:graphicFrame>
      <p:sp>
        <p:nvSpPr>
          <p:cNvPr id="4" name="Ellipse 3">
            <a:extLst>
              <a:ext uri="{FF2B5EF4-FFF2-40B4-BE49-F238E27FC236}">
                <a16:creationId xmlns:a16="http://schemas.microsoft.com/office/drawing/2014/main" id="{ADD7B9CF-80F5-DA63-C3D0-DC6299890605}"/>
              </a:ext>
            </a:extLst>
          </p:cNvPr>
          <p:cNvSpPr/>
          <p:nvPr/>
        </p:nvSpPr>
        <p:spPr>
          <a:xfrm>
            <a:off x="3713203" y="2121417"/>
            <a:ext cx="7899400" cy="85720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Ellipse 9">
            <a:extLst>
              <a:ext uri="{FF2B5EF4-FFF2-40B4-BE49-F238E27FC236}">
                <a16:creationId xmlns:a16="http://schemas.microsoft.com/office/drawing/2014/main" id="{DEE73D15-11A3-BFDB-3874-17CAACC2A69D}"/>
              </a:ext>
            </a:extLst>
          </p:cNvPr>
          <p:cNvSpPr/>
          <p:nvPr/>
        </p:nvSpPr>
        <p:spPr>
          <a:xfrm>
            <a:off x="3832301" y="4860116"/>
            <a:ext cx="7491415" cy="57616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3555061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A70D0716-22FA-A309-8D52-219A55AF907A}"/>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57910A69-69FA-9683-E332-477ED5859A00}"/>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7931737D-482E-A5FA-6FC9-FC1917DD3806}"/>
              </a:ext>
            </a:extLst>
          </p:cNvPr>
          <p:cNvSpPr>
            <a:spLocks noGrp="1"/>
          </p:cNvSpPr>
          <p:nvPr>
            <p:ph type="sldNum" sz="quarter" idx="12"/>
          </p:nvPr>
        </p:nvSpPr>
        <p:spPr/>
        <p:txBody>
          <a:bodyPr/>
          <a:lstStyle/>
          <a:p>
            <a:fld id="{33883982-FD16-464E-B8BE-45F01105FA6D}" type="slidenum">
              <a:rPr lang="de-DE" smtClean="0"/>
              <a:t>38</a:t>
            </a:fld>
            <a:endParaRPr lang="de-DE"/>
          </a:p>
        </p:txBody>
      </p:sp>
      <p:sp>
        <p:nvSpPr>
          <p:cNvPr id="3" name="Inhaltsplatzhalter 2">
            <a:extLst>
              <a:ext uri="{FF2B5EF4-FFF2-40B4-BE49-F238E27FC236}">
                <a16:creationId xmlns:a16="http://schemas.microsoft.com/office/drawing/2014/main" id="{2C973476-4366-9E22-E795-176734660EAE}"/>
              </a:ext>
            </a:extLst>
          </p:cNvPr>
          <p:cNvSpPr>
            <a:spLocks noGrp="1"/>
          </p:cNvSpPr>
          <p:nvPr>
            <p:ph idx="1"/>
          </p:nvPr>
        </p:nvSpPr>
        <p:spPr>
          <a:xfrm>
            <a:off x="381000" y="761418"/>
            <a:ext cx="11417078" cy="5414002"/>
          </a:xfrm>
        </p:spPr>
        <p:txBody>
          <a:bodyPr>
            <a:normAutofit lnSpcReduction="10000"/>
          </a:bodyPr>
          <a:lstStyle/>
          <a:p>
            <a:r>
              <a:rPr lang="de-DE" dirty="0">
                <a:solidFill>
                  <a:srgbClr val="000000"/>
                </a:solidFill>
              </a:rPr>
              <a:t>Nettovermögen in CHF pro Einwohner</a:t>
            </a:r>
          </a:p>
          <a:p>
            <a:pPr indent="0">
              <a:buNone/>
            </a:pPr>
            <a:r>
              <a:rPr lang="de-DE" dirty="0">
                <a:solidFill>
                  <a:srgbClr val="000000"/>
                </a:solidFill>
              </a:rPr>
              <a:t>	CHF 11‘382</a:t>
            </a:r>
          </a:p>
          <a:p>
            <a:pPr indent="0">
              <a:buNone/>
            </a:pPr>
            <a:endParaRPr lang="de-DE" dirty="0">
              <a:solidFill>
                <a:srgbClr val="000000"/>
              </a:solidFill>
            </a:endParaRPr>
          </a:p>
          <a:p>
            <a:pPr indent="0">
              <a:buNone/>
            </a:pPr>
            <a:endParaRPr lang="de-DE" dirty="0">
              <a:solidFill>
                <a:srgbClr val="000000"/>
              </a:solidFill>
            </a:endParaRPr>
          </a:p>
          <a:p>
            <a:pPr indent="0">
              <a:buNone/>
            </a:pPr>
            <a:endParaRPr lang="de-DE" dirty="0">
              <a:solidFill>
                <a:srgbClr val="000000"/>
              </a:solidFill>
            </a:endParaRPr>
          </a:p>
          <a:p>
            <a:pPr indent="0">
              <a:buNone/>
            </a:pPr>
            <a:endParaRPr lang="de-DE" dirty="0">
              <a:solidFill>
                <a:srgbClr val="000000"/>
              </a:solidFill>
            </a:endParaRPr>
          </a:p>
          <a:p>
            <a:pPr indent="0">
              <a:buNone/>
            </a:pPr>
            <a:endParaRPr lang="de-DE" dirty="0">
              <a:solidFill>
                <a:srgbClr val="000000"/>
              </a:solidFill>
            </a:endParaRPr>
          </a:p>
          <a:p>
            <a:r>
              <a:rPr lang="de-DE" dirty="0">
                <a:solidFill>
                  <a:srgbClr val="000000"/>
                </a:solidFill>
              </a:rPr>
              <a:t>Selbstfinanzierungsanteil</a:t>
            </a:r>
          </a:p>
          <a:p>
            <a:pPr indent="0">
              <a:buNone/>
            </a:pPr>
            <a:r>
              <a:rPr lang="de-DE" dirty="0">
                <a:solidFill>
                  <a:srgbClr val="000000"/>
                </a:solidFill>
              </a:rPr>
              <a:t>	20.7 %</a:t>
            </a:r>
          </a:p>
          <a:p>
            <a:pPr indent="0">
              <a:buNone/>
            </a:pPr>
            <a:endParaRPr lang="de-DE" dirty="0">
              <a:solidFill>
                <a:srgbClr val="000000"/>
              </a:solidFill>
            </a:endParaRPr>
          </a:p>
          <a:p>
            <a:pPr indent="0">
              <a:buNone/>
            </a:pPr>
            <a:r>
              <a:rPr lang="de-DE" dirty="0">
                <a:solidFill>
                  <a:srgbClr val="000000"/>
                </a:solidFill>
              </a:rPr>
              <a:t>Selbstfinanzierung in % der laufenden Erträge</a:t>
            </a:r>
          </a:p>
          <a:p>
            <a:pPr indent="0">
              <a:buNone/>
            </a:pPr>
            <a:endParaRPr lang="de-DE" dirty="0">
              <a:solidFill>
                <a:srgbClr val="000000"/>
              </a:solidFill>
            </a:endParaRPr>
          </a:p>
          <a:p>
            <a:pPr indent="0">
              <a:buNone/>
            </a:pPr>
            <a:endParaRPr lang="de-CH" dirty="0">
              <a:solidFill>
                <a:srgbClr val="000000"/>
              </a:solidFill>
            </a:endParaRPr>
          </a:p>
        </p:txBody>
      </p:sp>
      <p:graphicFrame>
        <p:nvGraphicFramePr>
          <p:cNvPr id="2" name="Tabelle 1">
            <a:extLst>
              <a:ext uri="{FF2B5EF4-FFF2-40B4-BE49-F238E27FC236}">
                <a16:creationId xmlns:a16="http://schemas.microsoft.com/office/drawing/2014/main" id="{911BA4C3-7595-DE4A-EBCE-A03A03C0E4F0}"/>
              </a:ext>
            </a:extLst>
          </p:cNvPr>
          <p:cNvGraphicFramePr>
            <a:graphicFrameLocks noGrp="1"/>
          </p:cNvGraphicFramePr>
          <p:nvPr>
            <p:extLst>
              <p:ext uri="{D42A27DB-BD31-4B8C-83A1-F6EECF244321}">
                <p14:modId xmlns:p14="http://schemas.microsoft.com/office/powerpoint/2010/main" val="250867692"/>
              </p:ext>
            </p:extLst>
          </p:nvPr>
        </p:nvGraphicFramePr>
        <p:xfrm>
          <a:off x="4571136" y="1282024"/>
          <a:ext cx="6878172" cy="2186395"/>
        </p:xfrm>
        <a:graphic>
          <a:graphicData uri="http://schemas.openxmlformats.org/drawingml/2006/table">
            <a:tbl>
              <a:tblPr/>
              <a:tblGrid>
                <a:gridCol w="3439086">
                  <a:extLst>
                    <a:ext uri="{9D8B030D-6E8A-4147-A177-3AD203B41FA5}">
                      <a16:colId xmlns:a16="http://schemas.microsoft.com/office/drawing/2014/main" val="452686976"/>
                    </a:ext>
                  </a:extLst>
                </a:gridCol>
                <a:gridCol w="3439086">
                  <a:extLst>
                    <a:ext uri="{9D8B030D-6E8A-4147-A177-3AD203B41FA5}">
                      <a16:colId xmlns:a16="http://schemas.microsoft.com/office/drawing/2014/main" val="3550280169"/>
                    </a:ext>
                  </a:extLst>
                </a:gridCol>
              </a:tblGrid>
              <a:tr h="437279">
                <a:tc>
                  <a:txBody>
                    <a:bodyPr/>
                    <a:lstStyle/>
                    <a:p>
                      <a:pPr algn="l" fontAlgn="b"/>
                      <a:r>
                        <a:rPr lang="de-CH" sz="2400" b="0" i="0" u="none" strike="noStrike" dirty="0">
                          <a:solidFill>
                            <a:srgbClr val="000000"/>
                          </a:solidFill>
                          <a:effectLst/>
                          <a:latin typeface="Arial" panose="020B0604020202020204" pitchFamily="34" charset="0"/>
                        </a:rPr>
                        <a:t>&lt; 0 CHF</a:t>
                      </a:r>
                    </a:p>
                  </a:txBody>
                  <a:tcPr marL="0" marR="0" marT="0" marB="0" anchor="b">
                    <a:lnL>
                      <a:noFill/>
                    </a:lnL>
                    <a:lnR>
                      <a:noFill/>
                    </a:lnR>
                    <a:lnT>
                      <a:noFill/>
                    </a:lnT>
                    <a:lnB w="6350" cap="flat" cmpd="sng" algn="ctr">
                      <a:solidFill>
                        <a:srgbClr val="A6A6A6"/>
                      </a:solidFill>
                      <a:prstDash val="dot"/>
                      <a:round/>
                      <a:headEnd type="none" w="med" len="med"/>
                      <a:tailEnd type="none" w="med" len="med"/>
                    </a:lnB>
                    <a:solidFill>
                      <a:srgbClr val="EEF7FA"/>
                    </a:solidFill>
                  </a:tcPr>
                </a:tc>
                <a:tc>
                  <a:txBody>
                    <a:bodyPr/>
                    <a:lstStyle/>
                    <a:p>
                      <a:pPr algn="l" fontAlgn="b"/>
                      <a:r>
                        <a:rPr lang="de-CH" sz="2400" b="0" i="0" u="none" strike="noStrike" dirty="0">
                          <a:solidFill>
                            <a:srgbClr val="000000"/>
                          </a:solidFill>
                          <a:effectLst/>
                          <a:latin typeface="Arial" panose="020B0604020202020204" pitchFamily="34" charset="0"/>
                        </a:rPr>
                        <a:t>Nettovermögen</a:t>
                      </a:r>
                    </a:p>
                  </a:txBody>
                  <a:tcPr marL="0" marR="0" marT="0" marB="0" anchor="b">
                    <a:lnL>
                      <a:noFill/>
                    </a:lnL>
                    <a:lnR>
                      <a:noFill/>
                    </a:lnR>
                    <a:lnT>
                      <a:noFill/>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3820007016"/>
                  </a:ext>
                </a:extLst>
              </a:tr>
              <a:tr h="437279">
                <a:tc>
                  <a:txBody>
                    <a:bodyPr/>
                    <a:lstStyle/>
                    <a:p>
                      <a:pPr algn="l" fontAlgn="b"/>
                      <a:r>
                        <a:rPr lang="de-CH" sz="2400" b="0" i="0" u="none" strike="noStrike" dirty="0">
                          <a:solidFill>
                            <a:srgbClr val="000000"/>
                          </a:solidFill>
                          <a:effectLst/>
                          <a:latin typeface="Arial" panose="020B0604020202020204" pitchFamily="34" charset="0"/>
                        </a:rPr>
                        <a:t>0 - 1‘000 CHF</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tc>
                  <a:txBody>
                    <a:bodyPr/>
                    <a:lstStyle/>
                    <a:p>
                      <a:pPr algn="l" fontAlgn="b"/>
                      <a:r>
                        <a:rPr lang="de-CH" sz="2400" b="0" i="0" u="none" strike="noStrike" dirty="0">
                          <a:solidFill>
                            <a:srgbClr val="000000"/>
                          </a:solidFill>
                          <a:effectLst/>
                          <a:latin typeface="Arial" panose="020B0604020202020204" pitchFamily="34" charset="0"/>
                        </a:rPr>
                        <a:t>geringe Verschuldung</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extLst>
                  <a:ext uri="{0D108BD9-81ED-4DB2-BD59-A6C34878D82A}">
                    <a16:rowId xmlns:a16="http://schemas.microsoft.com/office/drawing/2014/main" val="3692163362"/>
                  </a:ext>
                </a:extLst>
              </a:tr>
              <a:tr h="437279">
                <a:tc>
                  <a:txBody>
                    <a:bodyPr/>
                    <a:lstStyle/>
                    <a:p>
                      <a:pPr algn="l" fontAlgn="b"/>
                      <a:r>
                        <a:rPr lang="de-CH" sz="2400" b="0" i="0" u="none" strike="noStrike" dirty="0">
                          <a:solidFill>
                            <a:srgbClr val="000000"/>
                          </a:solidFill>
                          <a:effectLst/>
                          <a:latin typeface="Arial" panose="020B0604020202020204" pitchFamily="34" charset="0"/>
                        </a:rPr>
                        <a:t>1‘001 - 2‘500 CHF</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tc>
                  <a:txBody>
                    <a:bodyPr/>
                    <a:lstStyle/>
                    <a:p>
                      <a:pPr algn="l" fontAlgn="b"/>
                      <a:r>
                        <a:rPr lang="de-CH" sz="2400" b="0" i="0" u="none" strike="noStrike" dirty="0">
                          <a:solidFill>
                            <a:srgbClr val="000000"/>
                          </a:solidFill>
                          <a:effectLst/>
                          <a:latin typeface="Arial" panose="020B0604020202020204" pitchFamily="34" charset="0"/>
                        </a:rPr>
                        <a:t>mittlere Verschuldung</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3239656548"/>
                  </a:ext>
                </a:extLst>
              </a:tr>
              <a:tr h="437279">
                <a:tc>
                  <a:txBody>
                    <a:bodyPr/>
                    <a:lstStyle/>
                    <a:p>
                      <a:pPr algn="l" fontAlgn="b"/>
                      <a:r>
                        <a:rPr lang="de-CH" sz="2400" b="0" i="0" u="none" strike="noStrike" dirty="0">
                          <a:solidFill>
                            <a:srgbClr val="000000"/>
                          </a:solidFill>
                          <a:effectLst/>
                          <a:latin typeface="Arial" panose="020B0604020202020204" pitchFamily="34" charset="0"/>
                        </a:rPr>
                        <a:t>2‘501 - 5‘000 CHF</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tc>
                  <a:txBody>
                    <a:bodyPr/>
                    <a:lstStyle/>
                    <a:p>
                      <a:pPr algn="l" fontAlgn="b"/>
                      <a:r>
                        <a:rPr lang="de-CH" sz="2400" b="0" i="0" u="none" strike="noStrike" dirty="0">
                          <a:solidFill>
                            <a:srgbClr val="000000"/>
                          </a:solidFill>
                          <a:effectLst/>
                          <a:latin typeface="Arial" panose="020B0604020202020204" pitchFamily="34" charset="0"/>
                        </a:rPr>
                        <a:t>hohe Verschuldung</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extLst>
                  <a:ext uri="{0D108BD9-81ED-4DB2-BD59-A6C34878D82A}">
                    <a16:rowId xmlns:a16="http://schemas.microsoft.com/office/drawing/2014/main" val="3925823739"/>
                  </a:ext>
                </a:extLst>
              </a:tr>
              <a:tr h="437279">
                <a:tc>
                  <a:txBody>
                    <a:bodyPr/>
                    <a:lstStyle/>
                    <a:p>
                      <a:pPr algn="l" fontAlgn="b"/>
                      <a:r>
                        <a:rPr lang="de-CH" sz="2400" b="0" i="0" u="none" strike="noStrike" dirty="0">
                          <a:solidFill>
                            <a:srgbClr val="000000"/>
                          </a:solidFill>
                          <a:effectLst/>
                          <a:latin typeface="Arial" panose="020B0604020202020204" pitchFamily="34" charset="0"/>
                        </a:rPr>
                        <a:t>&gt; 5'000 CHF</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tc>
                  <a:txBody>
                    <a:bodyPr/>
                    <a:lstStyle/>
                    <a:p>
                      <a:pPr algn="l" fontAlgn="b"/>
                      <a:r>
                        <a:rPr lang="de-CH" sz="2400" b="0" i="0" u="none" strike="noStrike" dirty="0">
                          <a:solidFill>
                            <a:srgbClr val="000000"/>
                          </a:solidFill>
                          <a:effectLst/>
                          <a:latin typeface="Arial" panose="020B0604020202020204" pitchFamily="34" charset="0"/>
                        </a:rPr>
                        <a:t>sehr hohe Verschuldung</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3097737301"/>
                  </a:ext>
                </a:extLst>
              </a:tr>
            </a:tbl>
          </a:graphicData>
        </a:graphic>
      </p:graphicFrame>
      <p:graphicFrame>
        <p:nvGraphicFramePr>
          <p:cNvPr id="9" name="Tabelle 8">
            <a:extLst>
              <a:ext uri="{FF2B5EF4-FFF2-40B4-BE49-F238E27FC236}">
                <a16:creationId xmlns:a16="http://schemas.microsoft.com/office/drawing/2014/main" id="{BB3FA33A-2D65-7D50-9A9A-16F41C07C148}"/>
              </a:ext>
            </a:extLst>
          </p:cNvPr>
          <p:cNvGraphicFramePr>
            <a:graphicFrameLocks noGrp="1"/>
          </p:cNvGraphicFramePr>
          <p:nvPr>
            <p:extLst>
              <p:ext uri="{D42A27DB-BD31-4B8C-83A1-F6EECF244321}">
                <p14:modId xmlns:p14="http://schemas.microsoft.com/office/powerpoint/2010/main" val="938552145"/>
              </p:ext>
            </p:extLst>
          </p:nvPr>
        </p:nvGraphicFramePr>
        <p:xfrm>
          <a:off x="5524755" y="3989025"/>
          <a:ext cx="4970931" cy="1311837"/>
        </p:xfrm>
        <a:graphic>
          <a:graphicData uri="http://schemas.openxmlformats.org/drawingml/2006/table">
            <a:tbl>
              <a:tblPr/>
              <a:tblGrid>
                <a:gridCol w="1824321">
                  <a:extLst>
                    <a:ext uri="{9D8B030D-6E8A-4147-A177-3AD203B41FA5}">
                      <a16:colId xmlns:a16="http://schemas.microsoft.com/office/drawing/2014/main" val="452686976"/>
                    </a:ext>
                  </a:extLst>
                </a:gridCol>
                <a:gridCol w="3146610">
                  <a:extLst>
                    <a:ext uri="{9D8B030D-6E8A-4147-A177-3AD203B41FA5}">
                      <a16:colId xmlns:a16="http://schemas.microsoft.com/office/drawing/2014/main" val="3550280169"/>
                    </a:ext>
                  </a:extLst>
                </a:gridCol>
              </a:tblGrid>
              <a:tr h="437279">
                <a:tc>
                  <a:txBody>
                    <a:bodyPr/>
                    <a:lstStyle/>
                    <a:p>
                      <a:pPr algn="l" fontAlgn="b"/>
                      <a:r>
                        <a:rPr lang="de-CH" sz="2400" b="0" i="0" u="none" strike="noStrike" dirty="0">
                          <a:solidFill>
                            <a:srgbClr val="000000"/>
                          </a:solidFill>
                          <a:effectLst/>
                          <a:latin typeface="Arial" panose="020B0604020202020204" pitchFamily="34" charset="0"/>
                        </a:rPr>
                        <a:t>&gt; 20%</a:t>
                      </a:r>
                    </a:p>
                  </a:txBody>
                  <a:tcPr marL="0" marR="0" marT="0" marB="0" anchor="b">
                    <a:lnL>
                      <a:noFill/>
                    </a:lnL>
                    <a:lnR>
                      <a:noFill/>
                    </a:lnR>
                    <a:lnT>
                      <a:noFill/>
                    </a:lnT>
                    <a:lnB w="6350" cap="flat" cmpd="sng" algn="ctr">
                      <a:solidFill>
                        <a:srgbClr val="A6A6A6"/>
                      </a:solidFill>
                      <a:prstDash val="dot"/>
                      <a:round/>
                      <a:headEnd type="none" w="med" len="med"/>
                      <a:tailEnd type="none" w="med" len="med"/>
                    </a:lnB>
                    <a:solidFill>
                      <a:srgbClr val="EEF7FA"/>
                    </a:solidFill>
                  </a:tcPr>
                </a:tc>
                <a:tc>
                  <a:txBody>
                    <a:bodyPr/>
                    <a:lstStyle/>
                    <a:p>
                      <a:pPr algn="l" fontAlgn="b"/>
                      <a:r>
                        <a:rPr lang="de-CH" sz="2400" b="0" i="0" u="none" strike="noStrike" dirty="0">
                          <a:solidFill>
                            <a:srgbClr val="000000"/>
                          </a:solidFill>
                          <a:effectLst/>
                          <a:latin typeface="Arial" panose="020B0604020202020204" pitchFamily="34" charset="0"/>
                        </a:rPr>
                        <a:t>gut</a:t>
                      </a:r>
                    </a:p>
                  </a:txBody>
                  <a:tcPr marL="0" marR="0" marT="0" marB="0" anchor="b">
                    <a:lnL>
                      <a:noFill/>
                    </a:lnL>
                    <a:lnR>
                      <a:noFill/>
                    </a:lnR>
                    <a:lnT>
                      <a:noFill/>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3820007016"/>
                  </a:ext>
                </a:extLst>
              </a:tr>
              <a:tr h="437279">
                <a:tc>
                  <a:txBody>
                    <a:bodyPr/>
                    <a:lstStyle/>
                    <a:p>
                      <a:pPr algn="l" fontAlgn="b"/>
                      <a:r>
                        <a:rPr lang="de-CH" sz="2400" b="0" i="0" u="none" strike="noStrike" dirty="0">
                          <a:solidFill>
                            <a:srgbClr val="000000"/>
                          </a:solidFill>
                          <a:effectLst/>
                          <a:latin typeface="Arial" panose="020B0604020202020204" pitchFamily="34" charset="0"/>
                        </a:rPr>
                        <a:t>10% - 20%</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tc>
                  <a:txBody>
                    <a:bodyPr/>
                    <a:lstStyle/>
                    <a:p>
                      <a:pPr algn="l" fontAlgn="b"/>
                      <a:r>
                        <a:rPr lang="de-CH" sz="2400" b="0" i="0" u="none" strike="noStrike" dirty="0">
                          <a:solidFill>
                            <a:srgbClr val="000000"/>
                          </a:solidFill>
                          <a:effectLst/>
                          <a:latin typeface="Arial" panose="020B0604020202020204" pitchFamily="34" charset="0"/>
                        </a:rPr>
                        <a:t>mittel</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extLst>
                  <a:ext uri="{0D108BD9-81ED-4DB2-BD59-A6C34878D82A}">
                    <a16:rowId xmlns:a16="http://schemas.microsoft.com/office/drawing/2014/main" val="3692163362"/>
                  </a:ext>
                </a:extLst>
              </a:tr>
              <a:tr h="437279">
                <a:tc>
                  <a:txBody>
                    <a:bodyPr/>
                    <a:lstStyle/>
                    <a:p>
                      <a:pPr algn="l" fontAlgn="b"/>
                      <a:r>
                        <a:rPr lang="de-CH" sz="2400" b="0" i="0" u="none" strike="noStrike" dirty="0">
                          <a:solidFill>
                            <a:srgbClr val="000000"/>
                          </a:solidFill>
                          <a:effectLst/>
                          <a:latin typeface="Arial" panose="020B0604020202020204" pitchFamily="34" charset="0"/>
                        </a:rPr>
                        <a:t>&lt; 10%</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tc>
                  <a:txBody>
                    <a:bodyPr/>
                    <a:lstStyle/>
                    <a:p>
                      <a:pPr algn="l" fontAlgn="b"/>
                      <a:r>
                        <a:rPr lang="de-CH" sz="2400" b="0" i="0" u="none" strike="noStrike" dirty="0">
                          <a:solidFill>
                            <a:srgbClr val="000000"/>
                          </a:solidFill>
                          <a:effectLst/>
                          <a:latin typeface="Arial" panose="020B0604020202020204" pitchFamily="34" charset="0"/>
                        </a:rPr>
                        <a:t>schlecht</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3239656548"/>
                  </a:ext>
                </a:extLst>
              </a:tr>
            </a:tbl>
          </a:graphicData>
        </a:graphic>
      </p:graphicFrame>
      <p:sp>
        <p:nvSpPr>
          <p:cNvPr id="4" name="Ellipse 3">
            <a:extLst>
              <a:ext uri="{FF2B5EF4-FFF2-40B4-BE49-F238E27FC236}">
                <a16:creationId xmlns:a16="http://schemas.microsoft.com/office/drawing/2014/main" id="{674C47B8-8A7D-06C0-B5C0-C15A5B7F0B60}"/>
              </a:ext>
            </a:extLst>
          </p:cNvPr>
          <p:cNvSpPr/>
          <p:nvPr/>
        </p:nvSpPr>
        <p:spPr>
          <a:xfrm>
            <a:off x="4396714" y="1282024"/>
            <a:ext cx="7227015" cy="53706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Ellipse 9">
            <a:extLst>
              <a:ext uri="{FF2B5EF4-FFF2-40B4-BE49-F238E27FC236}">
                <a16:creationId xmlns:a16="http://schemas.microsoft.com/office/drawing/2014/main" id="{3441ACE3-D160-3B8F-B790-4A920CB94A0B}"/>
              </a:ext>
            </a:extLst>
          </p:cNvPr>
          <p:cNvSpPr/>
          <p:nvPr/>
        </p:nvSpPr>
        <p:spPr>
          <a:xfrm>
            <a:off x="5194433" y="3957675"/>
            <a:ext cx="5045792" cy="57616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325143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4000"/>
            <a:lum/>
            <a:extLst>
              <a:ext uri="{837473B0-CC2E-450A-ABE3-18F120FF3D39}">
                <a1611:picAttrSrcUrl xmlns:a1611="http://schemas.microsoft.com/office/drawing/2016/11/main" r:id="rId4"/>
              </a:ext>
            </a:extLst>
          </a:blip>
          <a:srcRect/>
          <a:stretch>
            <a:fillRect/>
          </a:stretch>
        </a:blipFill>
        <a:effectLst/>
      </p:bgPr>
    </p:bg>
    <p:spTree>
      <p:nvGrpSpPr>
        <p:cNvPr id="1" name="">
          <a:extLst>
            <a:ext uri="{FF2B5EF4-FFF2-40B4-BE49-F238E27FC236}">
              <a16:creationId xmlns:a16="http://schemas.microsoft.com/office/drawing/2014/main" id="{4340DEF9-FF8F-5162-0378-1CEDBD10FB23}"/>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4CDE5472-8FAE-AD02-CA48-A7E900140597}"/>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7609904A-61D7-BE20-56AE-36F494E304E8}"/>
              </a:ext>
            </a:extLst>
          </p:cNvPr>
          <p:cNvSpPr>
            <a:spLocks noGrp="1"/>
          </p:cNvSpPr>
          <p:nvPr>
            <p:ph type="sldNum" sz="quarter" idx="12"/>
          </p:nvPr>
        </p:nvSpPr>
        <p:spPr/>
        <p:txBody>
          <a:bodyPr/>
          <a:lstStyle/>
          <a:p>
            <a:fld id="{33883982-FD16-464E-B8BE-45F01105FA6D}" type="slidenum">
              <a:rPr lang="de-DE" smtClean="0"/>
              <a:t>39</a:t>
            </a:fld>
            <a:endParaRPr lang="de-DE"/>
          </a:p>
        </p:txBody>
      </p:sp>
      <p:grpSp>
        <p:nvGrpSpPr>
          <p:cNvPr id="12" name="Gruppieren 11">
            <a:extLst>
              <a:ext uri="{FF2B5EF4-FFF2-40B4-BE49-F238E27FC236}">
                <a16:creationId xmlns:a16="http://schemas.microsoft.com/office/drawing/2014/main" id="{5082C8C7-D06A-8027-FB8F-6A44F7FA07C1}"/>
              </a:ext>
            </a:extLst>
          </p:cNvPr>
          <p:cNvGrpSpPr/>
          <p:nvPr/>
        </p:nvGrpSpPr>
        <p:grpSpPr>
          <a:xfrm>
            <a:off x="2785274" y="304479"/>
            <a:ext cx="6621450" cy="6234433"/>
            <a:chOff x="2785274" y="304479"/>
            <a:chExt cx="6621450" cy="6234433"/>
          </a:xfrm>
        </p:grpSpPr>
        <p:grpSp>
          <p:nvGrpSpPr>
            <p:cNvPr id="3" name="Gruppieren 2">
              <a:extLst>
                <a:ext uri="{FF2B5EF4-FFF2-40B4-BE49-F238E27FC236}">
                  <a16:creationId xmlns:a16="http://schemas.microsoft.com/office/drawing/2014/main" id="{67B5030D-7FAD-202F-C451-0B9C44EE0537}"/>
                </a:ext>
              </a:extLst>
            </p:cNvPr>
            <p:cNvGrpSpPr/>
            <p:nvPr/>
          </p:nvGrpSpPr>
          <p:grpSpPr>
            <a:xfrm>
              <a:off x="2785274" y="319087"/>
              <a:ext cx="6621450" cy="6219825"/>
              <a:chOff x="2960700" y="136525"/>
              <a:chExt cx="6621450" cy="6219825"/>
            </a:xfrm>
          </p:grpSpPr>
          <p:sp>
            <p:nvSpPr>
              <p:cNvPr id="7" name="Ellipse 6">
                <a:extLst>
                  <a:ext uri="{FF2B5EF4-FFF2-40B4-BE49-F238E27FC236}">
                    <a16:creationId xmlns:a16="http://schemas.microsoft.com/office/drawing/2014/main" id="{7DDF69C3-823B-B72E-5777-8E454DDF00AB}"/>
                  </a:ext>
                </a:extLst>
              </p:cNvPr>
              <p:cNvSpPr/>
              <p:nvPr/>
            </p:nvSpPr>
            <p:spPr>
              <a:xfrm>
                <a:off x="2960700" y="136525"/>
                <a:ext cx="6621450" cy="6219825"/>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de-CH" dirty="0">
                  <a:solidFill>
                    <a:schemeClr val="tx1"/>
                  </a:solidFill>
                </a:endParaRPr>
              </a:p>
            </p:txBody>
          </p:sp>
          <p:sp>
            <p:nvSpPr>
              <p:cNvPr id="13" name="Textfeld 12">
                <a:extLst>
                  <a:ext uri="{FF2B5EF4-FFF2-40B4-BE49-F238E27FC236}">
                    <a16:creationId xmlns:a16="http://schemas.microsoft.com/office/drawing/2014/main" id="{84513B0C-0CD5-6A43-9166-BBDC17E07D03}"/>
                  </a:ext>
                </a:extLst>
              </p:cNvPr>
              <p:cNvSpPr txBox="1"/>
              <p:nvPr/>
            </p:nvSpPr>
            <p:spPr>
              <a:xfrm>
                <a:off x="3223425" y="3986712"/>
                <a:ext cx="6096000" cy="1631216"/>
              </a:xfrm>
              <a:prstGeom prst="rect">
                <a:avLst/>
              </a:prstGeom>
              <a:noFill/>
            </p:spPr>
            <p:txBody>
              <a:bodyPr wrap="square">
                <a:spAutoFit/>
              </a:bodyPr>
              <a:lstStyle/>
              <a:p>
                <a:pPr algn="ctr"/>
                <a:r>
                  <a:rPr lang="de-DE" sz="5000" dirty="0">
                    <a:solidFill>
                      <a:srgbClr val="000000"/>
                    </a:solidFill>
                  </a:rPr>
                  <a:t>Selbstfinanzierungs-marge</a:t>
                </a:r>
                <a:endParaRPr lang="de-CH" sz="5000" dirty="0">
                  <a:solidFill>
                    <a:srgbClr val="000000"/>
                  </a:solidFill>
                </a:endParaRPr>
              </a:p>
            </p:txBody>
          </p:sp>
        </p:grpSp>
        <p:pic>
          <p:nvPicPr>
            <p:cNvPr id="10" name="Grafik 9" descr="Ein Bild, das Schwarz, Dunkelheit enthält.&#10;&#10;KI-generierte Inhalte können fehlerhaft sein.">
              <a:extLst>
                <a:ext uri="{FF2B5EF4-FFF2-40B4-BE49-F238E27FC236}">
                  <a16:creationId xmlns:a16="http://schemas.microsoft.com/office/drawing/2014/main" id="{55BFB46B-305B-F214-C8EE-2DCEC0B694E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334125" y="304479"/>
              <a:ext cx="3352847" cy="4768494"/>
            </a:xfrm>
            <a:prstGeom prst="rect">
              <a:avLst/>
            </a:prstGeom>
          </p:spPr>
        </p:pic>
      </p:grpSp>
    </p:spTree>
    <p:extLst>
      <p:ext uri="{BB962C8B-B14F-4D97-AF65-F5344CB8AC3E}">
        <p14:creationId xmlns:p14="http://schemas.microsoft.com/office/powerpoint/2010/main" val="2630335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CE9FDE-49DF-E9EE-F25B-C103D081DC5B}"/>
              </a:ext>
            </a:extLst>
          </p:cNvPr>
          <p:cNvSpPr>
            <a:spLocks noGrp="1"/>
          </p:cNvSpPr>
          <p:nvPr>
            <p:ph type="title"/>
          </p:nvPr>
        </p:nvSpPr>
        <p:spPr/>
        <p:txBody>
          <a:bodyPr/>
          <a:lstStyle/>
          <a:p>
            <a:r>
              <a:rPr lang="de-CH" dirty="0"/>
              <a:t>Begrüssung und Formelles</a:t>
            </a:r>
          </a:p>
        </p:txBody>
      </p:sp>
      <p:sp>
        <p:nvSpPr>
          <p:cNvPr id="6" name="Foliennummernplatzhalter 5">
            <a:extLst>
              <a:ext uri="{FF2B5EF4-FFF2-40B4-BE49-F238E27FC236}">
                <a16:creationId xmlns:a16="http://schemas.microsoft.com/office/drawing/2014/main" id="{51051DC4-9111-A6CB-71B7-E6976B240E01}"/>
              </a:ext>
            </a:extLst>
          </p:cNvPr>
          <p:cNvSpPr>
            <a:spLocks noGrp="1"/>
          </p:cNvSpPr>
          <p:nvPr>
            <p:ph type="sldNum" sz="quarter" idx="12"/>
          </p:nvPr>
        </p:nvSpPr>
        <p:spPr/>
        <p:txBody>
          <a:bodyPr/>
          <a:lstStyle/>
          <a:p>
            <a:fld id="{33883982-FD16-464E-B8BE-45F01105FA6D}" type="slidenum">
              <a:rPr lang="de-DE" smtClean="0"/>
              <a:t>4</a:t>
            </a:fld>
            <a:endParaRPr lang="de-DE"/>
          </a:p>
        </p:txBody>
      </p:sp>
      <p:sp>
        <p:nvSpPr>
          <p:cNvPr id="8" name="Rechteck: abgerundete Ecken 7" descr="Umschlag öffnen Silhouette">
            <a:extLst>
              <a:ext uri="{FF2B5EF4-FFF2-40B4-BE49-F238E27FC236}">
                <a16:creationId xmlns:a16="http://schemas.microsoft.com/office/drawing/2014/main" id="{CD3A1AFC-D086-CEAC-5788-331A153C37B0}"/>
              </a:ext>
            </a:extLst>
          </p:cNvPr>
          <p:cNvSpPr/>
          <p:nvPr/>
        </p:nvSpPr>
        <p:spPr>
          <a:xfrm>
            <a:off x="1582033" y="1565249"/>
            <a:ext cx="2092088" cy="1590484"/>
          </a:xfrm>
          <a:prstGeom prst="roundRect">
            <a:avLst>
              <a:gd name="adj" fmla="val 10000"/>
            </a:avLst>
          </a:prstGeom>
          <a:blipFill>
            <a:blip r:embed="rId3">
              <a:extLst>
                <a:ext uri="{96DAC541-7B7A-43D3-8B79-37D633B846F1}">
                  <asvg:svgBlip xmlns:asvg="http://schemas.microsoft.com/office/drawing/2016/SVG/main" r:embed="rId4"/>
                </a:ext>
              </a:extLst>
            </a:blip>
            <a:srcRect/>
            <a:stretch>
              <a:fillRect t="-7000" b="-7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de-CH" dirty="0"/>
          </a:p>
        </p:txBody>
      </p:sp>
      <p:grpSp>
        <p:nvGrpSpPr>
          <p:cNvPr id="9" name="Gruppieren 8">
            <a:extLst>
              <a:ext uri="{FF2B5EF4-FFF2-40B4-BE49-F238E27FC236}">
                <a16:creationId xmlns:a16="http://schemas.microsoft.com/office/drawing/2014/main" id="{FF855974-0136-FEB9-930E-968623398B3F}"/>
              </a:ext>
            </a:extLst>
          </p:cNvPr>
          <p:cNvGrpSpPr/>
          <p:nvPr/>
        </p:nvGrpSpPr>
        <p:grpSpPr>
          <a:xfrm>
            <a:off x="1582033" y="3444912"/>
            <a:ext cx="2092088" cy="2650807"/>
            <a:chOff x="289911" y="2168842"/>
            <a:chExt cx="2092088" cy="2650807"/>
          </a:xfrm>
        </p:grpSpPr>
        <p:sp>
          <p:nvSpPr>
            <p:cNvPr id="22" name="Rechteck: obere Ecken abgerundet 21">
              <a:extLst>
                <a:ext uri="{FF2B5EF4-FFF2-40B4-BE49-F238E27FC236}">
                  <a16:creationId xmlns:a16="http://schemas.microsoft.com/office/drawing/2014/main" id="{783D3D1D-F416-A19B-BBE9-A5CA6AC08340}"/>
                </a:ext>
              </a:extLst>
            </p:cNvPr>
            <p:cNvSpPr/>
            <p:nvPr/>
          </p:nvSpPr>
          <p:spPr>
            <a:xfrm rot="10800000">
              <a:off x="289911" y="2168842"/>
              <a:ext cx="2092088" cy="2650807"/>
            </a:xfrm>
            <a:prstGeom prst="round2SameRect">
              <a:avLst>
                <a:gd name="adj1" fmla="val 10500"/>
                <a:gd name="adj2" fmla="val 0"/>
              </a:avLst>
            </a:prstGeom>
            <a:solidFill>
              <a:schemeClr val="accent3"/>
            </a:solidFill>
            <a:ln>
              <a:solidFill>
                <a:schemeClr val="accent3"/>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de-CH" dirty="0"/>
            </a:p>
          </p:txBody>
        </p:sp>
        <p:sp>
          <p:nvSpPr>
            <p:cNvPr id="23" name="Rechteck: obere Ecken abgerundet 5">
              <a:extLst>
                <a:ext uri="{FF2B5EF4-FFF2-40B4-BE49-F238E27FC236}">
                  <a16:creationId xmlns:a16="http://schemas.microsoft.com/office/drawing/2014/main" id="{C6FF56EB-42B5-8510-0EB4-AE352711B3C2}"/>
                </a:ext>
              </a:extLst>
            </p:cNvPr>
            <p:cNvSpPr txBox="1"/>
            <p:nvPr/>
          </p:nvSpPr>
          <p:spPr>
            <a:xfrm rot="21600000">
              <a:off x="354250" y="2168842"/>
              <a:ext cx="1963410" cy="2586468"/>
            </a:xfrm>
            <a:prstGeom prst="rect">
              <a:avLst/>
            </a:prstGeom>
            <a:solidFill>
              <a:schemeClr val="accent3"/>
            </a:solidFill>
            <a:ln>
              <a:solidFill>
                <a:schemeClr val="accent3"/>
              </a:solidFill>
            </a:ln>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br>
                <a:rPr lang="de-DE" sz="2000" kern="1200" dirty="0">
                  <a:solidFill>
                    <a:schemeClr val="tx1"/>
                  </a:solidFill>
                </a:rPr>
              </a:br>
              <a:br>
                <a:rPr lang="de-DE" sz="2000" kern="1200" dirty="0">
                  <a:solidFill>
                    <a:schemeClr val="tx1"/>
                  </a:solidFill>
                </a:rPr>
              </a:br>
              <a:br>
                <a:rPr lang="de-DE" sz="2000" kern="1200" dirty="0">
                  <a:solidFill>
                    <a:schemeClr val="tx1"/>
                  </a:solidFill>
                </a:rPr>
              </a:br>
              <a:r>
                <a:rPr lang="de-DE" sz="2000" kern="1200" dirty="0">
                  <a:solidFill>
                    <a:schemeClr val="bg1"/>
                  </a:solidFill>
                </a:rPr>
                <a:t>Einladung und Durchführung</a:t>
              </a:r>
              <a:endParaRPr lang="de-CH" sz="2000" kern="1200" dirty="0">
                <a:solidFill>
                  <a:schemeClr val="bg1"/>
                </a:solidFill>
              </a:endParaRPr>
            </a:p>
          </p:txBody>
        </p:sp>
      </p:grpSp>
      <p:sp>
        <p:nvSpPr>
          <p:cNvPr id="10" name="Rechteck: abgerundete Ecken 9" descr="Ordnersuche Silhouette">
            <a:extLst>
              <a:ext uri="{FF2B5EF4-FFF2-40B4-BE49-F238E27FC236}">
                <a16:creationId xmlns:a16="http://schemas.microsoft.com/office/drawing/2014/main" id="{E1090475-3BA4-9E4D-B254-6AB254A020F6}"/>
              </a:ext>
            </a:extLst>
          </p:cNvPr>
          <p:cNvSpPr/>
          <p:nvPr/>
        </p:nvSpPr>
        <p:spPr>
          <a:xfrm>
            <a:off x="3883330" y="1565249"/>
            <a:ext cx="2092088" cy="1590484"/>
          </a:xfrm>
          <a:prstGeom prst="roundRect">
            <a:avLst>
              <a:gd name="adj" fmla="val 10000"/>
            </a:avLst>
          </a:prstGeom>
          <a:blipFill>
            <a:blip r:embed="rId5">
              <a:extLst>
                <a:ext uri="{96DAC541-7B7A-43D3-8B79-37D633B846F1}">
                  <asvg:svgBlip xmlns:asvg="http://schemas.microsoft.com/office/drawing/2016/SVG/main" r:embed="rId6"/>
                </a:ext>
              </a:extLst>
            </a:blip>
            <a:srcRect/>
            <a:stretch>
              <a:fillRect t="-7000" b="-7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de-CH"/>
          </a:p>
        </p:txBody>
      </p:sp>
      <p:grpSp>
        <p:nvGrpSpPr>
          <p:cNvPr id="11" name="Gruppieren 10">
            <a:extLst>
              <a:ext uri="{FF2B5EF4-FFF2-40B4-BE49-F238E27FC236}">
                <a16:creationId xmlns:a16="http://schemas.microsoft.com/office/drawing/2014/main" id="{7D4F4FF1-B06C-7E44-58AA-DAB4CCFF5684}"/>
              </a:ext>
            </a:extLst>
          </p:cNvPr>
          <p:cNvGrpSpPr/>
          <p:nvPr/>
        </p:nvGrpSpPr>
        <p:grpSpPr>
          <a:xfrm>
            <a:off x="3909020" y="3444912"/>
            <a:ext cx="2092088" cy="2650807"/>
            <a:chOff x="2616898" y="2168842"/>
            <a:chExt cx="2092088" cy="2650807"/>
          </a:xfrm>
        </p:grpSpPr>
        <p:sp>
          <p:nvSpPr>
            <p:cNvPr id="20" name="Rechteck: obere Ecken abgerundet 19">
              <a:extLst>
                <a:ext uri="{FF2B5EF4-FFF2-40B4-BE49-F238E27FC236}">
                  <a16:creationId xmlns:a16="http://schemas.microsoft.com/office/drawing/2014/main" id="{39144A54-34B9-33F2-3C5C-C6C0853963D2}"/>
                </a:ext>
              </a:extLst>
            </p:cNvPr>
            <p:cNvSpPr/>
            <p:nvPr/>
          </p:nvSpPr>
          <p:spPr>
            <a:xfrm rot="10800000">
              <a:off x="2616898" y="2168842"/>
              <a:ext cx="2092088" cy="2650807"/>
            </a:xfrm>
            <a:prstGeom prst="round2SameRect">
              <a:avLst>
                <a:gd name="adj1" fmla="val 10500"/>
                <a:gd name="adj2" fmla="val 0"/>
              </a:avLst>
            </a:prstGeom>
            <a:solidFill>
              <a:schemeClr val="accent3"/>
            </a:solidFill>
            <a:ln>
              <a:solidFill>
                <a:schemeClr val="accent3"/>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de-CH"/>
            </a:p>
          </p:txBody>
        </p:sp>
        <p:sp>
          <p:nvSpPr>
            <p:cNvPr id="21" name="Rechteck: obere Ecken abgerundet 8">
              <a:extLst>
                <a:ext uri="{FF2B5EF4-FFF2-40B4-BE49-F238E27FC236}">
                  <a16:creationId xmlns:a16="http://schemas.microsoft.com/office/drawing/2014/main" id="{8750769A-73F8-DCBB-05DE-76791B114D3B}"/>
                </a:ext>
              </a:extLst>
            </p:cNvPr>
            <p:cNvSpPr txBox="1"/>
            <p:nvPr/>
          </p:nvSpPr>
          <p:spPr>
            <a:xfrm rot="21600000">
              <a:off x="2681237" y="2168842"/>
              <a:ext cx="1963410" cy="2586468"/>
            </a:xfrm>
            <a:prstGeom prst="rect">
              <a:avLst/>
            </a:prstGeom>
            <a:solidFill>
              <a:schemeClr val="accent3"/>
            </a:solidFill>
            <a:ln>
              <a:solidFill>
                <a:schemeClr val="accent3"/>
              </a:solidFill>
            </a:ln>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br>
                <a:rPr lang="de-DE" sz="2000" kern="1200" dirty="0">
                  <a:solidFill>
                    <a:schemeClr val="tx1"/>
                  </a:solidFill>
                </a:rPr>
              </a:br>
              <a:br>
                <a:rPr lang="de-DE" sz="2000" kern="1200" dirty="0">
                  <a:solidFill>
                    <a:schemeClr val="tx1"/>
                  </a:solidFill>
                </a:rPr>
              </a:br>
              <a:br>
                <a:rPr lang="de-DE" sz="2000" kern="1200" dirty="0">
                  <a:solidFill>
                    <a:schemeClr val="tx1"/>
                  </a:solidFill>
                </a:rPr>
              </a:br>
              <a:r>
                <a:rPr lang="de-DE" sz="2000" kern="1200" dirty="0">
                  <a:solidFill>
                    <a:schemeClr val="bg1"/>
                  </a:solidFill>
                </a:rPr>
                <a:t>Öffentliche Auflage</a:t>
              </a:r>
              <a:endParaRPr lang="de-CH" sz="2000" kern="1200" dirty="0">
                <a:solidFill>
                  <a:schemeClr val="bg1"/>
                </a:solidFill>
              </a:endParaRPr>
            </a:p>
          </p:txBody>
        </p:sp>
      </p:grpSp>
      <p:sp>
        <p:nvSpPr>
          <p:cNvPr id="12" name="Rechteck: abgerundete Ecken 11">
            <a:extLst>
              <a:ext uri="{FF2B5EF4-FFF2-40B4-BE49-F238E27FC236}">
                <a16:creationId xmlns:a16="http://schemas.microsoft.com/office/drawing/2014/main" id="{6F192D05-0B60-1865-9FCB-DF7E89034D1D}"/>
              </a:ext>
            </a:extLst>
          </p:cNvPr>
          <p:cNvSpPr/>
          <p:nvPr/>
        </p:nvSpPr>
        <p:spPr>
          <a:xfrm>
            <a:off x="6184626" y="1565249"/>
            <a:ext cx="2092088" cy="1590484"/>
          </a:xfrm>
          <a:prstGeom prst="roundRect">
            <a:avLst>
              <a:gd name="adj" fmla="val 10000"/>
            </a:avLst>
          </a:prstGeom>
          <a: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7000" b="-7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de-CH"/>
          </a:p>
        </p:txBody>
      </p:sp>
      <p:grpSp>
        <p:nvGrpSpPr>
          <p:cNvPr id="13" name="Gruppieren 12">
            <a:extLst>
              <a:ext uri="{FF2B5EF4-FFF2-40B4-BE49-F238E27FC236}">
                <a16:creationId xmlns:a16="http://schemas.microsoft.com/office/drawing/2014/main" id="{BCBC4832-B055-1D1D-6B3A-EBA8B39F124D}"/>
              </a:ext>
            </a:extLst>
          </p:cNvPr>
          <p:cNvGrpSpPr/>
          <p:nvPr/>
        </p:nvGrpSpPr>
        <p:grpSpPr>
          <a:xfrm>
            <a:off x="6184626" y="3444912"/>
            <a:ext cx="2092088" cy="2650807"/>
            <a:chOff x="4892504" y="2168842"/>
            <a:chExt cx="2092088" cy="2650807"/>
          </a:xfrm>
        </p:grpSpPr>
        <p:sp>
          <p:nvSpPr>
            <p:cNvPr id="18" name="Rechteck: obere Ecken abgerundet 17">
              <a:extLst>
                <a:ext uri="{FF2B5EF4-FFF2-40B4-BE49-F238E27FC236}">
                  <a16:creationId xmlns:a16="http://schemas.microsoft.com/office/drawing/2014/main" id="{E660DEC1-7C83-D542-D7F3-721BA8FDEC53}"/>
                </a:ext>
              </a:extLst>
            </p:cNvPr>
            <p:cNvSpPr/>
            <p:nvPr/>
          </p:nvSpPr>
          <p:spPr>
            <a:xfrm rot="10800000">
              <a:off x="4892504" y="2168842"/>
              <a:ext cx="2092088" cy="2650807"/>
            </a:xfrm>
            <a:prstGeom prst="round2SameRect">
              <a:avLst>
                <a:gd name="adj1" fmla="val 10500"/>
                <a:gd name="adj2" fmla="val 0"/>
              </a:avLst>
            </a:prstGeom>
            <a:solidFill>
              <a:schemeClr val="accent3"/>
            </a:solidFill>
            <a:ln>
              <a:solidFill>
                <a:schemeClr val="accent3"/>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de-CH"/>
            </a:p>
          </p:txBody>
        </p:sp>
        <p:sp>
          <p:nvSpPr>
            <p:cNvPr id="19" name="Rechteck: obere Ecken abgerundet 11">
              <a:extLst>
                <a:ext uri="{FF2B5EF4-FFF2-40B4-BE49-F238E27FC236}">
                  <a16:creationId xmlns:a16="http://schemas.microsoft.com/office/drawing/2014/main" id="{E8C98337-E73C-A557-A980-9211134C3386}"/>
                </a:ext>
              </a:extLst>
            </p:cNvPr>
            <p:cNvSpPr txBox="1"/>
            <p:nvPr/>
          </p:nvSpPr>
          <p:spPr>
            <a:xfrm rot="21600000">
              <a:off x="4956843" y="2168842"/>
              <a:ext cx="1963410" cy="2586468"/>
            </a:xfrm>
            <a:prstGeom prst="rect">
              <a:avLst/>
            </a:prstGeom>
            <a:solidFill>
              <a:schemeClr val="accent3"/>
            </a:solidFill>
            <a:ln>
              <a:solidFill>
                <a:schemeClr val="accent3"/>
              </a:solidFill>
            </a:ln>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de-DE" sz="1800" kern="1200" dirty="0">
                <a:solidFill>
                  <a:schemeClr val="tx1"/>
                </a:solidFill>
              </a:endParaRPr>
            </a:p>
            <a:p>
              <a:pPr marL="0" lvl="0" indent="0" algn="ctr" defTabSz="800100">
                <a:lnSpc>
                  <a:spcPct val="90000"/>
                </a:lnSpc>
                <a:spcBef>
                  <a:spcPct val="0"/>
                </a:spcBef>
                <a:spcAft>
                  <a:spcPct val="35000"/>
                </a:spcAft>
                <a:buNone/>
              </a:pPr>
              <a:br>
                <a:rPr lang="de-DE" sz="1800" kern="1200" dirty="0">
                  <a:solidFill>
                    <a:schemeClr val="tx1"/>
                  </a:solidFill>
                </a:rPr>
              </a:br>
              <a:endParaRPr lang="de-DE" sz="1800" kern="1200" dirty="0">
                <a:solidFill>
                  <a:schemeClr val="tx1"/>
                </a:solidFill>
              </a:endParaRPr>
            </a:p>
            <a:p>
              <a:pPr marL="0" lvl="0" indent="0" algn="ctr" defTabSz="800100">
                <a:lnSpc>
                  <a:spcPct val="90000"/>
                </a:lnSpc>
                <a:spcBef>
                  <a:spcPct val="0"/>
                </a:spcBef>
                <a:spcAft>
                  <a:spcPct val="35000"/>
                </a:spcAft>
                <a:buNone/>
              </a:pPr>
              <a:r>
                <a:rPr lang="de-DE" sz="2000" kern="1200" dirty="0">
                  <a:solidFill>
                    <a:schemeClr val="bg1"/>
                  </a:solidFill>
                </a:rPr>
                <a:t>Stimmenzähler</a:t>
              </a:r>
              <a:endParaRPr lang="de-CH" sz="2000" kern="1200" dirty="0">
                <a:solidFill>
                  <a:schemeClr val="bg1"/>
                </a:solidFill>
              </a:endParaRPr>
            </a:p>
          </p:txBody>
        </p:sp>
      </p:grpSp>
      <p:sp>
        <p:nvSpPr>
          <p:cNvPr id="14" name="Rechteck: abgerundete Ecken 13" descr="Dokument Silhouette">
            <a:extLst>
              <a:ext uri="{FF2B5EF4-FFF2-40B4-BE49-F238E27FC236}">
                <a16:creationId xmlns:a16="http://schemas.microsoft.com/office/drawing/2014/main" id="{20E43BFF-6708-B1E3-6D1C-F1AB2F8816D5}"/>
              </a:ext>
            </a:extLst>
          </p:cNvPr>
          <p:cNvSpPr/>
          <p:nvPr/>
        </p:nvSpPr>
        <p:spPr>
          <a:xfrm>
            <a:off x="8485923" y="1565249"/>
            <a:ext cx="2092088" cy="1590484"/>
          </a:xfrm>
          <a:prstGeom prst="roundRect">
            <a:avLst>
              <a:gd name="adj" fmla="val 10000"/>
            </a:avLst>
          </a:prstGeom>
          <a:blipFill>
            <a:blip r:embed="rId9">
              <a:extLst>
                <a:ext uri="{96DAC541-7B7A-43D3-8B79-37D633B846F1}">
                  <asvg:svgBlip xmlns:asvg="http://schemas.microsoft.com/office/drawing/2016/SVG/main" r:embed="rId10"/>
                </a:ext>
              </a:extLst>
            </a:blip>
            <a:srcRect/>
            <a:stretch>
              <a:fillRect t="-7000" b="-7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de-CH"/>
          </a:p>
        </p:txBody>
      </p:sp>
      <p:grpSp>
        <p:nvGrpSpPr>
          <p:cNvPr id="15" name="Gruppieren 14">
            <a:extLst>
              <a:ext uri="{FF2B5EF4-FFF2-40B4-BE49-F238E27FC236}">
                <a16:creationId xmlns:a16="http://schemas.microsoft.com/office/drawing/2014/main" id="{6337D3D2-4517-46A4-828F-2700178C7AFD}"/>
              </a:ext>
            </a:extLst>
          </p:cNvPr>
          <p:cNvGrpSpPr/>
          <p:nvPr/>
        </p:nvGrpSpPr>
        <p:grpSpPr>
          <a:xfrm>
            <a:off x="8485923" y="3444912"/>
            <a:ext cx="2092088" cy="2650807"/>
            <a:chOff x="7193801" y="2168842"/>
            <a:chExt cx="2092088" cy="2650807"/>
          </a:xfrm>
          <a:solidFill>
            <a:schemeClr val="accent3"/>
          </a:solidFill>
        </p:grpSpPr>
        <p:sp>
          <p:nvSpPr>
            <p:cNvPr id="16" name="Rechteck: obere Ecken abgerundet 15">
              <a:extLst>
                <a:ext uri="{FF2B5EF4-FFF2-40B4-BE49-F238E27FC236}">
                  <a16:creationId xmlns:a16="http://schemas.microsoft.com/office/drawing/2014/main" id="{FB966975-808D-9C1B-63E3-660BEB3767B1}"/>
                </a:ext>
              </a:extLst>
            </p:cNvPr>
            <p:cNvSpPr/>
            <p:nvPr/>
          </p:nvSpPr>
          <p:spPr>
            <a:xfrm rot="10800000">
              <a:off x="7193801" y="2168842"/>
              <a:ext cx="2092088" cy="2650807"/>
            </a:xfrm>
            <a:prstGeom prst="round2SameRect">
              <a:avLst>
                <a:gd name="adj1" fmla="val 10500"/>
                <a:gd name="adj2" fmla="val 0"/>
              </a:avLst>
            </a:prstGeom>
            <a:grpFill/>
            <a:ln>
              <a:solidFill>
                <a:schemeClr val="accent3"/>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de-CH"/>
            </a:p>
          </p:txBody>
        </p:sp>
        <p:sp>
          <p:nvSpPr>
            <p:cNvPr id="17" name="Rechteck: obere Ecken abgerundet 14">
              <a:extLst>
                <a:ext uri="{FF2B5EF4-FFF2-40B4-BE49-F238E27FC236}">
                  <a16:creationId xmlns:a16="http://schemas.microsoft.com/office/drawing/2014/main" id="{7B22437A-2AAB-527C-CE21-9F8AD827822C}"/>
                </a:ext>
              </a:extLst>
            </p:cNvPr>
            <p:cNvSpPr txBox="1"/>
            <p:nvPr/>
          </p:nvSpPr>
          <p:spPr>
            <a:xfrm rot="21600000">
              <a:off x="7258140" y="2168842"/>
              <a:ext cx="1963410" cy="2586468"/>
            </a:xfrm>
            <a:prstGeom prst="rect">
              <a:avLst/>
            </a:prstGeom>
            <a:grpFill/>
            <a:ln>
              <a:solidFill>
                <a:schemeClr val="accent3"/>
              </a:solidFill>
            </a:ln>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br>
                <a:rPr lang="de-DE" sz="2800" kern="1200" dirty="0">
                  <a:solidFill>
                    <a:schemeClr val="tx1"/>
                  </a:solidFill>
                </a:rPr>
              </a:br>
              <a:endParaRPr lang="de-DE" sz="2800" kern="1200" dirty="0">
                <a:solidFill>
                  <a:schemeClr val="tx1"/>
                </a:solidFill>
              </a:endParaRPr>
            </a:p>
            <a:p>
              <a:pPr marL="0" lvl="0" indent="0" algn="ctr" defTabSz="1244600">
                <a:lnSpc>
                  <a:spcPct val="90000"/>
                </a:lnSpc>
                <a:spcBef>
                  <a:spcPct val="0"/>
                </a:spcBef>
                <a:spcAft>
                  <a:spcPct val="35000"/>
                </a:spcAft>
                <a:buNone/>
              </a:pPr>
              <a:r>
                <a:rPr lang="de-DE" sz="2000" kern="1200" dirty="0">
                  <a:solidFill>
                    <a:schemeClr val="bg1"/>
                  </a:solidFill>
                </a:rPr>
                <a:t>Protokoll</a:t>
              </a:r>
              <a:endParaRPr lang="de-CH" sz="2000" kern="1200" dirty="0">
                <a:solidFill>
                  <a:schemeClr val="bg1"/>
                </a:solidFill>
              </a:endParaRPr>
            </a:p>
          </p:txBody>
        </p:sp>
      </p:grpSp>
    </p:spTree>
    <p:extLst>
      <p:ext uri="{BB962C8B-B14F-4D97-AF65-F5344CB8AC3E}">
        <p14:creationId xmlns:p14="http://schemas.microsoft.com/office/powerpoint/2010/main" val="36236840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53019B18-1992-9230-D8D2-B47219E04DDD}"/>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C8EB293E-DBBA-8DAC-8A2A-29998195BFA5}"/>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C852E6CB-7A86-3EB2-C07F-EBC95A07A1D6}"/>
              </a:ext>
            </a:extLst>
          </p:cNvPr>
          <p:cNvSpPr>
            <a:spLocks noGrp="1"/>
          </p:cNvSpPr>
          <p:nvPr>
            <p:ph type="sldNum" sz="quarter" idx="12"/>
          </p:nvPr>
        </p:nvSpPr>
        <p:spPr/>
        <p:txBody>
          <a:bodyPr/>
          <a:lstStyle/>
          <a:p>
            <a:fld id="{33883982-FD16-464E-B8BE-45F01105FA6D}" type="slidenum">
              <a:rPr lang="de-DE" smtClean="0"/>
              <a:t>40</a:t>
            </a:fld>
            <a:endParaRPr lang="de-DE"/>
          </a:p>
        </p:txBody>
      </p:sp>
      <p:pic>
        <p:nvPicPr>
          <p:cNvPr id="7" name="Grafik 6">
            <a:extLst>
              <a:ext uri="{FF2B5EF4-FFF2-40B4-BE49-F238E27FC236}">
                <a16:creationId xmlns:a16="http://schemas.microsoft.com/office/drawing/2014/main" id="{9BDB6CA7-4DF1-33F2-74E2-35F3D778B33C}"/>
              </a:ext>
            </a:extLst>
          </p:cNvPr>
          <p:cNvPicPr>
            <a:picLocks noChangeAspect="1"/>
          </p:cNvPicPr>
          <p:nvPr/>
        </p:nvPicPr>
        <p:blipFill>
          <a:blip r:embed="rId3"/>
          <a:srcRect/>
          <a:stretch/>
        </p:blipFill>
        <p:spPr>
          <a:xfrm>
            <a:off x="5673692" y="202242"/>
            <a:ext cx="1142435" cy="1073727"/>
          </a:xfrm>
          <a:prstGeom prst="rect">
            <a:avLst/>
          </a:prstGeom>
        </p:spPr>
      </p:pic>
      <p:graphicFrame>
        <p:nvGraphicFramePr>
          <p:cNvPr id="11" name="Inhaltsplatzhalter 10">
            <a:extLst>
              <a:ext uri="{FF2B5EF4-FFF2-40B4-BE49-F238E27FC236}">
                <a16:creationId xmlns:a16="http://schemas.microsoft.com/office/drawing/2014/main" id="{ED5E6164-B735-74FF-7143-E4ABE3995637}"/>
              </a:ext>
            </a:extLst>
          </p:cNvPr>
          <p:cNvGraphicFramePr>
            <a:graphicFrameLocks noGrp="1"/>
          </p:cNvGraphicFramePr>
          <p:nvPr>
            <p:ph idx="1"/>
            <p:extLst>
              <p:ext uri="{D42A27DB-BD31-4B8C-83A1-F6EECF244321}">
                <p14:modId xmlns:p14="http://schemas.microsoft.com/office/powerpoint/2010/main" val="823852549"/>
              </p:ext>
            </p:extLst>
          </p:nvPr>
        </p:nvGraphicFramePr>
        <p:xfrm>
          <a:off x="-168093" y="1092200"/>
          <a:ext cx="11683570" cy="51927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90738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4000"/>
            <a:lum/>
          </a:blip>
          <a:srcRect/>
          <a:stretch>
            <a:fillRect/>
          </a:stretch>
        </a:blipFill>
        <a:effectLst/>
      </p:bgPr>
    </p:bg>
    <p:spTree>
      <p:nvGrpSpPr>
        <p:cNvPr id="1" name="">
          <a:extLst>
            <a:ext uri="{FF2B5EF4-FFF2-40B4-BE49-F238E27FC236}">
              <a16:creationId xmlns:a16="http://schemas.microsoft.com/office/drawing/2014/main" id="{C3CE49A2-808A-6B92-4065-A8867C87161A}"/>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9BBF79A6-AF60-9FAD-C464-28CE5C938DEF}"/>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21D08807-73DA-2AEE-ED70-B03236B7C262}"/>
              </a:ext>
            </a:extLst>
          </p:cNvPr>
          <p:cNvSpPr>
            <a:spLocks noGrp="1"/>
          </p:cNvSpPr>
          <p:nvPr>
            <p:ph type="sldNum" sz="quarter" idx="12"/>
          </p:nvPr>
        </p:nvSpPr>
        <p:spPr/>
        <p:txBody>
          <a:bodyPr/>
          <a:lstStyle/>
          <a:p>
            <a:fld id="{33883982-FD16-464E-B8BE-45F01105FA6D}" type="slidenum">
              <a:rPr lang="de-DE" smtClean="0"/>
              <a:t>41</a:t>
            </a:fld>
            <a:endParaRPr lang="de-DE"/>
          </a:p>
        </p:txBody>
      </p:sp>
      <p:grpSp>
        <p:nvGrpSpPr>
          <p:cNvPr id="16" name="Gruppieren 15">
            <a:extLst>
              <a:ext uri="{FF2B5EF4-FFF2-40B4-BE49-F238E27FC236}">
                <a16:creationId xmlns:a16="http://schemas.microsoft.com/office/drawing/2014/main" id="{11E1EF88-1DC3-A0DE-8AD2-0553E7EC07E6}"/>
              </a:ext>
            </a:extLst>
          </p:cNvPr>
          <p:cNvGrpSpPr/>
          <p:nvPr/>
        </p:nvGrpSpPr>
        <p:grpSpPr>
          <a:xfrm>
            <a:off x="2861474" y="319087"/>
            <a:ext cx="6469050" cy="6219825"/>
            <a:chOff x="2861474" y="319087"/>
            <a:chExt cx="6469050" cy="6219825"/>
          </a:xfrm>
        </p:grpSpPr>
        <p:grpSp>
          <p:nvGrpSpPr>
            <p:cNvPr id="3" name="Gruppieren 2">
              <a:extLst>
                <a:ext uri="{FF2B5EF4-FFF2-40B4-BE49-F238E27FC236}">
                  <a16:creationId xmlns:a16="http://schemas.microsoft.com/office/drawing/2014/main" id="{1012C948-6A32-2D0A-1FF9-790DCA8EDAF9}"/>
                </a:ext>
              </a:extLst>
            </p:cNvPr>
            <p:cNvGrpSpPr/>
            <p:nvPr/>
          </p:nvGrpSpPr>
          <p:grpSpPr>
            <a:xfrm>
              <a:off x="2861474" y="319087"/>
              <a:ext cx="6469050" cy="6219825"/>
              <a:chOff x="2960700" y="136525"/>
              <a:chExt cx="6469050" cy="6219825"/>
            </a:xfrm>
          </p:grpSpPr>
          <p:sp>
            <p:nvSpPr>
              <p:cNvPr id="7" name="Ellipse 6">
                <a:extLst>
                  <a:ext uri="{FF2B5EF4-FFF2-40B4-BE49-F238E27FC236}">
                    <a16:creationId xmlns:a16="http://schemas.microsoft.com/office/drawing/2014/main" id="{38F35560-34B9-61B3-0A27-1ED7467265AA}"/>
                  </a:ext>
                </a:extLst>
              </p:cNvPr>
              <p:cNvSpPr/>
              <p:nvPr/>
            </p:nvSpPr>
            <p:spPr>
              <a:xfrm>
                <a:off x="2960700" y="136525"/>
                <a:ext cx="6469050" cy="6219825"/>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de-CH" dirty="0">
                  <a:solidFill>
                    <a:schemeClr val="tx1"/>
                  </a:solidFill>
                </a:endParaRPr>
              </a:p>
            </p:txBody>
          </p:sp>
          <p:sp>
            <p:nvSpPr>
              <p:cNvPr id="13" name="Textfeld 12">
                <a:extLst>
                  <a:ext uri="{FF2B5EF4-FFF2-40B4-BE49-F238E27FC236}">
                    <a16:creationId xmlns:a16="http://schemas.microsoft.com/office/drawing/2014/main" id="{F6A8E44B-316C-498D-DEBD-E4E7DC7DF2DA}"/>
                  </a:ext>
                </a:extLst>
              </p:cNvPr>
              <p:cNvSpPr txBox="1"/>
              <p:nvPr/>
            </p:nvSpPr>
            <p:spPr>
              <a:xfrm>
                <a:off x="3135300" y="3842486"/>
                <a:ext cx="6096000" cy="1200329"/>
              </a:xfrm>
              <a:prstGeom prst="rect">
                <a:avLst/>
              </a:prstGeom>
              <a:noFill/>
            </p:spPr>
            <p:txBody>
              <a:bodyPr wrap="square">
                <a:spAutoFit/>
              </a:bodyPr>
              <a:lstStyle/>
              <a:p>
                <a:pPr algn="ctr"/>
                <a:r>
                  <a:rPr lang="de-DE" sz="7200" dirty="0">
                    <a:solidFill>
                      <a:srgbClr val="000000"/>
                    </a:solidFill>
                  </a:rPr>
                  <a:t>Investitionen</a:t>
                </a:r>
                <a:endParaRPr lang="de-CH" sz="7200" dirty="0">
                  <a:solidFill>
                    <a:srgbClr val="000000"/>
                  </a:solidFill>
                </a:endParaRPr>
              </a:p>
            </p:txBody>
          </p:sp>
        </p:grpSp>
        <p:pic>
          <p:nvPicPr>
            <p:cNvPr id="12" name="Grafik 11" descr="Seilknoten Silhouette">
              <a:extLst>
                <a:ext uri="{FF2B5EF4-FFF2-40B4-BE49-F238E27FC236}">
                  <a16:creationId xmlns:a16="http://schemas.microsoft.com/office/drawing/2014/main" id="{5A0113B4-CB7C-AC39-6853-6D0D851F7D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21987" y="1154987"/>
              <a:ext cx="2731213" cy="2731213"/>
            </a:xfrm>
            <a:prstGeom prst="rect">
              <a:avLst/>
            </a:prstGeom>
          </p:spPr>
        </p:pic>
        <p:pic>
          <p:nvPicPr>
            <p:cNvPr id="15" name="Grafik 14" descr="Stiefel mit einfarbiger Füllung">
              <a:extLst>
                <a:ext uri="{FF2B5EF4-FFF2-40B4-BE49-F238E27FC236}">
                  <a16:creationId xmlns:a16="http://schemas.microsoft.com/office/drawing/2014/main" id="{0A7AF2EC-47A2-D594-A776-DF89881636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44975" y="1800329"/>
              <a:ext cx="2344220" cy="2344220"/>
            </a:xfrm>
            <a:prstGeom prst="rect">
              <a:avLst/>
            </a:prstGeom>
          </p:spPr>
        </p:pic>
      </p:grpSp>
    </p:spTree>
    <p:extLst>
      <p:ext uri="{BB962C8B-B14F-4D97-AF65-F5344CB8AC3E}">
        <p14:creationId xmlns:p14="http://schemas.microsoft.com/office/powerpoint/2010/main" val="22718447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47982D07-3B7C-E1EF-4805-C569ED6ACBC7}"/>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8354B5F2-7181-3B1A-7CCF-7F9C8439583F}"/>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F6746A01-EDA5-78CA-BF35-2DFF4F54FD14}"/>
              </a:ext>
            </a:extLst>
          </p:cNvPr>
          <p:cNvSpPr>
            <a:spLocks noGrp="1"/>
          </p:cNvSpPr>
          <p:nvPr>
            <p:ph type="sldNum" sz="quarter" idx="12"/>
          </p:nvPr>
        </p:nvSpPr>
        <p:spPr/>
        <p:txBody>
          <a:bodyPr/>
          <a:lstStyle/>
          <a:p>
            <a:fld id="{33883982-FD16-464E-B8BE-45F01105FA6D}" type="slidenum">
              <a:rPr lang="de-DE" smtClean="0"/>
              <a:t>42</a:t>
            </a:fld>
            <a:endParaRPr lang="de-DE"/>
          </a:p>
        </p:txBody>
      </p:sp>
      <p:graphicFrame>
        <p:nvGraphicFramePr>
          <p:cNvPr id="9" name="Inhaltsplatzhalter 8">
            <a:extLst>
              <a:ext uri="{FF2B5EF4-FFF2-40B4-BE49-F238E27FC236}">
                <a16:creationId xmlns:a16="http://schemas.microsoft.com/office/drawing/2014/main" id="{5210488E-1E01-4C4E-9F45-9554AB832852}"/>
              </a:ext>
            </a:extLst>
          </p:cNvPr>
          <p:cNvGraphicFramePr>
            <a:graphicFrameLocks noGrp="1"/>
          </p:cNvGraphicFramePr>
          <p:nvPr>
            <p:ph idx="1"/>
            <p:extLst>
              <p:ext uri="{D42A27DB-BD31-4B8C-83A1-F6EECF244321}">
                <p14:modId xmlns:p14="http://schemas.microsoft.com/office/powerpoint/2010/main" val="296158457"/>
              </p:ext>
            </p:extLst>
          </p:nvPr>
        </p:nvGraphicFramePr>
        <p:xfrm>
          <a:off x="621047" y="520700"/>
          <a:ext cx="10949903" cy="5436347"/>
        </p:xfrm>
        <a:graphic>
          <a:graphicData uri="http://schemas.openxmlformats.org/drawingml/2006/table">
            <a:tbl>
              <a:tblPr firstRow="1" firstCol="1" bandRow="1">
                <a:tableStyleId>{5C22544A-7EE6-4342-B048-85BDC9FD1C3A}</a:tableStyleId>
              </a:tblPr>
              <a:tblGrid>
                <a:gridCol w="8212427">
                  <a:extLst>
                    <a:ext uri="{9D8B030D-6E8A-4147-A177-3AD203B41FA5}">
                      <a16:colId xmlns:a16="http://schemas.microsoft.com/office/drawing/2014/main" val="3082081094"/>
                    </a:ext>
                  </a:extLst>
                </a:gridCol>
                <a:gridCol w="2737476">
                  <a:extLst>
                    <a:ext uri="{9D8B030D-6E8A-4147-A177-3AD203B41FA5}">
                      <a16:colId xmlns:a16="http://schemas.microsoft.com/office/drawing/2014/main" val="1532517095"/>
                    </a:ext>
                  </a:extLst>
                </a:gridCol>
              </a:tblGrid>
              <a:tr h="776621">
                <a:tc>
                  <a:txBody>
                    <a:bodyPr/>
                    <a:lstStyle/>
                    <a:p>
                      <a:pPr algn="l">
                        <a:lnSpc>
                          <a:spcPct val="115000"/>
                        </a:lnSpc>
                        <a:spcBef>
                          <a:spcPts val="1000"/>
                        </a:spcBef>
                        <a:spcAft>
                          <a:spcPts val="1000"/>
                        </a:spcAft>
                      </a:pPr>
                      <a:r>
                        <a:rPr lang="de-CH" sz="2200" b="1" cap="small" dirty="0">
                          <a:solidFill>
                            <a:srgbClr val="000000"/>
                          </a:solidFill>
                          <a:effectLst/>
                        </a:rPr>
                        <a:t>Überblick der geplanten Investitionsprojekte Ab 200 </a:t>
                      </a:r>
                      <a:r>
                        <a:rPr lang="de-CH" sz="2200" b="1" cap="small" dirty="0" err="1">
                          <a:solidFill>
                            <a:srgbClr val="000000"/>
                          </a:solidFill>
                          <a:effectLst/>
                        </a:rPr>
                        <a:t>TCHF</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a:solidFill>
                            <a:srgbClr val="000000"/>
                          </a:solidFill>
                          <a:effectLst/>
                        </a:rPr>
                        <a:t> </a:t>
                      </a:r>
                      <a:endParaRPr lang="de-CH" sz="2200" b="1">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3894532016"/>
                  </a:ext>
                </a:extLst>
              </a:tr>
              <a:tr h="776621">
                <a:tc>
                  <a:txBody>
                    <a:bodyPr/>
                    <a:lstStyle/>
                    <a:p>
                      <a:pPr algn="l">
                        <a:lnSpc>
                          <a:spcPct val="115000"/>
                        </a:lnSpc>
                        <a:spcBef>
                          <a:spcPts val="1000"/>
                        </a:spcBef>
                        <a:spcAft>
                          <a:spcPts val="1000"/>
                        </a:spcAft>
                      </a:pPr>
                      <a:r>
                        <a:rPr lang="de-CH" sz="2200" b="1" cap="small" dirty="0">
                          <a:solidFill>
                            <a:srgbClr val="000000"/>
                          </a:solidFill>
                          <a:effectLst/>
                        </a:rPr>
                        <a:t>Neubau Schulliegenschaft</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dirty="0">
                          <a:solidFill>
                            <a:srgbClr val="000000"/>
                          </a:solidFill>
                          <a:effectLst/>
                        </a:rPr>
                        <a:t>                    8’000 </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3845929584"/>
                  </a:ext>
                </a:extLst>
              </a:tr>
              <a:tr h="776621">
                <a:tc>
                  <a:txBody>
                    <a:bodyPr/>
                    <a:lstStyle/>
                    <a:p>
                      <a:pPr algn="l">
                        <a:lnSpc>
                          <a:spcPct val="115000"/>
                        </a:lnSpc>
                        <a:spcBef>
                          <a:spcPts val="1000"/>
                        </a:spcBef>
                        <a:spcAft>
                          <a:spcPts val="1000"/>
                        </a:spcAft>
                      </a:pPr>
                      <a:r>
                        <a:rPr lang="de-CH" sz="2200" b="1" cap="small" dirty="0">
                          <a:solidFill>
                            <a:srgbClr val="000000"/>
                          </a:solidFill>
                          <a:effectLst/>
                        </a:rPr>
                        <a:t>Kauf Hochbauten FV</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dirty="0">
                          <a:solidFill>
                            <a:srgbClr val="000000"/>
                          </a:solidFill>
                          <a:effectLst/>
                        </a:rPr>
                        <a:t>                    7’100 </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3951871999"/>
                  </a:ext>
                </a:extLst>
              </a:tr>
              <a:tr h="776621">
                <a:tc>
                  <a:txBody>
                    <a:bodyPr/>
                    <a:lstStyle/>
                    <a:p>
                      <a:pPr algn="l">
                        <a:lnSpc>
                          <a:spcPct val="115000"/>
                        </a:lnSpc>
                        <a:spcBef>
                          <a:spcPts val="1000"/>
                        </a:spcBef>
                        <a:spcAft>
                          <a:spcPts val="1000"/>
                        </a:spcAft>
                      </a:pPr>
                      <a:r>
                        <a:rPr lang="de-CH" sz="2200" b="1" cap="small" dirty="0">
                          <a:solidFill>
                            <a:srgbClr val="000000"/>
                          </a:solidFill>
                          <a:effectLst/>
                        </a:rPr>
                        <a:t>Erneuerungen Reservoirs und Gebäude WV</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dirty="0">
                          <a:solidFill>
                            <a:srgbClr val="000000"/>
                          </a:solidFill>
                          <a:effectLst/>
                        </a:rPr>
                        <a:t>                    2’920 </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1724535125"/>
                  </a:ext>
                </a:extLst>
              </a:tr>
              <a:tr h="776621">
                <a:tc>
                  <a:txBody>
                    <a:bodyPr/>
                    <a:lstStyle/>
                    <a:p>
                      <a:pPr algn="l">
                        <a:lnSpc>
                          <a:spcPct val="115000"/>
                        </a:lnSpc>
                        <a:spcBef>
                          <a:spcPts val="1000"/>
                        </a:spcBef>
                        <a:spcAft>
                          <a:spcPts val="1000"/>
                        </a:spcAft>
                      </a:pPr>
                      <a:r>
                        <a:rPr lang="de-CH" sz="2200" b="1" cap="small" dirty="0">
                          <a:solidFill>
                            <a:srgbClr val="000000"/>
                          </a:solidFill>
                          <a:effectLst/>
                        </a:rPr>
                        <a:t>Erneuerungen Wasserbau</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dirty="0">
                          <a:solidFill>
                            <a:srgbClr val="000000"/>
                          </a:solidFill>
                          <a:effectLst/>
                        </a:rPr>
                        <a:t>                    2’055 </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2493291691"/>
                  </a:ext>
                </a:extLst>
              </a:tr>
              <a:tr h="776621">
                <a:tc>
                  <a:txBody>
                    <a:bodyPr/>
                    <a:lstStyle/>
                    <a:p>
                      <a:pPr algn="l">
                        <a:lnSpc>
                          <a:spcPct val="115000"/>
                        </a:lnSpc>
                        <a:spcBef>
                          <a:spcPts val="1000"/>
                        </a:spcBef>
                        <a:spcAft>
                          <a:spcPts val="1000"/>
                        </a:spcAft>
                      </a:pPr>
                      <a:r>
                        <a:rPr lang="de-CH" sz="2200" b="1" cap="small" dirty="0">
                          <a:solidFill>
                            <a:srgbClr val="000000"/>
                          </a:solidFill>
                          <a:effectLst/>
                        </a:rPr>
                        <a:t>Erneuerungen Verteilnetz</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dirty="0">
                          <a:solidFill>
                            <a:srgbClr val="000000"/>
                          </a:solidFill>
                          <a:effectLst/>
                        </a:rPr>
                        <a:t>                    1’730 </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851556638"/>
                  </a:ext>
                </a:extLst>
              </a:tr>
              <a:tr h="776621">
                <a:tc>
                  <a:txBody>
                    <a:bodyPr/>
                    <a:lstStyle/>
                    <a:p>
                      <a:pPr algn="l">
                        <a:lnSpc>
                          <a:spcPct val="115000"/>
                        </a:lnSpc>
                        <a:spcBef>
                          <a:spcPts val="1000"/>
                        </a:spcBef>
                        <a:spcAft>
                          <a:spcPts val="1000"/>
                        </a:spcAft>
                      </a:pPr>
                      <a:r>
                        <a:rPr lang="de-CH" sz="2200" b="1" cap="small" dirty="0">
                          <a:solidFill>
                            <a:srgbClr val="000000"/>
                          </a:solidFill>
                          <a:effectLst/>
                        </a:rPr>
                        <a:t>Erneuerung Strassen und Verkehrswege</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dirty="0">
                          <a:solidFill>
                            <a:srgbClr val="000000"/>
                          </a:solidFill>
                          <a:effectLst/>
                        </a:rPr>
                        <a:t>                    1’320 </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3048260037"/>
                  </a:ext>
                </a:extLst>
              </a:tr>
            </a:tbl>
          </a:graphicData>
        </a:graphic>
      </p:graphicFrame>
    </p:spTree>
    <p:extLst>
      <p:ext uri="{BB962C8B-B14F-4D97-AF65-F5344CB8AC3E}">
        <p14:creationId xmlns:p14="http://schemas.microsoft.com/office/powerpoint/2010/main" val="3997122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1984D56D-B2E5-6C4C-4E9A-7C3B1014AC6D}"/>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33015EC0-FE15-4870-D665-F0B330CBEA5D}"/>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AA13BB90-FAAD-5992-6E31-F8F733BF503E}"/>
              </a:ext>
            </a:extLst>
          </p:cNvPr>
          <p:cNvSpPr>
            <a:spLocks noGrp="1"/>
          </p:cNvSpPr>
          <p:nvPr>
            <p:ph type="sldNum" sz="quarter" idx="12"/>
          </p:nvPr>
        </p:nvSpPr>
        <p:spPr/>
        <p:txBody>
          <a:bodyPr/>
          <a:lstStyle/>
          <a:p>
            <a:fld id="{33883982-FD16-464E-B8BE-45F01105FA6D}" type="slidenum">
              <a:rPr lang="de-DE" smtClean="0"/>
              <a:t>43</a:t>
            </a:fld>
            <a:endParaRPr lang="de-DE"/>
          </a:p>
        </p:txBody>
      </p:sp>
      <p:graphicFrame>
        <p:nvGraphicFramePr>
          <p:cNvPr id="9" name="Inhaltsplatzhalter 8">
            <a:extLst>
              <a:ext uri="{FF2B5EF4-FFF2-40B4-BE49-F238E27FC236}">
                <a16:creationId xmlns:a16="http://schemas.microsoft.com/office/drawing/2014/main" id="{7872B642-462E-F0A1-65CF-BB0202A414DF}"/>
              </a:ext>
            </a:extLst>
          </p:cNvPr>
          <p:cNvGraphicFramePr>
            <a:graphicFrameLocks noGrp="1"/>
          </p:cNvGraphicFramePr>
          <p:nvPr>
            <p:ph idx="1"/>
            <p:extLst>
              <p:ext uri="{D42A27DB-BD31-4B8C-83A1-F6EECF244321}">
                <p14:modId xmlns:p14="http://schemas.microsoft.com/office/powerpoint/2010/main" val="1281875573"/>
              </p:ext>
            </p:extLst>
          </p:nvPr>
        </p:nvGraphicFramePr>
        <p:xfrm>
          <a:off x="621047" y="412750"/>
          <a:ext cx="10949903" cy="5715000"/>
        </p:xfrm>
        <a:graphic>
          <a:graphicData uri="http://schemas.openxmlformats.org/drawingml/2006/table">
            <a:tbl>
              <a:tblPr firstRow="1" firstCol="1" bandRow="1">
                <a:tableStyleId>{5C22544A-7EE6-4342-B048-85BDC9FD1C3A}</a:tableStyleId>
              </a:tblPr>
              <a:tblGrid>
                <a:gridCol w="8212427">
                  <a:extLst>
                    <a:ext uri="{9D8B030D-6E8A-4147-A177-3AD203B41FA5}">
                      <a16:colId xmlns:a16="http://schemas.microsoft.com/office/drawing/2014/main" val="3082081094"/>
                    </a:ext>
                  </a:extLst>
                </a:gridCol>
                <a:gridCol w="2737476">
                  <a:extLst>
                    <a:ext uri="{9D8B030D-6E8A-4147-A177-3AD203B41FA5}">
                      <a16:colId xmlns:a16="http://schemas.microsoft.com/office/drawing/2014/main" val="1532517095"/>
                    </a:ext>
                  </a:extLst>
                </a:gridCol>
              </a:tblGrid>
              <a:tr h="714375">
                <a:tc>
                  <a:txBody>
                    <a:bodyPr/>
                    <a:lstStyle/>
                    <a:p>
                      <a:pPr algn="l">
                        <a:lnSpc>
                          <a:spcPct val="115000"/>
                        </a:lnSpc>
                        <a:spcBef>
                          <a:spcPts val="1000"/>
                        </a:spcBef>
                        <a:spcAft>
                          <a:spcPts val="1000"/>
                        </a:spcAft>
                      </a:pPr>
                      <a:r>
                        <a:rPr lang="de-CH" sz="2200" b="1" cap="small" dirty="0">
                          <a:solidFill>
                            <a:srgbClr val="000000"/>
                          </a:solidFill>
                          <a:effectLst/>
                        </a:rPr>
                        <a:t>Überblick der geplanten Investitionsprojekte Ab 200 </a:t>
                      </a:r>
                      <a:r>
                        <a:rPr lang="de-CH" sz="2200" b="1" cap="small" dirty="0" err="1">
                          <a:solidFill>
                            <a:srgbClr val="000000"/>
                          </a:solidFill>
                          <a:effectLst/>
                        </a:rPr>
                        <a:t>TCHF</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a:solidFill>
                            <a:srgbClr val="000000"/>
                          </a:solidFill>
                          <a:effectLst/>
                        </a:rPr>
                        <a:t> </a:t>
                      </a:r>
                      <a:endParaRPr lang="de-CH" sz="2200" b="1">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3894532016"/>
                  </a:ext>
                </a:extLst>
              </a:tr>
              <a:tr h="714375">
                <a:tc>
                  <a:txBody>
                    <a:bodyPr/>
                    <a:lstStyle/>
                    <a:p>
                      <a:pPr algn="l">
                        <a:lnSpc>
                          <a:spcPct val="115000"/>
                        </a:lnSpc>
                        <a:spcBef>
                          <a:spcPts val="1000"/>
                        </a:spcBef>
                        <a:spcAft>
                          <a:spcPts val="1000"/>
                        </a:spcAft>
                      </a:pPr>
                      <a:r>
                        <a:rPr lang="de-CH" sz="2200" b="1" cap="small" dirty="0">
                          <a:solidFill>
                            <a:srgbClr val="000000"/>
                          </a:solidFill>
                          <a:effectLst/>
                        </a:rPr>
                        <a:t>Planung Strassen und Verkehrswege</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dirty="0">
                          <a:solidFill>
                            <a:srgbClr val="000000"/>
                          </a:solidFill>
                          <a:effectLst/>
                        </a:rPr>
                        <a:t>                    1’045 </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344724399"/>
                  </a:ext>
                </a:extLst>
              </a:tr>
              <a:tr h="714375">
                <a:tc>
                  <a:txBody>
                    <a:bodyPr/>
                    <a:lstStyle/>
                    <a:p>
                      <a:pPr algn="l">
                        <a:lnSpc>
                          <a:spcPct val="115000"/>
                        </a:lnSpc>
                        <a:spcBef>
                          <a:spcPts val="1000"/>
                        </a:spcBef>
                        <a:spcAft>
                          <a:spcPts val="1000"/>
                        </a:spcAft>
                      </a:pPr>
                      <a:r>
                        <a:rPr lang="de-CH" sz="2200" b="1" cap="small" dirty="0">
                          <a:solidFill>
                            <a:srgbClr val="000000"/>
                          </a:solidFill>
                          <a:effectLst/>
                          <a:latin typeface="+mj-lt"/>
                          <a:ea typeface="Times New Roman" panose="02020603050405020304" pitchFamily="18" charset="0"/>
                          <a:cs typeface="Arial" panose="020B0604020202020204" pitchFamily="34" charset="0"/>
                        </a:rPr>
                        <a:t>Erneuerungen Transportleitungen WVZ am Berg</a:t>
                      </a:r>
                      <a:endParaRPr lang="de-CH" sz="2200" b="1" dirty="0">
                        <a:solidFill>
                          <a:srgbClr val="000000"/>
                        </a:solidFill>
                        <a:effectLst/>
                        <a:latin typeface="+mj-lt"/>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a:solidFill>
                            <a:srgbClr val="000000"/>
                          </a:solidFill>
                          <a:effectLst/>
                        </a:rPr>
                        <a:t>                    1’000 </a:t>
                      </a:r>
                      <a:endParaRPr lang="de-CH" sz="2200" b="1">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597036285"/>
                  </a:ext>
                </a:extLst>
              </a:tr>
              <a:tr h="714375">
                <a:tc>
                  <a:txBody>
                    <a:bodyPr/>
                    <a:lstStyle/>
                    <a:p>
                      <a:pPr algn="l">
                        <a:lnSpc>
                          <a:spcPct val="115000"/>
                        </a:lnSpc>
                        <a:spcBef>
                          <a:spcPts val="1000"/>
                        </a:spcBef>
                        <a:spcAft>
                          <a:spcPts val="1000"/>
                        </a:spcAft>
                      </a:pPr>
                      <a:r>
                        <a:rPr lang="de-CH" sz="2200" b="1" cap="small" dirty="0">
                          <a:solidFill>
                            <a:srgbClr val="000000"/>
                          </a:solidFill>
                          <a:effectLst/>
                        </a:rPr>
                        <a:t>Investitionsbeiträge Glasfasernetz</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dirty="0">
                          <a:solidFill>
                            <a:srgbClr val="000000"/>
                          </a:solidFill>
                          <a:effectLst/>
                        </a:rPr>
                        <a:t>                    1’000 </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1944561279"/>
                  </a:ext>
                </a:extLst>
              </a:tr>
              <a:tr h="714375">
                <a:tc>
                  <a:txBody>
                    <a:bodyPr/>
                    <a:lstStyle/>
                    <a:p>
                      <a:pPr algn="l">
                        <a:lnSpc>
                          <a:spcPct val="115000"/>
                        </a:lnSpc>
                        <a:spcBef>
                          <a:spcPts val="1000"/>
                        </a:spcBef>
                        <a:spcAft>
                          <a:spcPts val="1000"/>
                        </a:spcAft>
                      </a:pPr>
                      <a:r>
                        <a:rPr lang="de-CH" sz="2200" b="1" cap="small" dirty="0">
                          <a:solidFill>
                            <a:srgbClr val="000000"/>
                          </a:solidFill>
                          <a:effectLst/>
                        </a:rPr>
                        <a:t>Werterhaltung übrige Gebäude Verwaltungsvermögen</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dirty="0">
                          <a:solidFill>
                            <a:srgbClr val="000000"/>
                          </a:solidFill>
                          <a:effectLst/>
                        </a:rPr>
                        <a:t>                       930 </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1122038072"/>
                  </a:ext>
                </a:extLst>
              </a:tr>
              <a:tr h="714375">
                <a:tc>
                  <a:txBody>
                    <a:bodyPr/>
                    <a:lstStyle/>
                    <a:p>
                      <a:pPr algn="l">
                        <a:lnSpc>
                          <a:spcPct val="115000"/>
                        </a:lnSpc>
                        <a:spcBef>
                          <a:spcPts val="1000"/>
                        </a:spcBef>
                        <a:spcAft>
                          <a:spcPts val="1000"/>
                        </a:spcAft>
                      </a:pPr>
                      <a:r>
                        <a:rPr lang="de-CH" sz="2200" b="1" cap="small" dirty="0">
                          <a:solidFill>
                            <a:srgbClr val="000000"/>
                          </a:solidFill>
                          <a:effectLst/>
                        </a:rPr>
                        <a:t>Erneuerungen Reservoir und Anlagen WVZ am Berg</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dirty="0">
                          <a:solidFill>
                            <a:srgbClr val="000000"/>
                          </a:solidFill>
                          <a:effectLst/>
                        </a:rPr>
                        <a:t>                       870 </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302611071"/>
                  </a:ext>
                </a:extLst>
              </a:tr>
              <a:tr h="714375">
                <a:tc>
                  <a:txBody>
                    <a:bodyPr/>
                    <a:lstStyle/>
                    <a:p>
                      <a:pPr algn="l">
                        <a:lnSpc>
                          <a:spcPct val="115000"/>
                        </a:lnSpc>
                        <a:spcBef>
                          <a:spcPts val="1000"/>
                        </a:spcBef>
                        <a:spcAft>
                          <a:spcPts val="1000"/>
                        </a:spcAft>
                      </a:pPr>
                      <a:r>
                        <a:rPr lang="de-CH" sz="2200" b="1" cap="small" dirty="0">
                          <a:solidFill>
                            <a:srgbClr val="000000"/>
                          </a:solidFill>
                          <a:effectLst/>
                        </a:rPr>
                        <a:t>Erneuerungen Schulliegenschaft</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dirty="0">
                          <a:solidFill>
                            <a:srgbClr val="000000"/>
                          </a:solidFill>
                          <a:effectLst/>
                        </a:rPr>
                        <a:t>                       850 </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432757835"/>
                  </a:ext>
                </a:extLst>
              </a:tr>
              <a:tr h="714375">
                <a:tc>
                  <a:txBody>
                    <a:bodyPr/>
                    <a:lstStyle/>
                    <a:p>
                      <a:pPr algn="l">
                        <a:lnSpc>
                          <a:spcPct val="115000"/>
                        </a:lnSpc>
                        <a:spcBef>
                          <a:spcPts val="1000"/>
                        </a:spcBef>
                        <a:spcAft>
                          <a:spcPts val="1000"/>
                        </a:spcAft>
                      </a:pPr>
                      <a:r>
                        <a:rPr lang="de-CH" sz="2200" b="1" cap="small" dirty="0">
                          <a:solidFill>
                            <a:srgbClr val="000000"/>
                          </a:solidFill>
                          <a:effectLst/>
                        </a:rPr>
                        <a:t>Erneuerungen Transportleitungen</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dirty="0">
                          <a:solidFill>
                            <a:srgbClr val="000000"/>
                          </a:solidFill>
                          <a:effectLst/>
                        </a:rPr>
                        <a:t>                       775 </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2595742364"/>
                  </a:ext>
                </a:extLst>
              </a:tr>
            </a:tbl>
          </a:graphicData>
        </a:graphic>
      </p:graphicFrame>
    </p:spTree>
    <p:extLst>
      <p:ext uri="{BB962C8B-B14F-4D97-AF65-F5344CB8AC3E}">
        <p14:creationId xmlns:p14="http://schemas.microsoft.com/office/powerpoint/2010/main" val="334957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DEB70F0C-5BF7-118E-2BD1-D218F3AB0964}"/>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ACCA575B-4DF4-4EE7-24E4-1904D2A39356}"/>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4C44E360-AA95-7D50-B6D3-FA9B202EF12C}"/>
              </a:ext>
            </a:extLst>
          </p:cNvPr>
          <p:cNvSpPr>
            <a:spLocks noGrp="1"/>
          </p:cNvSpPr>
          <p:nvPr>
            <p:ph type="sldNum" sz="quarter" idx="12"/>
          </p:nvPr>
        </p:nvSpPr>
        <p:spPr/>
        <p:txBody>
          <a:bodyPr/>
          <a:lstStyle/>
          <a:p>
            <a:fld id="{33883982-FD16-464E-B8BE-45F01105FA6D}" type="slidenum">
              <a:rPr lang="de-DE" smtClean="0"/>
              <a:t>44</a:t>
            </a:fld>
            <a:endParaRPr lang="de-DE"/>
          </a:p>
        </p:txBody>
      </p:sp>
      <p:graphicFrame>
        <p:nvGraphicFramePr>
          <p:cNvPr id="9" name="Inhaltsplatzhalter 8">
            <a:extLst>
              <a:ext uri="{FF2B5EF4-FFF2-40B4-BE49-F238E27FC236}">
                <a16:creationId xmlns:a16="http://schemas.microsoft.com/office/drawing/2014/main" id="{6DEDF212-517C-F4E0-148E-9CF4B55EE6C1}"/>
              </a:ext>
            </a:extLst>
          </p:cNvPr>
          <p:cNvGraphicFramePr>
            <a:graphicFrameLocks noGrp="1"/>
          </p:cNvGraphicFramePr>
          <p:nvPr>
            <p:ph idx="1"/>
            <p:extLst>
              <p:ext uri="{D42A27DB-BD31-4B8C-83A1-F6EECF244321}">
                <p14:modId xmlns:p14="http://schemas.microsoft.com/office/powerpoint/2010/main" val="3915382375"/>
              </p:ext>
            </p:extLst>
          </p:nvPr>
        </p:nvGraphicFramePr>
        <p:xfrm>
          <a:off x="621047" y="381000"/>
          <a:ext cx="10949903" cy="5785252"/>
        </p:xfrm>
        <a:graphic>
          <a:graphicData uri="http://schemas.openxmlformats.org/drawingml/2006/table">
            <a:tbl>
              <a:tblPr firstRow="1" firstCol="1" bandRow="1">
                <a:tableStyleId>{5C22544A-7EE6-4342-B048-85BDC9FD1C3A}</a:tableStyleId>
              </a:tblPr>
              <a:tblGrid>
                <a:gridCol w="8212427">
                  <a:extLst>
                    <a:ext uri="{9D8B030D-6E8A-4147-A177-3AD203B41FA5}">
                      <a16:colId xmlns:a16="http://schemas.microsoft.com/office/drawing/2014/main" val="3082081094"/>
                    </a:ext>
                  </a:extLst>
                </a:gridCol>
                <a:gridCol w="2737476">
                  <a:extLst>
                    <a:ext uri="{9D8B030D-6E8A-4147-A177-3AD203B41FA5}">
                      <a16:colId xmlns:a16="http://schemas.microsoft.com/office/drawing/2014/main" val="1532517095"/>
                    </a:ext>
                  </a:extLst>
                </a:gridCol>
              </a:tblGrid>
              <a:tr h="525932">
                <a:tc>
                  <a:txBody>
                    <a:bodyPr/>
                    <a:lstStyle/>
                    <a:p>
                      <a:pPr algn="l">
                        <a:lnSpc>
                          <a:spcPct val="115000"/>
                        </a:lnSpc>
                        <a:spcBef>
                          <a:spcPts val="1000"/>
                        </a:spcBef>
                        <a:spcAft>
                          <a:spcPts val="1000"/>
                        </a:spcAft>
                      </a:pPr>
                      <a:r>
                        <a:rPr lang="de-CH" sz="2200" b="1" cap="small" dirty="0">
                          <a:solidFill>
                            <a:srgbClr val="000000"/>
                          </a:solidFill>
                          <a:effectLst/>
                        </a:rPr>
                        <a:t>Überblick der geplanten Investitionsprojekte Ab 200 </a:t>
                      </a:r>
                      <a:r>
                        <a:rPr lang="de-CH" sz="2200" b="1" cap="small" dirty="0" err="1">
                          <a:solidFill>
                            <a:srgbClr val="000000"/>
                          </a:solidFill>
                          <a:effectLst/>
                        </a:rPr>
                        <a:t>TCHF</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a:solidFill>
                            <a:srgbClr val="000000"/>
                          </a:solidFill>
                          <a:effectLst/>
                        </a:rPr>
                        <a:t> </a:t>
                      </a:r>
                      <a:endParaRPr lang="de-CH" sz="2200" b="1">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3894532016"/>
                  </a:ext>
                </a:extLst>
              </a:tr>
              <a:tr h="525932">
                <a:tc>
                  <a:txBody>
                    <a:bodyPr/>
                    <a:lstStyle/>
                    <a:p>
                      <a:pPr algn="l">
                        <a:lnSpc>
                          <a:spcPct val="115000"/>
                        </a:lnSpc>
                        <a:spcBef>
                          <a:spcPts val="1000"/>
                        </a:spcBef>
                        <a:spcAft>
                          <a:spcPts val="1000"/>
                        </a:spcAft>
                      </a:pPr>
                      <a:r>
                        <a:rPr lang="de-CH" sz="2200" b="1" cap="small" dirty="0">
                          <a:solidFill>
                            <a:srgbClr val="000000"/>
                          </a:solidFill>
                          <a:effectLst/>
                        </a:rPr>
                        <a:t>Erneuerungen Wanderwegnetze</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dirty="0">
                          <a:solidFill>
                            <a:srgbClr val="000000"/>
                          </a:solidFill>
                          <a:effectLst/>
                        </a:rPr>
                        <a:t>                       750 </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1077758929"/>
                  </a:ext>
                </a:extLst>
              </a:tr>
              <a:tr h="525932">
                <a:tc>
                  <a:txBody>
                    <a:bodyPr/>
                    <a:lstStyle/>
                    <a:p>
                      <a:pPr algn="l">
                        <a:lnSpc>
                          <a:spcPct val="115000"/>
                        </a:lnSpc>
                        <a:spcBef>
                          <a:spcPts val="1000"/>
                        </a:spcBef>
                        <a:spcAft>
                          <a:spcPts val="1000"/>
                        </a:spcAft>
                      </a:pPr>
                      <a:r>
                        <a:rPr lang="de-CH" sz="2200" b="1" cap="small" dirty="0">
                          <a:solidFill>
                            <a:srgbClr val="000000"/>
                          </a:solidFill>
                          <a:effectLst/>
                        </a:rPr>
                        <a:t>Neubau Schutzbauten (Lawinen/Steinschlag)</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dirty="0">
                          <a:solidFill>
                            <a:srgbClr val="000000"/>
                          </a:solidFill>
                          <a:effectLst/>
                        </a:rPr>
                        <a:t>                       685 </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1019111272"/>
                  </a:ext>
                </a:extLst>
              </a:tr>
              <a:tr h="525932">
                <a:tc>
                  <a:txBody>
                    <a:bodyPr/>
                    <a:lstStyle/>
                    <a:p>
                      <a:pPr algn="l">
                        <a:lnSpc>
                          <a:spcPct val="115000"/>
                        </a:lnSpc>
                        <a:spcBef>
                          <a:spcPts val="1000"/>
                        </a:spcBef>
                        <a:spcAft>
                          <a:spcPts val="1000"/>
                        </a:spcAft>
                      </a:pPr>
                      <a:r>
                        <a:rPr lang="de-CH" sz="2200" b="1" cap="small" dirty="0">
                          <a:solidFill>
                            <a:srgbClr val="000000"/>
                          </a:solidFill>
                          <a:effectLst/>
                        </a:rPr>
                        <a:t>Erneuerungen Kanalisation</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dirty="0">
                          <a:solidFill>
                            <a:srgbClr val="000000"/>
                          </a:solidFill>
                          <a:effectLst/>
                        </a:rPr>
                        <a:t>                       610 </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2937990359"/>
                  </a:ext>
                </a:extLst>
              </a:tr>
              <a:tr h="525932">
                <a:tc>
                  <a:txBody>
                    <a:bodyPr/>
                    <a:lstStyle/>
                    <a:p>
                      <a:pPr algn="l">
                        <a:lnSpc>
                          <a:spcPct val="115000"/>
                        </a:lnSpc>
                        <a:spcBef>
                          <a:spcPts val="1000"/>
                        </a:spcBef>
                        <a:spcAft>
                          <a:spcPts val="1000"/>
                        </a:spcAft>
                      </a:pPr>
                      <a:r>
                        <a:rPr lang="de-CH" sz="2200" b="1" cap="small" dirty="0">
                          <a:solidFill>
                            <a:srgbClr val="000000"/>
                          </a:solidFill>
                          <a:effectLst/>
                        </a:rPr>
                        <a:t>Beitrag ans Kantonsstrassennetz</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dirty="0">
                          <a:solidFill>
                            <a:srgbClr val="000000"/>
                          </a:solidFill>
                          <a:effectLst/>
                        </a:rPr>
                        <a:t>                       571 </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672792917"/>
                  </a:ext>
                </a:extLst>
              </a:tr>
              <a:tr h="525932">
                <a:tc>
                  <a:txBody>
                    <a:bodyPr/>
                    <a:lstStyle/>
                    <a:p>
                      <a:pPr algn="l">
                        <a:lnSpc>
                          <a:spcPct val="115000"/>
                        </a:lnSpc>
                        <a:spcBef>
                          <a:spcPts val="1000"/>
                        </a:spcBef>
                        <a:spcAft>
                          <a:spcPts val="1000"/>
                        </a:spcAft>
                      </a:pPr>
                      <a:r>
                        <a:rPr lang="de-CH" sz="2200" b="1" cap="small" dirty="0">
                          <a:solidFill>
                            <a:srgbClr val="000000"/>
                          </a:solidFill>
                          <a:effectLst/>
                        </a:rPr>
                        <a:t>Technische Infrastruktur Abfall</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dirty="0">
                          <a:solidFill>
                            <a:srgbClr val="000000"/>
                          </a:solidFill>
                          <a:effectLst/>
                        </a:rPr>
                        <a:t>                       470 </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1712132851"/>
                  </a:ext>
                </a:extLst>
              </a:tr>
              <a:tr h="525932">
                <a:tc>
                  <a:txBody>
                    <a:bodyPr/>
                    <a:lstStyle/>
                    <a:p>
                      <a:pPr algn="l">
                        <a:lnSpc>
                          <a:spcPct val="115000"/>
                        </a:lnSpc>
                        <a:spcBef>
                          <a:spcPts val="1000"/>
                        </a:spcBef>
                        <a:spcAft>
                          <a:spcPts val="1000"/>
                        </a:spcAft>
                      </a:pPr>
                      <a:r>
                        <a:rPr lang="de-CH" sz="2200" b="1" cap="small" dirty="0">
                          <a:solidFill>
                            <a:srgbClr val="000000"/>
                          </a:solidFill>
                          <a:effectLst/>
                        </a:rPr>
                        <a:t>Erneuerungen Quellfassungen</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dirty="0">
                          <a:solidFill>
                            <a:srgbClr val="000000"/>
                          </a:solidFill>
                          <a:effectLst/>
                        </a:rPr>
                        <a:t>                       460 </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3271161765"/>
                  </a:ext>
                </a:extLst>
              </a:tr>
              <a:tr h="525932">
                <a:tc>
                  <a:txBody>
                    <a:bodyPr/>
                    <a:lstStyle/>
                    <a:p>
                      <a:pPr algn="l">
                        <a:lnSpc>
                          <a:spcPct val="115000"/>
                        </a:lnSpc>
                        <a:spcBef>
                          <a:spcPts val="1000"/>
                        </a:spcBef>
                        <a:spcAft>
                          <a:spcPts val="1000"/>
                        </a:spcAft>
                      </a:pPr>
                      <a:r>
                        <a:rPr lang="de-CH" sz="2200" b="1" cap="small" dirty="0">
                          <a:solidFill>
                            <a:srgbClr val="000000"/>
                          </a:solidFill>
                          <a:effectLst/>
                        </a:rPr>
                        <a:t>Technische Einrichtungen Wasserversorgung</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dirty="0">
                          <a:solidFill>
                            <a:srgbClr val="000000"/>
                          </a:solidFill>
                          <a:effectLst/>
                        </a:rPr>
                        <a:t>                       440 </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2689593414"/>
                  </a:ext>
                </a:extLst>
              </a:tr>
              <a:tr h="525932">
                <a:tc>
                  <a:txBody>
                    <a:bodyPr/>
                    <a:lstStyle/>
                    <a:p>
                      <a:pPr algn="l">
                        <a:lnSpc>
                          <a:spcPct val="115000"/>
                        </a:lnSpc>
                        <a:spcBef>
                          <a:spcPts val="1000"/>
                        </a:spcBef>
                        <a:spcAft>
                          <a:spcPts val="1000"/>
                        </a:spcAft>
                      </a:pPr>
                      <a:r>
                        <a:rPr lang="de-CH" sz="2200" b="1" cap="small" dirty="0">
                          <a:solidFill>
                            <a:srgbClr val="000000"/>
                          </a:solidFill>
                          <a:effectLst/>
                        </a:rPr>
                        <a:t>Total Bruttoinvestitionen</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dirty="0">
                          <a:solidFill>
                            <a:srgbClr val="000000"/>
                          </a:solidFill>
                          <a:effectLst/>
                        </a:rPr>
                        <a:t>                  37’781 </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3232680455"/>
                  </a:ext>
                </a:extLst>
              </a:tr>
              <a:tr h="525932">
                <a:tc>
                  <a:txBody>
                    <a:bodyPr/>
                    <a:lstStyle/>
                    <a:p>
                      <a:pPr algn="l">
                        <a:lnSpc>
                          <a:spcPct val="115000"/>
                        </a:lnSpc>
                        <a:spcBef>
                          <a:spcPts val="1000"/>
                        </a:spcBef>
                        <a:spcAft>
                          <a:spcPts val="1000"/>
                        </a:spcAft>
                      </a:pPr>
                      <a:r>
                        <a:rPr lang="de-CH" sz="2200" b="1" cap="small" dirty="0">
                          <a:solidFill>
                            <a:srgbClr val="000000"/>
                          </a:solidFill>
                          <a:effectLst/>
                        </a:rPr>
                        <a:t>Rückvergütungen / Subventionen</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dirty="0">
                          <a:solidFill>
                            <a:srgbClr val="000000"/>
                          </a:solidFill>
                          <a:effectLst/>
                        </a:rPr>
                        <a:t>                    4’778 </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1554735205"/>
                  </a:ext>
                </a:extLst>
              </a:tr>
              <a:tr h="525932">
                <a:tc>
                  <a:txBody>
                    <a:bodyPr/>
                    <a:lstStyle/>
                    <a:p>
                      <a:pPr algn="l">
                        <a:lnSpc>
                          <a:spcPct val="115000"/>
                        </a:lnSpc>
                        <a:spcBef>
                          <a:spcPts val="1000"/>
                        </a:spcBef>
                        <a:spcAft>
                          <a:spcPts val="1000"/>
                        </a:spcAft>
                      </a:pPr>
                      <a:r>
                        <a:rPr lang="de-CH" sz="2200" b="1" cap="small" dirty="0">
                          <a:solidFill>
                            <a:srgbClr val="000000"/>
                          </a:solidFill>
                          <a:effectLst/>
                        </a:rPr>
                        <a:t>Total Nettoinvestitionen</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dirty="0">
                          <a:solidFill>
                            <a:srgbClr val="000000"/>
                          </a:solidFill>
                          <a:effectLst/>
                        </a:rPr>
                        <a:t>                  33’003 </a:t>
                      </a:r>
                      <a:endParaRPr lang="de-CH" sz="22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1094247248"/>
                  </a:ext>
                </a:extLst>
              </a:tr>
            </a:tbl>
          </a:graphicData>
        </a:graphic>
      </p:graphicFrame>
    </p:spTree>
    <p:extLst>
      <p:ext uri="{BB962C8B-B14F-4D97-AF65-F5344CB8AC3E}">
        <p14:creationId xmlns:p14="http://schemas.microsoft.com/office/powerpoint/2010/main" val="2259031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4000"/>
            <a:lum/>
          </a:blip>
          <a:srcRect/>
          <a:stretch>
            <a:fillRect t="-37000" b="-37000"/>
          </a:stretch>
        </a:blipFill>
        <a:effectLst/>
      </p:bgPr>
    </p:bg>
    <p:spTree>
      <p:nvGrpSpPr>
        <p:cNvPr id="1" name="">
          <a:extLst>
            <a:ext uri="{FF2B5EF4-FFF2-40B4-BE49-F238E27FC236}">
              <a16:creationId xmlns:a16="http://schemas.microsoft.com/office/drawing/2014/main" id="{E745AC9C-DA3B-BC83-479D-048981F9738B}"/>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1375EA7A-3BED-5A18-A7A3-23C05B06C74E}"/>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42D732DB-3EB6-1CB3-B0EB-23BEB338522F}"/>
              </a:ext>
            </a:extLst>
          </p:cNvPr>
          <p:cNvSpPr>
            <a:spLocks noGrp="1"/>
          </p:cNvSpPr>
          <p:nvPr>
            <p:ph type="sldNum" sz="quarter" idx="12"/>
          </p:nvPr>
        </p:nvSpPr>
        <p:spPr/>
        <p:txBody>
          <a:bodyPr/>
          <a:lstStyle/>
          <a:p>
            <a:fld id="{33883982-FD16-464E-B8BE-45F01105FA6D}" type="slidenum">
              <a:rPr lang="de-DE" smtClean="0"/>
              <a:t>45</a:t>
            </a:fld>
            <a:endParaRPr lang="de-DE"/>
          </a:p>
        </p:txBody>
      </p:sp>
      <p:grpSp>
        <p:nvGrpSpPr>
          <p:cNvPr id="4" name="Gruppieren 3">
            <a:extLst>
              <a:ext uri="{FF2B5EF4-FFF2-40B4-BE49-F238E27FC236}">
                <a16:creationId xmlns:a16="http://schemas.microsoft.com/office/drawing/2014/main" id="{85E0321B-D14F-C682-23EB-0FE354333FCC}"/>
              </a:ext>
            </a:extLst>
          </p:cNvPr>
          <p:cNvGrpSpPr/>
          <p:nvPr/>
        </p:nvGrpSpPr>
        <p:grpSpPr>
          <a:xfrm>
            <a:off x="2804324" y="319087"/>
            <a:ext cx="6583350" cy="6219825"/>
            <a:chOff x="2804324" y="319087"/>
            <a:chExt cx="6583350" cy="6219825"/>
          </a:xfrm>
        </p:grpSpPr>
        <p:grpSp>
          <p:nvGrpSpPr>
            <p:cNvPr id="8" name="Gruppieren 7">
              <a:extLst>
                <a:ext uri="{FF2B5EF4-FFF2-40B4-BE49-F238E27FC236}">
                  <a16:creationId xmlns:a16="http://schemas.microsoft.com/office/drawing/2014/main" id="{62F1C018-DEF1-F138-6BEC-7CD3FAA6ED1C}"/>
                </a:ext>
              </a:extLst>
            </p:cNvPr>
            <p:cNvGrpSpPr/>
            <p:nvPr/>
          </p:nvGrpSpPr>
          <p:grpSpPr>
            <a:xfrm>
              <a:off x="2804324" y="319087"/>
              <a:ext cx="6583350" cy="6219825"/>
              <a:chOff x="2960700" y="136525"/>
              <a:chExt cx="6583350" cy="6219825"/>
            </a:xfrm>
          </p:grpSpPr>
          <p:sp>
            <p:nvSpPr>
              <p:cNvPr id="7" name="Ellipse 6">
                <a:extLst>
                  <a:ext uri="{FF2B5EF4-FFF2-40B4-BE49-F238E27FC236}">
                    <a16:creationId xmlns:a16="http://schemas.microsoft.com/office/drawing/2014/main" id="{CED66325-092A-3C78-4A33-5A6011E3F41A}"/>
                  </a:ext>
                </a:extLst>
              </p:cNvPr>
              <p:cNvSpPr/>
              <p:nvPr/>
            </p:nvSpPr>
            <p:spPr>
              <a:xfrm>
                <a:off x="2960700" y="136525"/>
                <a:ext cx="6583350" cy="6219825"/>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de-CH" dirty="0">
                  <a:solidFill>
                    <a:schemeClr val="tx1"/>
                  </a:solidFill>
                </a:endParaRPr>
              </a:p>
            </p:txBody>
          </p:sp>
          <p:sp>
            <p:nvSpPr>
              <p:cNvPr id="13" name="Textfeld 12">
                <a:extLst>
                  <a:ext uri="{FF2B5EF4-FFF2-40B4-BE49-F238E27FC236}">
                    <a16:creationId xmlns:a16="http://schemas.microsoft.com/office/drawing/2014/main" id="{94E933F5-79DE-74FD-3C89-52BE8FEB8FB9}"/>
                  </a:ext>
                </a:extLst>
              </p:cNvPr>
              <p:cNvSpPr txBox="1"/>
              <p:nvPr/>
            </p:nvSpPr>
            <p:spPr>
              <a:xfrm>
                <a:off x="3227400" y="4229836"/>
                <a:ext cx="6096000" cy="830997"/>
              </a:xfrm>
              <a:prstGeom prst="rect">
                <a:avLst/>
              </a:prstGeom>
              <a:noFill/>
            </p:spPr>
            <p:txBody>
              <a:bodyPr wrap="square">
                <a:spAutoFit/>
              </a:bodyPr>
              <a:lstStyle/>
              <a:p>
                <a:pPr algn="ctr"/>
                <a:r>
                  <a:rPr lang="de-DE" sz="4800" dirty="0">
                    <a:solidFill>
                      <a:srgbClr val="000000"/>
                    </a:solidFill>
                  </a:rPr>
                  <a:t>Zusammenfassung</a:t>
                </a:r>
                <a:endParaRPr lang="de-CH" sz="4800" dirty="0">
                  <a:solidFill>
                    <a:srgbClr val="000000"/>
                  </a:solidFill>
                </a:endParaRPr>
              </a:p>
            </p:txBody>
          </p:sp>
        </p:grpSp>
        <p:pic>
          <p:nvPicPr>
            <p:cNvPr id="3" name="Grafik 2" descr="Berge mit einfarbiger Füllung">
              <a:extLst>
                <a:ext uri="{FF2B5EF4-FFF2-40B4-BE49-F238E27FC236}">
                  <a16:creationId xmlns:a16="http://schemas.microsoft.com/office/drawing/2014/main" id="{E15153FD-D5DB-CA82-49D9-93A9437218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42676" y="839905"/>
              <a:ext cx="3306645" cy="3306645"/>
            </a:xfrm>
            <a:prstGeom prst="rect">
              <a:avLst/>
            </a:prstGeom>
          </p:spPr>
        </p:pic>
      </p:grpSp>
    </p:spTree>
    <p:extLst>
      <p:ext uri="{BB962C8B-B14F-4D97-AF65-F5344CB8AC3E}">
        <p14:creationId xmlns:p14="http://schemas.microsoft.com/office/powerpoint/2010/main" val="3739567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4000"/>
            <a:lum/>
          </a:blip>
          <a:srcRect/>
          <a:stretch>
            <a:fillRect t="-37000" b="-37000"/>
          </a:stretch>
        </a:blipFill>
        <a:effectLst/>
      </p:bgPr>
    </p:bg>
    <p:spTree>
      <p:nvGrpSpPr>
        <p:cNvPr id="1" name="">
          <a:extLst>
            <a:ext uri="{FF2B5EF4-FFF2-40B4-BE49-F238E27FC236}">
              <a16:creationId xmlns:a16="http://schemas.microsoft.com/office/drawing/2014/main" id="{3FD94F66-850E-D0A1-1AE1-C862F8902690}"/>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4ECE8EB1-41C6-8103-47F9-2CC6B7ECB0CC}"/>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8A7FE61E-2590-4EE0-9490-085E86B1B394}"/>
              </a:ext>
            </a:extLst>
          </p:cNvPr>
          <p:cNvSpPr>
            <a:spLocks noGrp="1"/>
          </p:cNvSpPr>
          <p:nvPr>
            <p:ph type="sldNum" sz="quarter" idx="12"/>
          </p:nvPr>
        </p:nvSpPr>
        <p:spPr/>
        <p:txBody>
          <a:bodyPr/>
          <a:lstStyle/>
          <a:p>
            <a:fld id="{33883982-FD16-464E-B8BE-45F01105FA6D}" type="slidenum">
              <a:rPr lang="de-DE" smtClean="0"/>
              <a:t>46</a:t>
            </a:fld>
            <a:endParaRPr lang="de-DE"/>
          </a:p>
        </p:txBody>
      </p:sp>
      <p:sp>
        <p:nvSpPr>
          <p:cNvPr id="10" name="Rechteck 9">
            <a:extLst>
              <a:ext uri="{FF2B5EF4-FFF2-40B4-BE49-F238E27FC236}">
                <a16:creationId xmlns:a16="http://schemas.microsoft.com/office/drawing/2014/main" id="{50E10266-D247-0A55-8E72-CF719CCB9764}"/>
              </a:ext>
            </a:extLst>
          </p:cNvPr>
          <p:cNvSpPr/>
          <p:nvPr/>
        </p:nvSpPr>
        <p:spPr>
          <a:xfrm>
            <a:off x="232199" y="3210839"/>
            <a:ext cx="3600000" cy="1177200"/>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600" dirty="0">
                <a:solidFill>
                  <a:srgbClr val="000000"/>
                </a:solidFill>
              </a:rPr>
              <a:t>rollend überarbeitet</a:t>
            </a:r>
            <a:br>
              <a:rPr lang="de-DE" sz="2600" dirty="0">
                <a:solidFill>
                  <a:srgbClr val="000000"/>
                </a:solidFill>
              </a:rPr>
            </a:br>
            <a:r>
              <a:rPr lang="de-DE" sz="2600" dirty="0">
                <a:solidFill>
                  <a:srgbClr val="000000"/>
                </a:solidFill>
              </a:rPr>
              <a:t>bis 2030</a:t>
            </a:r>
            <a:endParaRPr lang="de-CH" sz="2600" dirty="0">
              <a:solidFill>
                <a:srgbClr val="000000"/>
              </a:solidFill>
            </a:endParaRPr>
          </a:p>
        </p:txBody>
      </p:sp>
      <p:pic>
        <p:nvPicPr>
          <p:cNvPr id="34" name="Grafik 33">
            <a:extLst>
              <a:ext uri="{FF2B5EF4-FFF2-40B4-BE49-F238E27FC236}">
                <a16:creationId xmlns:a16="http://schemas.microsoft.com/office/drawing/2014/main" id="{467DFD90-8EC1-6EA6-178A-A41D0B7E56E3}"/>
              </a:ext>
            </a:extLst>
          </p:cNvPr>
          <p:cNvPicPr>
            <a:picLocks noChangeAspect="1"/>
          </p:cNvPicPr>
          <p:nvPr/>
        </p:nvPicPr>
        <p:blipFill>
          <a:blip r:embed="rId4"/>
          <a:srcRect/>
          <a:stretch/>
        </p:blipFill>
        <p:spPr>
          <a:xfrm>
            <a:off x="1130348" y="1326504"/>
            <a:ext cx="1803702" cy="1763221"/>
          </a:xfrm>
          <a:prstGeom prst="rect">
            <a:avLst/>
          </a:prstGeom>
        </p:spPr>
      </p:pic>
      <p:sp>
        <p:nvSpPr>
          <p:cNvPr id="3" name="Rechteck 2">
            <a:extLst>
              <a:ext uri="{FF2B5EF4-FFF2-40B4-BE49-F238E27FC236}">
                <a16:creationId xmlns:a16="http://schemas.microsoft.com/office/drawing/2014/main" id="{54FECA52-25AD-2528-6BA3-62DF564CEA2D}"/>
              </a:ext>
            </a:extLst>
          </p:cNvPr>
          <p:cNvSpPr/>
          <p:nvPr/>
        </p:nvSpPr>
        <p:spPr>
          <a:xfrm>
            <a:off x="8045448" y="3210839"/>
            <a:ext cx="3724903" cy="1177200"/>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600" dirty="0">
                <a:solidFill>
                  <a:srgbClr val="000000"/>
                </a:solidFill>
              </a:rPr>
              <a:t>33 Mio.</a:t>
            </a:r>
            <a:endParaRPr lang="de-CH" sz="2600" dirty="0">
              <a:solidFill>
                <a:srgbClr val="000000"/>
              </a:solidFill>
            </a:endParaRPr>
          </a:p>
        </p:txBody>
      </p:sp>
      <p:pic>
        <p:nvPicPr>
          <p:cNvPr id="12" name="Grafik 11">
            <a:extLst>
              <a:ext uri="{FF2B5EF4-FFF2-40B4-BE49-F238E27FC236}">
                <a16:creationId xmlns:a16="http://schemas.microsoft.com/office/drawing/2014/main" id="{9882FE0D-BE12-850A-A0BA-D63421003D35}"/>
              </a:ext>
            </a:extLst>
          </p:cNvPr>
          <p:cNvPicPr>
            <a:picLocks noChangeAspect="1"/>
          </p:cNvPicPr>
          <p:nvPr/>
        </p:nvPicPr>
        <p:blipFill>
          <a:blip r:embed="rId5"/>
          <a:srcRect/>
          <a:stretch/>
        </p:blipFill>
        <p:spPr>
          <a:xfrm>
            <a:off x="8974911" y="1326115"/>
            <a:ext cx="1865978" cy="1763999"/>
          </a:xfrm>
          <a:prstGeom prst="rect">
            <a:avLst/>
          </a:prstGeom>
        </p:spPr>
      </p:pic>
    </p:spTree>
    <p:extLst>
      <p:ext uri="{BB962C8B-B14F-4D97-AF65-F5344CB8AC3E}">
        <p14:creationId xmlns:p14="http://schemas.microsoft.com/office/powerpoint/2010/main" val="2222920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4000"/>
            <a:lum/>
          </a:blip>
          <a:srcRect/>
          <a:stretch>
            <a:fillRect t="-37000" b="-37000"/>
          </a:stretch>
        </a:blipFill>
        <a:effectLst/>
      </p:bgPr>
    </p:bg>
    <p:spTree>
      <p:nvGrpSpPr>
        <p:cNvPr id="1" name="">
          <a:extLst>
            <a:ext uri="{FF2B5EF4-FFF2-40B4-BE49-F238E27FC236}">
              <a16:creationId xmlns:a16="http://schemas.microsoft.com/office/drawing/2014/main" id="{FC66E107-E12D-C862-C90D-6D6B2EBC4671}"/>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D7A9C45E-4331-BD83-B748-B0CC0FC3A00B}"/>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AFE424E7-C426-3E4A-FD4D-D9F5D3E6B9B7}"/>
              </a:ext>
            </a:extLst>
          </p:cNvPr>
          <p:cNvSpPr>
            <a:spLocks noGrp="1"/>
          </p:cNvSpPr>
          <p:nvPr>
            <p:ph type="sldNum" sz="quarter" idx="12"/>
          </p:nvPr>
        </p:nvSpPr>
        <p:spPr/>
        <p:txBody>
          <a:bodyPr/>
          <a:lstStyle/>
          <a:p>
            <a:fld id="{33883982-FD16-464E-B8BE-45F01105FA6D}" type="slidenum">
              <a:rPr lang="de-DE" smtClean="0"/>
              <a:t>47</a:t>
            </a:fld>
            <a:endParaRPr lang="de-DE"/>
          </a:p>
        </p:txBody>
      </p:sp>
      <p:sp>
        <p:nvSpPr>
          <p:cNvPr id="10" name="Rechteck 9">
            <a:extLst>
              <a:ext uri="{FF2B5EF4-FFF2-40B4-BE49-F238E27FC236}">
                <a16:creationId xmlns:a16="http://schemas.microsoft.com/office/drawing/2014/main" id="{0C77AAD2-DBB3-8299-8170-4343C46AEF06}"/>
              </a:ext>
            </a:extLst>
          </p:cNvPr>
          <p:cNvSpPr/>
          <p:nvPr/>
        </p:nvSpPr>
        <p:spPr>
          <a:xfrm>
            <a:off x="232199" y="3210838"/>
            <a:ext cx="3600000" cy="1178487"/>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2600" dirty="0">
                <a:solidFill>
                  <a:srgbClr val="000000"/>
                </a:solidFill>
              </a:rPr>
              <a:t>Steuerkoeffizient</a:t>
            </a:r>
            <a:r>
              <a:rPr lang="de-CH" sz="2800" dirty="0">
                <a:solidFill>
                  <a:srgbClr val="000000"/>
                </a:solidFill>
              </a:rPr>
              <a:t> 1.0</a:t>
            </a:r>
          </a:p>
        </p:txBody>
      </p:sp>
      <p:sp>
        <p:nvSpPr>
          <p:cNvPr id="11" name="Rechteck 10">
            <a:extLst>
              <a:ext uri="{FF2B5EF4-FFF2-40B4-BE49-F238E27FC236}">
                <a16:creationId xmlns:a16="http://schemas.microsoft.com/office/drawing/2014/main" id="{FD83FEB8-91D9-F128-AC58-1E7BF608DB03}"/>
              </a:ext>
            </a:extLst>
          </p:cNvPr>
          <p:cNvSpPr/>
          <p:nvPr/>
        </p:nvSpPr>
        <p:spPr>
          <a:xfrm>
            <a:off x="232199" y="4720662"/>
            <a:ext cx="3600000" cy="1178487"/>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2600" dirty="0">
                <a:solidFill>
                  <a:srgbClr val="000000"/>
                </a:solidFill>
              </a:rPr>
              <a:t>Steuerindexierung 176</a:t>
            </a:r>
          </a:p>
        </p:txBody>
      </p:sp>
      <p:pic>
        <p:nvPicPr>
          <p:cNvPr id="18" name="Grafik 17">
            <a:extLst>
              <a:ext uri="{FF2B5EF4-FFF2-40B4-BE49-F238E27FC236}">
                <a16:creationId xmlns:a16="http://schemas.microsoft.com/office/drawing/2014/main" id="{CCCCCC83-2DBF-4FFC-2343-C2DDEBF8264A}"/>
              </a:ext>
            </a:extLst>
          </p:cNvPr>
          <p:cNvPicPr>
            <a:picLocks noChangeAspect="1"/>
          </p:cNvPicPr>
          <p:nvPr/>
        </p:nvPicPr>
        <p:blipFill>
          <a:blip r:embed="rId4"/>
          <a:srcRect/>
          <a:stretch/>
        </p:blipFill>
        <p:spPr>
          <a:xfrm>
            <a:off x="810701" y="1289819"/>
            <a:ext cx="1907099" cy="1816513"/>
          </a:xfrm>
          <a:prstGeom prst="rect">
            <a:avLst/>
          </a:prstGeom>
        </p:spPr>
      </p:pic>
      <p:pic>
        <p:nvPicPr>
          <p:cNvPr id="26" name="Grafik 25">
            <a:extLst>
              <a:ext uri="{FF2B5EF4-FFF2-40B4-BE49-F238E27FC236}">
                <a16:creationId xmlns:a16="http://schemas.microsoft.com/office/drawing/2014/main" id="{9C43120C-CF0F-BF79-E1D7-9DC9E5C731C7}"/>
              </a:ext>
            </a:extLst>
          </p:cNvPr>
          <p:cNvPicPr>
            <a:picLocks noChangeAspect="1"/>
          </p:cNvPicPr>
          <p:nvPr/>
        </p:nvPicPr>
        <p:blipFill>
          <a:blip r:embed="rId5"/>
          <a:srcRect/>
          <a:stretch/>
        </p:blipFill>
        <p:spPr>
          <a:xfrm>
            <a:off x="5217544" y="1389576"/>
            <a:ext cx="1756910" cy="1673458"/>
          </a:xfrm>
          <a:prstGeom prst="rect">
            <a:avLst/>
          </a:prstGeom>
        </p:spPr>
      </p:pic>
      <p:pic>
        <p:nvPicPr>
          <p:cNvPr id="34" name="Grafik 33">
            <a:extLst>
              <a:ext uri="{FF2B5EF4-FFF2-40B4-BE49-F238E27FC236}">
                <a16:creationId xmlns:a16="http://schemas.microsoft.com/office/drawing/2014/main" id="{EE3F3CAE-40AE-F587-F22F-A53011757B48}"/>
              </a:ext>
            </a:extLst>
          </p:cNvPr>
          <p:cNvPicPr>
            <a:picLocks noChangeAspect="1"/>
          </p:cNvPicPr>
          <p:nvPr/>
        </p:nvPicPr>
        <p:blipFill>
          <a:blip r:embed="rId6"/>
          <a:srcRect/>
          <a:stretch/>
        </p:blipFill>
        <p:spPr>
          <a:xfrm>
            <a:off x="9240823" y="1344305"/>
            <a:ext cx="1837954" cy="1763999"/>
          </a:xfrm>
          <a:prstGeom prst="rect">
            <a:avLst/>
          </a:prstGeom>
        </p:spPr>
      </p:pic>
      <p:sp>
        <p:nvSpPr>
          <p:cNvPr id="2" name="Rechteck 1">
            <a:extLst>
              <a:ext uri="{FF2B5EF4-FFF2-40B4-BE49-F238E27FC236}">
                <a16:creationId xmlns:a16="http://schemas.microsoft.com/office/drawing/2014/main" id="{CD7C300C-A528-C1DD-5730-EC42C1F27CBE}"/>
              </a:ext>
            </a:extLst>
          </p:cNvPr>
          <p:cNvSpPr/>
          <p:nvPr/>
        </p:nvSpPr>
        <p:spPr>
          <a:xfrm>
            <a:off x="4295999" y="3210039"/>
            <a:ext cx="3600000" cy="1177200"/>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2600" dirty="0">
                <a:solidFill>
                  <a:srgbClr val="000000"/>
                </a:solidFill>
              </a:rPr>
              <a:t>Ertragsüberschuss </a:t>
            </a:r>
            <a:br>
              <a:rPr lang="de-CH" sz="2600" dirty="0">
                <a:solidFill>
                  <a:srgbClr val="000000"/>
                </a:solidFill>
              </a:rPr>
            </a:br>
            <a:r>
              <a:rPr lang="de-CH" sz="2600" dirty="0">
                <a:solidFill>
                  <a:srgbClr val="000000"/>
                </a:solidFill>
              </a:rPr>
              <a:t>3.9 Mio.</a:t>
            </a:r>
          </a:p>
        </p:txBody>
      </p:sp>
      <p:sp>
        <p:nvSpPr>
          <p:cNvPr id="3" name="Rechteck 2">
            <a:extLst>
              <a:ext uri="{FF2B5EF4-FFF2-40B4-BE49-F238E27FC236}">
                <a16:creationId xmlns:a16="http://schemas.microsoft.com/office/drawing/2014/main" id="{BCBC2BCC-240F-0350-3CC4-6476D4ECDC80}"/>
              </a:ext>
            </a:extLst>
          </p:cNvPr>
          <p:cNvSpPr/>
          <p:nvPr/>
        </p:nvSpPr>
        <p:spPr>
          <a:xfrm>
            <a:off x="8359801" y="3210039"/>
            <a:ext cx="3600000" cy="1177200"/>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600" dirty="0">
                <a:solidFill>
                  <a:srgbClr val="000000"/>
                </a:solidFill>
              </a:rPr>
              <a:t>Nettovermögen </a:t>
            </a:r>
            <a:br>
              <a:rPr lang="de-DE" sz="2600" dirty="0">
                <a:solidFill>
                  <a:srgbClr val="000000"/>
                </a:solidFill>
              </a:rPr>
            </a:br>
            <a:r>
              <a:rPr lang="de-DE" sz="2600" dirty="0">
                <a:solidFill>
                  <a:srgbClr val="000000"/>
                </a:solidFill>
              </a:rPr>
              <a:t>pro Kopf</a:t>
            </a:r>
            <a:br>
              <a:rPr lang="de-DE" sz="2600" dirty="0">
                <a:solidFill>
                  <a:srgbClr val="000000"/>
                </a:solidFill>
              </a:rPr>
            </a:br>
            <a:r>
              <a:rPr lang="de-DE" sz="2600" dirty="0">
                <a:solidFill>
                  <a:srgbClr val="000000"/>
                </a:solidFill>
              </a:rPr>
              <a:t>CHF 11‘382</a:t>
            </a:r>
            <a:endParaRPr lang="de-CH" sz="2600" dirty="0">
              <a:solidFill>
                <a:srgbClr val="000000"/>
              </a:solidFill>
            </a:endParaRPr>
          </a:p>
        </p:txBody>
      </p:sp>
      <p:sp>
        <p:nvSpPr>
          <p:cNvPr id="7" name="Rechteck 6">
            <a:extLst>
              <a:ext uri="{FF2B5EF4-FFF2-40B4-BE49-F238E27FC236}">
                <a16:creationId xmlns:a16="http://schemas.microsoft.com/office/drawing/2014/main" id="{82B9E523-F95C-A12F-86B5-32F2018A1B6A}"/>
              </a:ext>
            </a:extLst>
          </p:cNvPr>
          <p:cNvSpPr/>
          <p:nvPr/>
        </p:nvSpPr>
        <p:spPr>
          <a:xfrm>
            <a:off x="4295999" y="4721949"/>
            <a:ext cx="3600000" cy="1177200"/>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2600" dirty="0">
                <a:solidFill>
                  <a:srgbClr val="000000"/>
                </a:solidFill>
              </a:rPr>
              <a:t>Fiskalertrag</a:t>
            </a:r>
            <a:br>
              <a:rPr lang="de-CH" sz="2600" dirty="0">
                <a:solidFill>
                  <a:srgbClr val="000000"/>
                </a:solidFill>
              </a:rPr>
            </a:br>
            <a:r>
              <a:rPr lang="de-CH" sz="2600" dirty="0">
                <a:solidFill>
                  <a:srgbClr val="000000"/>
                </a:solidFill>
              </a:rPr>
              <a:t>63 Mio.</a:t>
            </a:r>
          </a:p>
        </p:txBody>
      </p:sp>
    </p:spTree>
    <p:extLst>
      <p:ext uri="{BB962C8B-B14F-4D97-AF65-F5344CB8AC3E}">
        <p14:creationId xmlns:p14="http://schemas.microsoft.com/office/powerpoint/2010/main" val="743541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4000"/>
            <a:lum/>
          </a:blip>
          <a:srcRect/>
          <a:stretch>
            <a:fillRect t="-37000" b="-37000"/>
          </a:stretch>
        </a:blipFill>
        <a:effectLst/>
      </p:bgPr>
    </p:bg>
    <p:spTree>
      <p:nvGrpSpPr>
        <p:cNvPr id="1" name="">
          <a:extLst>
            <a:ext uri="{FF2B5EF4-FFF2-40B4-BE49-F238E27FC236}">
              <a16:creationId xmlns:a16="http://schemas.microsoft.com/office/drawing/2014/main" id="{41C0A0AA-A996-4DF6-E61C-1A68559F7A60}"/>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06784187-6A6F-E798-BAEB-98DEA2432404}"/>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15399B58-EFE1-203D-DCC3-99FCA76F3F3B}"/>
              </a:ext>
            </a:extLst>
          </p:cNvPr>
          <p:cNvSpPr>
            <a:spLocks noGrp="1"/>
          </p:cNvSpPr>
          <p:nvPr>
            <p:ph type="sldNum" sz="quarter" idx="12"/>
          </p:nvPr>
        </p:nvSpPr>
        <p:spPr/>
        <p:txBody>
          <a:bodyPr/>
          <a:lstStyle/>
          <a:p>
            <a:fld id="{33883982-FD16-464E-B8BE-45F01105FA6D}" type="slidenum">
              <a:rPr lang="de-DE" smtClean="0"/>
              <a:t>48</a:t>
            </a:fld>
            <a:endParaRPr lang="de-DE"/>
          </a:p>
        </p:txBody>
      </p:sp>
      <p:sp>
        <p:nvSpPr>
          <p:cNvPr id="10" name="Rechteck 9">
            <a:extLst>
              <a:ext uri="{FF2B5EF4-FFF2-40B4-BE49-F238E27FC236}">
                <a16:creationId xmlns:a16="http://schemas.microsoft.com/office/drawing/2014/main" id="{A19CAAE5-4DB9-64EA-7071-F6EBE7D30095}"/>
              </a:ext>
            </a:extLst>
          </p:cNvPr>
          <p:cNvSpPr/>
          <p:nvPr/>
        </p:nvSpPr>
        <p:spPr>
          <a:xfrm>
            <a:off x="232199" y="3210839"/>
            <a:ext cx="3869154" cy="1177200"/>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600" dirty="0">
                <a:solidFill>
                  <a:srgbClr val="000000"/>
                </a:solidFill>
              </a:rPr>
              <a:t>N</a:t>
            </a:r>
            <a:r>
              <a:rPr lang="de-CH" sz="2600" dirty="0" err="1">
                <a:solidFill>
                  <a:srgbClr val="000000"/>
                </a:solidFill>
              </a:rPr>
              <a:t>ettoinvestitionen</a:t>
            </a:r>
            <a:br>
              <a:rPr lang="de-CH" sz="2600" dirty="0">
                <a:solidFill>
                  <a:srgbClr val="000000"/>
                </a:solidFill>
              </a:rPr>
            </a:br>
            <a:r>
              <a:rPr lang="de-CH" sz="2600" dirty="0">
                <a:solidFill>
                  <a:srgbClr val="000000"/>
                </a:solidFill>
              </a:rPr>
              <a:t>33 Mio. </a:t>
            </a:r>
          </a:p>
        </p:txBody>
      </p:sp>
      <p:sp>
        <p:nvSpPr>
          <p:cNvPr id="11" name="Rechteck 10">
            <a:extLst>
              <a:ext uri="{FF2B5EF4-FFF2-40B4-BE49-F238E27FC236}">
                <a16:creationId xmlns:a16="http://schemas.microsoft.com/office/drawing/2014/main" id="{D23059B4-2D2F-04E4-5AC3-74C961BE968A}"/>
              </a:ext>
            </a:extLst>
          </p:cNvPr>
          <p:cNvSpPr/>
          <p:nvPr/>
        </p:nvSpPr>
        <p:spPr>
          <a:xfrm>
            <a:off x="232199" y="4669956"/>
            <a:ext cx="3869154" cy="1177200"/>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600" dirty="0">
                <a:solidFill>
                  <a:srgbClr val="000000"/>
                </a:solidFill>
              </a:rPr>
              <a:t>Neubau Schulliegenschaft </a:t>
            </a:r>
            <a:br>
              <a:rPr lang="de-DE" sz="2600" dirty="0">
                <a:solidFill>
                  <a:srgbClr val="000000"/>
                </a:solidFill>
              </a:rPr>
            </a:br>
            <a:r>
              <a:rPr lang="de-DE" sz="2600" dirty="0">
                <a:solidFill>
                  <a:srgbClr val="000000"/>
                </a:solidFill>
              </a:rPr>
              <a:t>8 Mio.</a:t>
            </a:r>
            <a:endParaRPr lang="de-CH" sz="2600" dirty="0">
              <a:solidFill>
                <a:srgbClr val="000000"/>
              </a:solidFill>
            </a:endParaRPr>
          </a:p>
        </p:txBody>
      </p:sp>
      <p:pic>
        <p:nvPicPr>
          <p:cNvPr id="34" name="Grafik 33">
            <a:extLst>
              <a:ext uri="{FF2B5EF4-FFF2-40B4-BE49-F238E27FC236}">
                <a16:creationId xmlns:a16="http://schemas.microsoft.com/office/drawing/2014/main" id="{707014AA-011E-FAF7-B3AE-941A9015806E}"/>
              </a:ext>
            </a:extLst>
          </p:cNvPr>
          <p:cNvPicPr>
            <a:picLocks noChangeAspect="1"/>
          </p:cNvPicPr>
          <p:nvPr/>
        </p:nvPicPr>
        <p:blipFill>
          <a:blip r:embed="rId4"/>
          <a:srcRect/>
          <a:stretch/>
        </p:blipFill>
        <p:spPr>
          <a:xfrm>
            <a:off x="1149659" y="1434115"/>
            <a:ext cx="1721041" cy="1656000"/>
          </a:xfrm>
          <a:prstGeom prst="rect">
            <a:avLst/>
          </a:prstGeom>
        </p:spPr>
      </p:pic>
      <p:sp>
        <p:nvSpPr>
          <p:cNvPr id="3" name="Rechteck 2">
            <a:extLst>
              <a:ext uri="{FF2B5EF4-FFF2-40B4-BE49-F238E27FC236}">
                <a16:creationId xmlns:a16="http://schemas.microsoft.com/office/drawing/2014/main" id="{82E92E72-6C5C-2243-4106-4857CAF7DE70}"/>
              </a:ext>
            </a:extLst>
          </p:cNvPr>
          <p:cNvSpPr/>
          <p:nvPr/>
        </p:nvSpPr>
        <p:spPr>
          <a:xfrm>
            <a:off x="8170352" y="3210839"/>
            <a:ext cx="3600000" cy="1177200"/>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600" dirty="0">
                <a:solidFill>
                  <a:srgbClr val="000000"/>
                </a:solidFill>
              </a:rPr>
              <a:t>18.1 Mio.</a:t>
            </a:r>
            <a:endParaRPr lang="de-CH" sz="2600" dirty="0">
              <a:solidFill>
                <a:srgbClr val="000000"/>
              </a:solidFill>
            </a:endParaRPr>
          </a:p>
        </p:txBody>
      </p:sp>
      <p:pic>
        <p:nvPicPr>
          <p:cNvPr id="12" name="Grafik 11">
            <a:extLst>
              <a:ext uri="{FF2B5EF4-FFF2-40B4-BE49-F238E27FC236}">
                <a16:creationId xmlns:a16="http://schemas.microsoft.com/office/drawing/2014/main" id="{272E7B3D-700F-846A-CDDC-C39F91954C78}"/>
              </a:ext>
            </a:extLst>
          </p:cNvPr>
          <p:cNvPicPr>
            <a:picLocks noChangeAspect="1"/>
          </p:cNvPicPr>
          <p:nvPr/>
        </p:nvPicPr>
        <p:blipFill>
          <a:blip r:embed="rId5"/>
          <a:srcRect/>
          <a:stretch/>
        </p:blipFill>
        <p:spPr>
          <a:xfrm>
            <a:off x="9089369" y="1434115"/>
            <a:ext cx="1761966" cy="1655999"/>
          </a:xfrm>
          <a:prstGeom prst="rect">
            <a:avLst/>
          </a:prstGeom>
        </p:spPr>
      </p:pic>
    </p:spTree>
    <p:extLst>
      <p:ext uri="{BB962C8B-B14F-4D97-AF65-F5344CB8AC3E}">
        <p14:creationId xmlns:p14="http://schemas.microsoft.com/office/powerpoint/2010/main" val="4177139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71223-4336-82BE-7346-60DD8F52DDA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C759ABA-D6C0-C62D-415E-0585314BE715}"/>
              </a:ext>
            </a:extLst>
          </p:cNvPr>
          <p:cNvSpPr>
            <a:spLocks noGrp="1"/>
          </p:cNvSpPr>
          <p:nvPr>
            <p:ph type="title"/>
          </p:nvPr>
        </p:nvSpPr>
        <p:spPr/>
        <p:txBody>
          <a:bodyPr/>
          <a:lstStyle/>
          <a:p>
            <a:r>
              <a:rPr lang="de-DE" dirty="0">
                <a:solidFill>
                  <a:srgbClr val="000000"/>
                </a:solidFill>
              </a:rPr>
              <a:t>Voranschlag</a:t>
            </a:r>
            <a:r>
              <a:rPr lang="de-DE" dirty="0">
                <a:solidFill>
                  <a:schemeClr val="tx1"/>
                </a:solidFill>
              </a:rPr>
              <a:t> </a:t>
            </a:r>
            <a:r>
              <a:rPr lang="de-DE" dirty="0">
                <a:solidFill>
                  <a:srgbClr val="000000"/>
                </a:solidFill>
              </a:rPr>
              <a:t>2026</a:t>
            </a:r>
          </a:p>
        </p:txBody>
      </p:sp>
      <p:sp>
        <p:nvSpPr>
          <p:cNvPr id="5" name="Fußzeilenplatzhalter 4">
            <a:extLst>
              <a:ext uri="{FF2B5EF4-FFF2-40B4-BE49-F238E27FC236}">
                <a16:creationId xmlns:a16="http://schemas.microsoft.com/office/drawing/2014/main" id="{AC2377ED-2C88-D679-0A4C-4A541A93A1BF}"/>
              </a:ext>
            </a:extLst>
          </p:cNvPr>
          <p:cNvSpPr>
            <a:spLocks noGrp="1"/>
          </p:cNvSpPr>
          <p:nvPr>
            <p:ph type="ftr" sz="quarter" idx="11"/>
          </p:nvPr>
        </p:nvSpPr>
        <p:spPr>
          <a:xfrm>
            <a:off x="1568604" y="6356350"/>
            <a:ext cx="4527395" cy="365125"/>
          </a:xfrm>
          <a:prstGeom prst="rect">
            <a:avLst/>
          </a:prstGeom>
        </p:spPr>
        <p:txBody>
          <a:bodyPr vert="horz" lIns="0" tIns="45720" rIns="0" bIns="45720" rtlCol="0" anchor="ctr">
            <a:noAutofit/>
          </a:bodyP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a:p>
        </p:txBody>
      </p:sp>
      <p:sp>
        <p:nvSpPr>
          <p:cNvPr id="6" name="Foliennummernplatzhalter 5">
            <a:extLst>
              <a:ext uri="{FF2B5EF4-FFF2-40B4-BE49-F238E27FC236}">
                <a16:creationId xmlns:a16="http://schemas.microsoft.com/office/drawing/2014/main" id="{47267FDB-A72E-96BB-1182-C7EA233F23A0}"/>
              </a:ext>
            </a:extLst>
          </p:cNvPr>
          <p:cNvSpPr>
            <a:spLocks noGrp="1"/>
          </p:cNvSpPr>
          <p:nvPr>
            <p:ph type="sldNum" sz="quarter" idx="12"/>
          </p:nvPr>
        </p:nvSpPr>
        <p:spPr/>
        <p:txBody>
          <a:bodyPr/>
          <a:lstStyle/>
          <a:p>
            <a:fld id="{33883982-FD16-464E-B8BE-45F01105FA6D}" type="slidenum">
              <a:rPr lang="de-DE" smtClean="0"/>
              <a:t>49</a:t>
            </a:fld>
            <a:endParaRPr lang="de-DE"/>
          </a:p>
        </p:txBody>
      </p:sp>
      <p:sp>
        <p:nvSpPr>
          <p:cNvPr id="9" name="Rechteck 8">
            <a:extLst>
              <a:ext uri="{FF2B5EF4-FFF2-40B4-BE49-F238E27FC236}">
                <a16:creationId xmlns:a16="http://schemas.microsoft.com/office/drawing/2014/main" id="{B74CC713-724D-3B26-2EC4-85D277ACDB37}"/>
              </a:ext>
            </a:extLst>
          </p:cNvPr>
          <p:cNvSpPr/>
          <p:nvPr/>
        </p:nvSpPr>
        <p:spPr>
          <a:xfrm>
            <a:off x="0" y="2152650"/>
            <a:ext cx="12192000" cy="3175000"/>
          </a:xfrm>
          <a:prstGeom prst="rect">
            <a:avLst/>
          </a:prstGeom>
          <a:solidFill>
            <a:srgbClr val="EBD383"/>
          </a:solidFill>
          <a:ln>
            <a:solidFill>
              <a:srgbClr val="EBD3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600" b="1" dirty="0">
                <a:solidFill>
                  <a:srgbClr val="000000"/>
                </a:solidFill>
              </a:rPr>
              <a:t>Genehmigung</a:t>
            </a:r>
            <a:r>
              <a:rPr lang="de-DE" sz="3600" b="1" dirty="0">
                <a:solidFill>
                  <a:schemeClr val="tx1"/>
                </a:solidFill>
              </a:rPr>
              <a:t> </a:t>
            </a:r>
            <a:r>
              <a:rPr lang="de-DE" sz="3600" b="1" dirty="0">
                <a:solidFill>
                  <a:srgbClr val="000000"/>
                </a:solidFill>
              </a:rPr>
              <a:t>Voranschlag</a:t>
            </a:r>
            <a:endParaRPr lang="de-CH" sz="3600" b="1" dirty="0">
              <a:solidFill>
                <a:srgbClr val="000000"/>
              </a:solidFill>
            </a:endParaRPr>
          </a:p>
        </p:txBody>
      </p:sp>
    </p:spTree>
    <p:extLst>
      <p:ext uri="{BB962C8B-B14F-4D97-AF65-F5344CB8AC3E}">
        <p14:creationId xmlns:p14="http://schemas.microsoft.com/office/powerpoint/2010/main" val="3064091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E56C69-184F-998F-6F43-E32E4A2DE8DF}"/>
              </a:ext>
            </a:extLst>
          </p:cNvPr>
          <p:cNvSpPr>
            <a:spLocks noGrp="1"/>
          </p:cNvSpPr>
          <p:nvPr>
            <p:ph type="title"/>
          </p:nvPr>
        </p:nvSpPr>
        <p:spPr/>
        <p:txBody>
          <a:bodyPr>
            <a:normAutofit/>
          </a:bodyPr>
          <a:lstStyle/>
          <a:p>
            <a:r>
              <a:rPr lang="de-CH" dirty="0"/>
              <a:t>Protokoll der Urversammlung vom </a:t>
            </a:r>
            <a:br>
              <a:rPr lang="de-CH" dirty="0"/>
            </a:br>
            <a:r>
              <a:rPr lang="de-CH" dirty="0"/>
              <a:t>10. Juni 2025</a:t>
            </a:r>
          </a:p>
        </p:txBody>
      </p:sp>
      <p:sp>
        <p:nvSpPr>
          <p:cNvPr id="6" name="Foliennummernplatzhalter 5">
            <a:extLst>
              <a:ext uri="{FF2B5EF4-FFF2-40B4-BE49-F238E27FC236}">
                <a16:creationId xmlns:a16="http://schemas.microsoft.com/office/drawing/2014/main" id="{6CD81586-26A6-E2B8-6A87-D7CFFF6C7AE5}"/>
              </a:ext>
            </a:extLst>
          </p:cNvPr>
          <p:cNvSpPr>
            <a:spLocks noGrp="1"/>
          </p:cNvSpPr>
          <p:nvPr>
            <p:ph type="sldNum" sz="quarter" idx="12"/>
          </p:nvPr>
        </p:nvSpPr>
        <p:spPr/>
        <p:txBody>
          <a:bodyPr/>
          <a:lstStyle/>
          <a:p>
            <a:fld id="{33883982-FD16-464E-B8BE-45F01105FA6D}" type="slidenum">
              <a:rPr lang="de-DE" smtClean="0"/>
              <a:t>5</a:t>
            </a:fld>
            <a:endParaRPr lang="de-DE"/>
          </a:p>
        </p:txBody>
      </p:sp>
      <p:sp>
        <p:nvSpPr>
          <p:cNvPr id="7" name="Rechteck 6">
            <a:extLst>
              <a:ext uri="{FF2B5EF4-FFF2-40B4-BE49-F238E27FC236}">
                <a16:creationId xmlns:a16="http://schemas.microsoft.com/office/drawing/2014/main" id="{958F8986-9A48-9F27-351F-E610082F7C48}"/>
              </a:ext>
            </a:extLst>
          </p:cNvPr>
          <p:cNvSpPr/>
          <p:nvPr/>
        </p:nvSpPr>
        <p:spPr>
          <a:xfrm>
            <a:off x="-1" y="2109019"/>
            <a:ext cx="12192000" cy="3325762"/>
          </a:xfrm>
          <a:prstGeom prst="rect">
            <a:avLst/>
          </a:prstGeom>
          <a:solidFill>
            <a:schemeClr val="accent1"/>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CH" sz="4800" dirty="0">
                <a:solidFill>
                  <a:schemeClr val="tx1"/>
                </a:solidFill>
              </a:rPr>
              <a:t>Genehmigung Protokoll</a:t>
            </a:r>
          </a:p>
        </p:txBody>
      </p:sp>
    </p:spTree>
    <p:extLst>
      <p:ext uri="{BB962C8B-B14F-4D97-AF65-F5344CB8AC3E}">
        <p14:creationId xmlns:p14="http://schemas.microsoft.com/office/powerpoint/2010/main" val="27745970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801F8-B3C9-25FA-F3C4-3CE0A07E22F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084142A-A645-7FA6-1FFE-9F8F35AE381C}"/>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5B79D19F-19EB-376F-EAD1-19431EC8FE6E}"/>
              </a:ext>
            </a:extLst>
          </p:cNvPr>
          <p:cNvSpPr>
            <a:spLocks noGrp="1"/>
          </p:cNvSpPr>
          <p:nvPr>
            <p:ph type="sldNum" sz="quarter" idx="12"/>
          </p:nvPr>
        </p:nvSpPr>
        <p:spPr/>
        <p:txBody>
          <a:bodyPr/>
          <a:lstStyle/>
          <a:p>
            <a:fld id="{33883982-FD16-464E-B8BE-45F01105FA6D}" type="slidenum">
              <a:rPr lang="de-DE" smtClean="0"/>
              <a:t>50</a:t>
            </a:fld>
            <a:endParaRPr lang="de-DE"/>
          </a:p>
        </p:txBody>
      </p:sp>
      <p:pic>
        <p:nvPicPr>
          <p:cNvPr id="4" name="Grafik 3">
            <a:extLst>
              <a:ext uri="{FF2B5EF4-FFF2-40B4-BE49-F238E27FC236}">
                <a16:creationId xmlns:a16="http://schemas.microsoft.com/office/drawing/2014/main" id="{3C19B54D-345B-F6B6-182A-D945AB2E91D8}"/>
              </a:ext>
            </a:extLst>
          </p:cNvPr>
          <p:cNvPicPr>
            <a:picLocks noChangeAspect="1"/>
          </p:cNvPicPr>
          <p:nvPr/>
        </p:nvPicPr>
        <p:blipFill>
          <a:blip r:embed="rId3"/>
          <a:stretch>
            <a:fillRect/>
          </a:stretch>
        </p:blipFill>
        <p:spPr>
          <a:xfrm>
            <a:off x="2243385" y="1759511"/>
            <a:ext cx="3300166" cy="4647639"/>
          </a:xfrm>
          <a:prstGeom prst="rect">
            <a:avLst/>
          </a:prstGeom>
          <a:ln>
            <a:solidFill>
              <a:schemeClr val="tx1"/>
            </a:solidFill>
          </a:ln>
        </p:spPr>
      </p:pic>
      <p:sp>
        <p:nvSpPr>
          <p:cNvPr id="5" name="Titel 1">
            <a:extLst>
              <a:ext uri="{FF2B5EF4-FFF2-40B4-BE49-F238E27FC236}">
                <a16:creationId xmlns:a16="http://schemas.microsoft.com/office/drawing/2014/main" id="{75C97E31-494C-A0E0-49A5-A0BFB28FA5A8}"/>
              </a:ext>
            </a:extLst>
          </p:cNvPr>
          <p:cNvSpPr txBox="1">
            <a:spLocks/>
          </p:cNvSpPr>
          <p:nvPr/>
        </p:nvSpPr>
        <p:spPr>
          <a:xfrm>
            <a:off x="5715000" y="1492250"/>
            <a:ext cx="7353300" cy="4752525"/>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CH" sz="2400" b="0" u="sng" dirty="0"/>
              <a:t>Legende:</a:t>
            </a:r>
          </a:p>
          <a:p>
            <a:endParaRPr lang="de-CH" sz="2400" b="0" u="sng" dirty="0"/>
          </a:p>
          <a:p>
            <a:pPr>
              <a:lnSpc>
                <a:spcPct val="100000"/>
              </a:lnSpc>
            </a:pPr>
            <a:r>
              <a:rPr lang="de-CH" sz="2400" b="0" dirty="0"/>
              <a:t>Bestehend:	</a:t>
            </a:r>
            <a:r>
              <a:rPr lang="de-CH" sz="2400" b="0" dirty="0">
                <a:solidFill>
                  <a:schemeClr val="tx1"/>
                </a:solidFill>
              </a:rPr>
              <a:t>schwarz</a:t>
            </a:r>
          </a:p>
          <a:p>
            <a:pPr>
              <a:lnSpc>
                <a:spcPct val="100000"/>
              </a:lnSpc>
            </a:pPr>
            <a:r>
              <a:rPr lang="de-CH" sz="2400" b="0" dirty="0"/>
              <a:t>Änderungen:	</a:t>
            </a:r>
            <a:r>
              <a:rPr lang="de-CH" sz="2400" b="0" dirty="0">
                <a:solidFill>
                  <a:srgbClr val="00B050"/>
                </a:solidFill>
              </a:rPr>
              <a:t>grün</a:t>
            </a:r>
          </a:p>
          <a:p>
            <a:pPr>
              <a:lnSpc>
                <a:spcPct val="100000"/>
              </a:lnSpc>
            </a:pPr>
            <a:r>
              <a:rPr lang="de-CH" sz="2400" b="0" dirty="0"/>
              <a:t>Gestrichen:	</a:t>
            </a:r>
            <a:r>
              <a:rPr lang="de-CH" sz="2400" b="0" dirty="0">
                <a:solidFill>
                  <a:srgbClr val="EE2737"/>
                </a:solidFill>
              </a:rPr>
              <a:t>rot</a:t>
            </a:r>
          </a:p>
        </p:txBody>
      </p:sp>
    </p:spTree>
    <p:extLst>
      <p:ext uri="{BB962C8B-B14F-4D97-AF65-F5344CB8AC3E}">
        <p14:creationId xmlns:p14="http://schemas.microsoft.com/office/powerpoint/2010/main" val="5463611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3B4FB-9B5E-6DE8-0D0C-EA927EB5BE7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2AC2961-BE0E-9BC5-FE2C-CA56E227A8B8}"/>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9D13091F-8B0A-F95C-DCCC-73E56125EB54}"/>
              </a:ext>
            </a:extLst>
          </p:cNvPr>
          <p:cNvSpPr>
            <a:spLocks noGrp="1"/>
          </p:cNvSpPr>
          <p:nvPr>
            <p:ph type="sldNum" sz="quarter" idx="12"/>
          </p:nvPr>
        </p:nvSpPr>
        <p:spPr/>
        <p:txBody>
          <a:bodyPr/>
          <a:lstStyle/>
          <a:p>
            <a:fld id="{33883982-FD16-464E-B8BE-45F01105FA6D}" type="slidenum">
              <a:rPr lang="de-DE" smtClean="0"/>
              <a:t>51</a:t>
            </a:fld>
            <a:endParaRPr lang="de-DE"/>
          </a:p>
        </p:txBody>
      </p:sp>
      <p:sp>
        <p:nvSpPr>
          <p:cNvPr id="3" name="Rechteck 2">
            <a:extLst>
              <a:ext uri="{FF2B5EF4-FFF2-40B4-BE49-F238E27FC236}">
                <a16:creationId xmlns:a16="http://schemas.microsoft.com/office/drawing/2014/main" id="{4E6C7D39-9429-CD01-6FB4-913F35703FA2}"/>
              </a:ext>
            </a:extLst>
          </p:cNvPr>
          <p:cNvSpPr/>
          <p:nvPr/>
        </p:nvSpPr>
        <p:spPr>
          <a:xfrm>
            <a:off x="0" y="2109019"/>
            <a:ext cx="12192000" cy="3325762"/>
          </a:xfrm>
          <a:prstGeom prst="rect">
            <a:avLst/>
          </a:prstGeom>
          <a:solidFill>
            <a:schemeClr val="accent1"/>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457200" lvl="0" indent="-457200" algn="ctr">
              <a:buFont typeface="+mj-lt"/>
              <a:buNone/>
            </a:pPr>
            <a:r>
              <a:rPr lang="de-DE" sz="4400" dirty="0">
                <a:solidFill>
                  <a:schemeClr val="tx1"/>
                </a:solidFill>
                <a:latin typeface="Arial" pitchFamily="34" charset="0"/>
                <a:cs typeface="Arial" pitchFamily="34" charset="0"/>
              </a:rPr>
              <a:t>Beratung – Abstimmung</a:t>
            </a:r>
          </a:p>
          <a:p>
            <a:pPr marL="457200" lvl="0" indent="-457200" algn="ctr">
              <a:buFont typeface="+mj-lt"/>
              <a:buNone/>
            </a:pPr>
            <a:endParaRPr lang="de-DE" sz="4400" dirty="0">
              <a:solidFill>
                <a:schemeClr val="tx1"/>
              </a:solidFill>
              <a:latin typeface="Arial" pitchFamily="34" charset="0"/>
              <a:cs typeface="Arial" pitchFamily="34" charset="0"/>
            </a:endParaRPr>
          </a:p>
          <a:p>
            <a:pPr marL="457200" lvl="0" indent="-457200" algn="ctr">
              <a:buFont typeface="+mj-lt"/>
              <a:buNone/>
            </a:pPr>
            <a:r>
              <a:rPr lang="de-DE" sz="4400" dirty="0">
                <a:solidFill>
                  <a:schemeClr val="tx1"/>
                </a:solidFill>
                <a:latin typeface="Arial" pitchFamily="34" charset="0"/>
                <a:cs typeface="Arial" pitchFamily="34" charset="0"/>
              </a:rPr>
              <a:t>Art. 16 Abs. 4 </a:t>
            </a:r>
            <a:r>
              <a:rPr lang="de-DE" sz="4400" dirty="0" err="1">
                <a:solidFill>
                  <a:schemeClr val="tx1"/>
                </a:solidFill>
                <a:latin typeface="Arial" pitchFamily="34" charset="0"/>
                <a:cs typeface="Arial" pitchFamily="34" charset="0"/>
              </a:rPr>
              <a:t>GemG</a:t>
            </a:r>
            <a:endParaRPr lang="de-DE" sz="44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9042451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CDAB9-EE01-EE06-F00B-D25FB494636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82C33CD-33BD-F82B-9D73-08813A747017}"/>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A12690C8-BF95-EEF2-F89F-C14DA238504E}"/>
              </a:ext>
            </a:extLst>
          </p:cNvPr>
          <p:cNvSpPr>
            <a:spLocks noGrp="1"/>
          </p:cNvSpPr>
          <p:nvPr>
            <p:ph type="sldNum" sz="quarter" idx="12"/>
          </p:nvPr>
        </p:nvSpPr>
        <p:spPr/>
        <p:txBody>
          <a:bodyPr/>
          <a:lstStyle/>
          <a:p>
            <a:fld id="{33883982-FD16-464E-B8BE-45F01105FA6D}" type="slidenum">
              <a:rPr lang="de-DE" smtClean="0"/>
              <a:t>52</a:t>
            </a:fld>
            <a:endParaRPr lang="de-DE"/>
          </a:p>
        </p:txBody>
      </p:sp>
      <p:sp>
        <p:nvSpPr>
          <p:cNvPr id="4" name="Titel 1">
            <a:extLst>
              <a:ext uri="{FF2B5EF4-FFF2-40B4-BE49-F238E27FC236}">
                <a16:creationId xmlns:a16="http://schemas.microsoft.com/office/drawing/2014/main" id="{1CBBD6DC-D0A1-4704-F643-C75EEFAEC5BB}"/>
              </a:ext>
            </a:extLst>
          </p:cNvPr>
          <p:cNvSpPr txBox="1">
            <a:spLocks/>
          </p:cNvSpPr>
          <p:nvPr/>
        </p:nvSpPr>
        <p:spPr>
          <a:xfrm>
            <a:off x="542925" y="1968951"/>
            <a:ext cx="11106150" cy="403815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2</a:t>
            </a:r>
          </a:p>
          <a:p>
            <a:pPr algn="ctr"/>
            <a:endParaRPr lang="de-DE" sz="2400" b="0" dirty="0"/>
          </a:p>
          <a:p>
            <a:r>
              <a:rPr lang="de-DE" sz="2400" b="0" dirty="0"/>
              <a:t>AUFSICHT </a:t>
            </a:r>
          </a:p>
          <a:p>
            <a:endParaRPr lang="de-DE" sz="2400" b="0" dirty="0"/>
          </a:p>
          <a:p>
            <a:r>
              <a:rPr lang="de-DE" sz="2400" b="0" dirty="0"/>
              <a:t>Für das Bestattungs- und Friedhofwesen sind zuständig: </a:t>
            </a:r>
          </a:p>
          <a:p>
            <a:pPr marL="342900" indent="-342900">
              <a:buFont typeface="Symbol" panose="05050102010706020507" pitchFamily="18" charset="2"/>
              <a:buChar char="-"/>
            </a:pPr>
            <a:r>
              <a:rPr lang="de-DE" sz="2400" b="0" dirty="0"/>
              <a:t>der Gemeinderat </a:t>
            </a:r>
          </a:p>
          <a:p>
            <a:pPr marL="342900" indent="-342900">
              <a:buFont typeface="Symbol" panose="05050102010706020507" pitchFamily="18" charset="2"/>
              <a:buChar char="-"/>
            </a:pPr>
            <a:r>
              <a:rPr lang="de-DE" sz="2400" b="0" strike="sngStrike" dirty="0">
                <a:solidFill>
                  <a:srgbClr val="EE2737"/>
                </a:solidFill>
              </a:rPr>
              <a:t>das Zivilstandsamt </a:t>
            </a:r>
          </a:p>
          <a:p>
            <a:pPr marL="342900" indent="-342900">
              <a:buFont typeface="Symbol" panose="05050102010706020507" pitchFamily="18" charset="2"/>
              <a:buChar char="-"/>
            </a:pPr>
            <a:r>
              <a:rPr lang="de-DE" sz="2400" b="0" dirty="0"/>
              <a:t>die Friedhofverwaltung </a:t>
            </a:r>
          </a:p>
          <a:p>
            <a:pPr marL="342900" indent="-342900">
              <a:buFont typeface="Symbol" panose="05050102010706020507" pitchFamily="18" charset="2"/>
              <a:buChar char="-"/>
            </a:pPr>
            <a:r>
              <a:rPr lang="de-DE" sz="2400" b="0" dirty="0"/>
              <a:t>die Friedhofgärtner </a:t>
            </a:r>
          </a:p>
          <a:p>
            <a:pPr marL="342900" indent="-342900">
              <a:buFont typeface="Symbol" panose="05050102010706020507" pitchFamily="18" charset="2"/>
              <a:buChar char="-"/>
            </a:pPr>
            <a:r>
              <a:rPr lang="de-DE" sz="2400" b="0" strike="sngStrike" dirty="0">
                <a:solidFill>
                  <a:srgbClr val="EE2737"/>
                </a:solidFill>
              </a:rPr>
              <a:t>die Totengräber</a:t>
            </a:r>
            <a:endParaRPr lang="de-CH" sz="2400" b="0" strike="sngStrike" dirty="0">
              <a:solidFill>
                <a:srgbClr val="EE2737"/>
              </a:solidFill>
            </a:endParaRPr>
          </a:p>
        </p:txBody>
      </p:sp>
    </p:spTree>
    <p:extLst>
      <p:ext uri="{BB962C8B-B14F-4D97-AF65-F5344CB8AC3E}">
        <p14:creationId xmlns:p14="http://schemas.microsoft.com/office/powerpoint/2010/main" val="33009302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EA125-8F7B-EA83-1848-3851CD3BD2C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88B7EF6-2295-E763-0427-88DE641134BF}"/>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59C840ED-05DF-0831-231C-4F480A691CA2}"/>
              </a:ext>
            </a:extLst>
          </p:cNvPr>
          <p:cNvSpPr>
            <a:spLocks noGrp="1"/>
          </p:cNvSpPr>
          <p:nvPr>
            <p:ph type="sldNum" sz="quarter" idx="12"/>
          </p:nvPr>
        </p:nvSpPr>
        <p:spPr/>
        <p:txBody>
          <a:bodyPr/>
          <a:lstStyle/>
          <a:p>
            <a:fld id="{33883982-FD16-464E-B8BE-45F01105FA6D}" type="slidenum">
              <a:rPr lang="de-DE" smtClean="0"/>
              <a:t>53</a:t>
            </a:fld>
            <a:endParaRPr lang="de-DE"/>
          </a:p>
        </p:txBody>
      </p:sp>
      <p:sp>
        <p:nvSpPr>
          <p:cNvPr id="4" name="Titel 1">
            <a:extLst>
              <a:ext uri="{FF2B5EF4-FFF2-40B4-BE49-F238E27FC236}">
                <a16:creationId xmlns:a16="http://schemas.microsoft.com/office/drawing/2014/main" id="{86F8161D-9B3A-652C-8AE9-0554DEB120F4}"/>
              </a:ext>
            </a:extLst>
          </p:cNvPr>
          <p:cNvSpPr txBox="1">
            <a:spLocks/>
          </p:cNvSpPr>
          <p:nvPr/>
        </p:nvSpPr>
        <p:spPr>
          <a:xfrm>
            <a:off x="542925" y="1968951"/>
            <a:ext cx="11106150" cy="4038150"/>
          </a:xfrm>
          <a:prstGeom prst="rect">
            <a:avLst/>
          </a:prstGeom>
        </p:spPr>
        <p:txBody>
          <a:bodyPr vert="horz" lIns="0" tIns="45720" rIns="0" bIns="45720" rtlCol="0" anchor="ctr">
            <a:normAutofit fontScale="925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3</a:t>
            </a:r>
          </a:p>
          <a:p>
            <a:pPr algn="ctr"/>
            <a:endParaRPr lang="de-DE" sz="2400" dirty="0"/>
          </a:p>
          <a:p>
            <a:r>
              <a:rPr lang="de-DE" sz="2400" b="0" dirty="0"/>
              <a:t>GEMEINDERAT</a:t>
            </a:r>
          </a:p>
          <a:p>
            <a:endParaRPr lang="de-DE" sz="2400" b="0" dirty="0"/>
          </a:p>
          <a:p>
            <a:r>
              <a:rPr lang="de-DE" sz="2400" b="0" dirty="0"/>
              <a:t>Der Gemeinderat</a:t>
            </a:r>
          </a:p>
          <a:p>
            <a:pPr marL="342900" indent="-342900">
              <a:buFont typeface="Symbol" panose="05050102010706020507" pitchFamily="18" charset="2"/>
              <a:buChar char="-"/>
            </a:pPr>
            <a:r>
              <a:rPr lang="de-DE" sz="2400" b="0" dirty="0"/>
              <a:t>führt die Oberaufsicht über das Bestattungs- und Friedhofwesen aus;</a:t>
            </a:r>
          </a:p>
          <a:p>
            <a:pPr marL="342900" indent="-342900">
              <a:buFont typeface="Symbol" panose="05050102010706020507" pitchFamily="18" charset="2"/>
              <a:buChar char="-"/>
            </a:pPr>
            <a:r>
              <a:rPr lang="de-DE" sz="2400" b="0" dirty="0"/>
              <a:t>trifft vorbehältlich der kantonalen Zustimmung die erforderlichen Entscheide über Veränderungen bestehender Friedhofanlagen und über neue Friedhöfe;</a:t>
            </a:r>
          </a:p>
          <a:p>
            <a:pPr marL="342900" indent="-342900">
              <a:buFont typeface="Symbol" panose="05050102010706020507" pitchFamily="18" charset="2"/>
              <a:buChar char="-"/>
            </a:pPr>
            <a:r>
              <a:rPr lang="de-DE" sz="2400" b="0" dirty="0"/>
              <a:t>erlässt vorbehältlich der Zustimmung der Urversammlung die Gebührenordnung;</a:t>
            </a:r>
          </a:p>
          <a:p>
            <a:pPr marL="342900" indent="-342900">
              <a:buFont typeface="Symbol" panose="05050102010706020507" pitchFamily="18" charset="2"/>
              <a:buChar char="-"/>
            </a:pPr>
            <a:r>
              <a:rPr lang="de-DE" sz="2400" b="0" dirty="0"/>
              <a:t>erlässt auf Antrag der Friedhofverwaltung im Rahmen des vorliegenden </a:t>
            </a:r>
            <a:r>
              <a:rPr lang="de-DE" sz="2400" b="0" dirty="0" err="1"/>
              <a:t>Reglementes</a:t>
            </a:r>
            <a:r>
              <a:rPr lang="de-DE" sz="2400" b="0" dirty="0"/>
              <a:t> ergänzende Verordnungen und Richtlinien;</a:t>
            </a:r>
          </a:p>
          <a:p>
            <a:pPr marL="342900" indent="-342900">
              <a:buFont typeface="Symbol" panose="05050102010706020507" pitchFamily="18" charset="2"/>
              <a:buChar char="-"/>
            </a:pPr>
            <a:r>
              <a:rPr lang="de-DE" sz="2400" b="0" strike="sngStrike" dirty="0">
                <a:solidFill>
                  <a:srgbClr val="FF0000"/>
                </a:solidFill>
              </a:rPr>
              <a:t>erstellt die Pflichtenhefte für die Friedhofverwaltung, die Friedhofgärtner und die Totengräber.</a:t>
            </a:r>
            <a:endParaRPr lang="de-CH" sz="2400" b="0" strike="sngStrike" dirty="0">
              <a:solidFill>
                <a:srgbClr val="FF0000"/>
              </a:solidFill>
            </a:endParaRPr>
          </a:p>
        </p:txBody>
      </p:sp>
    </p:spTree>
    <p:extLst>
      <p:ext uri="{BB962C8B-B14F-4D97-AF65-F5344CB8AC3E}">
        <p14:creationId xmlns:p14="http://schemas.microsoft.com/office/powerpoint/2010/main" val="467533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F3160-E396-C152-1633-0FC1701280C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8F86AA8-1F3C-7375-DF23-FC2561BE8716}"/>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092BAF76-4165-AC08-FE3B-979141CD155A}"/>
              </a:ext>
            </a:extLst>
          </p:cNvPr>
          <p:cNvSpPr>
            <a:spLocks noGrp="1"/>
          </p:cNvSpPr>
          <p:nvPr>
            <p:ph type="sldNum" sz="quarter" idx="12"/>
          </p:nvPr>
        </p:nvSpPr>
        <p:spPr/>
        <p:txBody>
          <a:bodyPr/>
          <a:lstStyle/>
          <a:p>
            <a:fld id="{33883982-FD16-464E-B8BE-45F01105FA6D}" type="slidenum">
              <a:rPr lang="de-DE" smtClean="0"/>
              <a:t>54</a:t>
            </a:fld>
            <a:endParaRPr lang="de-DE"/>
          </a:p>
        </p:txBody>
      </p:sp>
      <p:sp>
        <p:nvSpPr>
          <p:cNvPr id="4" name="Titel 1">
            <a:extLst>
              <a:ext uri="{FF2B5EF4-FFF2-40B4-BE49-F238E27FC236}">
                <a16:creationId xmlns:a16="http://schemas.microsoft.com/office/drawing/2014/main" id="{BEF0D8DD-12A8-121D-E1AE-7F90D7BEA474}"/>
              </a:ext>
            </a:extLst>
          </p:cNvPr>
          <p:cNvSpPr txBox="1">
            <a:spLocks/>
          </p:cNvSpPr>
          <p:nvPr/>
        </p:nvSpPr>
        <p:spPr>
          <a:xfrm>
            <a:off x="542925" y="1690688"/>
            <a:ext cx="11106150" cy="403815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strike="sngStrike" dirty="0">
                <a:solidFill>
                  <a:srgbClr val="EE2737"/>
                </a:solidFill>
              </a:rPr>
              <a:t>Art. 4</a:t>
            </a:r>
          </a:p>
          <a:p>
            <a:endParaRPr lang="de-DE" sz="2400" b="0" strike="sngStrike" dirty="0">
              <a:solidFill>
                <a:srgbClr val="EE2737"/>
              </a:solidFill>
            </a:endParaRPr>
          </a:p>
          <a:p>
            <a:r>
              <a:rPr lang="de-DE" sz="2400" b="0" strike="sngStrike" dirty="0">
                <a:solidFill>
                  <a:srgbClr val="EE2737"/>
                </a:solidFill>
              </a:rPr>
              <a:t>ZIVILSTANDSAMT</a:t>
            </a:r>
          </a:p>
          <a:p>
            <a:endParaRPr lang="de-DE" sz="2400" b="0" strike="sngStrike" dirty="0">
              <a:solidFill>
                <a:srgbClr val="EE2737"/>
              </a:solidFill>
            </a:endParaRPr>
          </a:p>
          <a:p>
            <a:r>
              <a:rPr lang="de-DE" sz="2400" b="0" strike="sngStrike" dirty="0">
                <a:solidFill>
                  <a:srgbClr val="EE2737"/>
                </a:solidFill>
              </a:rPr>
              <a:t>Das Zivilstandsamt des Sterbeortes stellt aufgrund der ärztlichen Todesbescheinigung die Bestattungsbewilligung aus.</a:t>
            </a:r>
            <a:endParaRPr lang="de-CH" sz="2400" b="0" strike="sngStrike" dirty="0">
              <a:solidFill>
                <a:srgbClr val="EE2737"/>
              </a:solidFill>
            </a:endParaRPr>
          </a:p>
        </p:txBody>
      </p:sp>
    </p:spTree>
    <p:extLst>
      <p:ext uri="{BB962C8B-B14F-4D97-AF65-F5344CB8AC3E}">
        <p14:creationId xmlns:p14="http://schemas.microsoft.com/office/powerpoint/2010/main" val="36185885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C999C-C246-B751-63A2-E69D9F9CC48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CE004E3-98C8-89E6-6B76-DD7DBD2C15F5}"/>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BCF7010E-88D5-C4D0-6A2B-22618EC40A53}"/>
              </a:ext>
            </a:extLst>
          </p:cNvPr>
          <p:cNvSpPr>
            <a:spLocks noGrp="1"/>
          </p:cNvSpPr>
          <p:nvPr>
            <p:ph type="sldNum" sz="quarter" idx="12"/>
          </p:nvPr>
        </p:nvSpPr>
        <p:spPr/>
        <p:txBody>
          <a:bodyPr/>
          <a:lstStyle/>
          <a:p>
            <a:fld id="{33883982-FD16-464E-B8BE-45F01105FA6D}" type="slidenum">
              <a:rPr lang="de-DE" smtClean="0"/>
              <a:t>55</a:t>
            </a:fld>
            <a:endParaRPr lang="de-DE"/>
          </a:p>
        </p:txBody>
      </p:sp>
      <p:sp>
        <p:nvSpPr>
          <p:cNvPr id="4" name="Titel 1">
            <a:extLst>
              <a:ext uri="{FF2B5EF4-FFF2-40B4-BE49-F238E27FC236}">
                <a16:creationId xmlns:a16="http://schemas.microsoft.com/office/drawing/2014/main" id="{1D74F8D8-ECC5-B5B0-8439-585541B1ED90}"/>
              </a:ext>
            </a:extLst>
          </p:cNvPr>
          <p:cNvSpPr txBox="1">
            <a:spLocks/>
          </p:cNvSpPr>
          <p:nvPr/>
        </p:nvSpPr>
        <p:spPr>
          <a:xfrm>
            <a:off x="542925" y="1968951"/>
            <a:ext cx="11106150" cy="4038150"/>
          </a:xfrm>
          <a:prstGeom prst="rect">
            <a:avLst/>
          </a:prstGeom>
        </p:spPr>
        <p:txBody>
          <a:bodyPr vert="horz" lIns="0" tIns="45720" rIns="0" bIns="45720" rtlCol="0" anchor="ctr">
            <a:normAutofit lnSpcReduction="100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5 </a:t>
            </a:r>
          </a:p>
          <a:p>
            <a:endParaRPr lang="de-DE" sz="2400" dirty="0"/>
          </a:p>
          <a:p>
            <a:r>
              <a:rPr lang="de-DE" sz="2400" b="0" dirty="0"/>
              <a:t>FRIEDHOFVERWALTUNG </a:t>
            </a:r>
          </a:p>
          <a:p>
            <a:endParaRPr lang="de-DE" sz="2400" b="0" dirty="0"/>
          </a:p>
          <a:p>
            <a:r>
              <a:rPr lang="de-DE" sz="2400" b="0" dirty="0"/>
              <a:t>Die Friedhofverwaltung</a:t>
            </a:r>
          </a:p>
          <a:p>
            <a:pPr marL="342900" indent="-342900">
              <a:buFont typeface="Symbol" panose="05050102010706020507" pitchFamily="18" charset="2"/>
              <a:buChar char="-"/>
            </a:pPr>
            <a:r>
              <a:rPr lang="de-DE" sz="2400" b="0" dirty="0"/>
              <a:t>ist in der Regel identisch mit der Gemeindeverwaltung;</a:t>
            </a:r>
          </a:p>
          <a:p>
            <a:pPr marL="342900" indent="-342900">
              <a:buFont typeface="Symbol" panose="05050102010706020507" pitchFamily="18" charset="2"/>
              <a:buChar char="-"/>
            </a:pPr>
            <a:r>
              <a:rPr lang="de-DE" sz="2400" b="0" strike="sngStrike" dirty="0">
                <a:solidFill>
                  <a:srgbClr val="EE2737"/>
                </a:solidFill>
              </a:rPr>
              <a:t>leitet die erforderlichen </a:t>
            </a:r>
            <a:r>
              <a:rPr lang="de-DE" sz="2400" b="0" strike="sngStrike" dirty="0" err="1">
                <a:solidFill>
                  <a:srgbClr val="EE2737"/>
                </a:solidFill>
              </a:rPr>
              <a:t>Massnahmen</a:t>
            </a:r>
            <a:r>
              <a:rPr lang="de-DE" sz="2400" b="0" strike="sngStrike" dirty="0">
                <a:solidFill>
                  <a:srgbClr val="EE2737"/>
                </a:solidFill>
              </a:rPr>
              <a:t> zur Bestattung nach Absprache mit den Angehörigen ein;</a:t>
            </a:r>
          </a:p>
          <a:p>
            <a:pPr marL="342900" indent="-342900">
              <a:buFont typeface="Symbol" panose="05050102010706020507" pitchFamily="18" charset="2"/>
              <a:buChar char="-"/>
            </a:pPr>
            <a:r>
              <a:rPr lang="de-DE" sz="2400" b="0" dirty="0"/>
              <a:t>führt das Bestattungsverzeichnis;</a:t>
            </a:r>
          </a:p>
          <a:p>
            <a:pPr marL="342900" indent="-342900">
              <a:buFont typeface="Symbol" panose="05050102010706020507" pitchFamily="18" charset="2"/>
              <a:buChar char="-"/>
            </a:pPr>
            <a:r>
              <a:rPr lang="de-DE" sz="2400" b="0" dirty="0"/>
              <a:t>liefert Angehörigen und Amtsstellen auf entsprechendes Begehren hin unentgeltliche Angaben aus dem Bestattungsverzeichnis;</a:t>
            </a:r>
          </a:p>
          <a:p>
            <a:pPr marL="342900" indent="-342900">
              <a:buFont typeface="Symbol" panose="05050102010706020507" pitchFamily="18" charset="2"/>
              <a:buChar char="-"/>
            </a:pPr>
            <a:r>
              <a:rPr lang="de-DE" sz="2400" b="0" dirty="0"/>
              <a:t>zeichnet </a:t>
            </a:r>
            <a:r>
              <a:rPr lang="de-DE" sz="2400" b="0" dirty="0">
                <a:solidFill>
                  <a:srgbClr val="00B050"/>
                </a:solidFill>
              </a:rPr>
              <a:t>sich</a:t>
            </a:r>
            <a:r>
              <a:rPr lang="de-DE" sz="2400" b="0" dirty="0"/>
              <a:t> verantwortlich für die Friedhofkapelle (Aufbahrungsort);</a:t>
            </a:r>
          </a:p>
          <a:p>
            <a:pPr marL="342900" indent="-342900">
              <a:buFont typeface="Symbol" panose="05050102010706020507" pitchFamily="18" charset="2"/>
              <a:buChar char="-"/>
            </a:pPr>
            <a:r>
              <a:rPr lang="de-DE" sz="2400" b="0" dirty="0"/>
              <a:t>besorgt das Miet- und Gebührenwesen.</a:t>
            </a:r>
          </a:p>
        </p:txBody>
      </p:sp>
    </p:spTree>
    <p:extLst>
      <p:ext uri="{BB962C8B-B14F-4D97-AF65-F5344CB8AC3E}">
        <p14:creationId xmlns:p14="http://schemas.microsoft.com/office/powerpoint/2010/main" val="40195473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74E7A-C39F-6736-FCC5-A659A8D92D9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9047EE0-C1D9-3CDA-9E28-F9D442A10968}"/>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19B8707A-49D6-168B-C4F7-E9C182026E76}"/>
              </a:ext>
            </a:extLst>
          </p:cNvPr>
          <p:cNvSpPr>
            <a:spLocks noGrp="1"/>
          </p:cNvSpPr>
          <p:nvPr>
            <p:ph type="sldNum" sz="quarter" idx="12"/>
          </p:nvPr>
        </p:nvSpPr>
        <p:spPr/>
        <p:txBody>
          <a:bodyPr/>
          <a:lstStyle/>
          <a:p>
            <a:fld id="{33883982-FD16-464E-B8BE-45F01105FA6D}" type="slidenum">
              <a:rPr lang="de-DE" smtClean="0"/>
              <a:t>56</a:t>
            </a:fld>
            <a:endParaRPr lang="de-DE"/>
          </a:p>
        </p:txBody>
      </p:sp>
      <p:sp>
        <p:nvSpPr>
          <p:cNvPr id="4" name="Titel 1">
            <a:extLst>
              <a:ext uri="{FF2B5EF4-FFF2-40B4-BE49-F238E27FC236}">
                <a16:creationId xmlns:a16="http://schemas.microsoft.com/office/drawing/2014/main" id="{1DF86E28-DE9C-D36C-7B76-F68368912B9B}"/>
              </a:ext>
            </a:extLst>
          </p:cNvPr>
          <p:cNvSpPr txBox="1">
            <a:spLocks/>
          </p:cNvSpPr>
          <p:nvPr/>
        </p:nvSpPr>
        <p:spPr>
          <a:xfrm>
            <a:off x="542925" y="1968951"/>
            <a:ext cx="11106150" cy="403815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6</a:t>
            </a:r>
          </a:p>
          <a:p>
            <a:endParaRPr lang="de-DE" sz="2400" b="0" dirty="0"/>
          </a:p>
          <a:p>
            <a:r>
              <a:rPr lang="de-DE" sz="2400" b="0" dirty="0"/>
              <a:t>FRIEDHOFGÄRTNER</a:t>
            </a:r>
          </a:p>
          <a:p>
            <a:endParaRPr lang="de-DE" sz="2400" dirty="0"/>
          </a:p>
          <a:p>
            <a:r>
              <a:rPr lang="de-DE" sz="2400" b="0" dirty="0"/>
              <a:t>1) Die Friedhofgärtner (in der Regel Mitarbeiter des </a:t>
            </a:r>
            <a:r>
              <a:rPr lang="de-DE" sz="2400" b="0" strike="sngStrike" dirty="0">
                <a:solidFill>
                  <a:srgbClr val="EE2737"/>
                </a:solidFill>
              </a:rPr>
              <a:t>Gemeinde-Werkhofs</a:t>
            </a:r>
            <a:r>
              <a:rPr lang="de-DE" sz="2400" b="0" dirty="0"/>
              <a:t> </a:t>
            </a:r>
            <a:r>
              <a:rPr lang="de-DE" sz="2400" b="0" dirty="0">
                <a:solidFill>
                  <a:srgbClr val="00B050"/>
                </a:solidFill>
              </a:rPr>
              <a:t>Technischen Dienstes</a:t>
            </a:r>
            <a:r>
              <a:rPr lang="de-DE" sz="2400" b="0" dirty="0"/>
              <a:t>) sind verantwortlich für die Friedhofanlage (Pflege und Unterhalt der allgemeinen Friedhofteile und der Grabumrandungen).</a:t>
            </a:r>
          </a:p>
          <a:p>
            <a:endParaRPr lang="de-DE" sz="2400" b="0" dirty="0"/>
          </a:p>
          <a:p>
            <a:r>
              <a:rPr lang="de-DE" sz="2400" b="0" dirty="0"/>
              <a:t>2) Der Gemeinderat kann hierfür auch private Gärtner beauftragen.</a:t>
            </a:r>
          </a:p>
          <a:p>
            <a:endParaRPr lang="de-DE" sz="2400" b="0" dirty="0"/>
          </a:p>
          <a:p>
            <a:r>
              <a:rPr lang="de-DE" sz="2400" b="0" dirty="0"/>
              <a:t>3) Einzelheiten regelt das Pflichtenheft.</a:t>
            </a:r>
          </a:p>
        </p:txBody>
      </p:sp>
    </p:spTree>
    <p:extLst>
      <p:ext uri="{BB962C8B-B14F-4D97-AF65-F5344CB8AC3E}">
        <p14:creationId xmlns:p14="http://schemas.microsoft.com/office/powerpoint/2010/main" val="26484201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2A046-C5D8-197F-0FF2-85AD75E06F0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BD31007-69AB-870F-5473-5979D5E745D5}"/>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26D6A36D-2CA2-70AF-B043-9C08297A50AF}"/>
              </a:ext>
            </a:extLst>
          </p:cNvPr>
          <p:cNvSpPr>
            <a:spLocks noGrp="1"/>
          </p:cNvSpPr>
          <p:nvPr>
            <p:ph type="sldNum" sz="quarter" idx="12"/>
          </p:nvPr>
        </p:nvSpPr>
        <p:spPr/>
        <p:txBody>
          <a:bodyPr/>
          <a:lstStyle/>
          <a:p>
            <a:fld id="{33883982-FD16-464E-B8BE-45F01105FA6D}" type="slidenum">
              <a:rPr lang="de-DE" smtClean="0"/>
              <a:t>57</a:t>
            </a:fld>
            <a:endParaRPr lang="de-DE"/>
          </a:p>
        </p:txBody>
      </p:sp>
      <p:sp>
        <p:nvSpPr>
          <p:cNvPr id="4" name="Titel 1">
            <a:extLst>
              <a:ext uri="{FF2B5EF4-FFF2-40B4-BE49-F238E27FC236}">
                <a16:creationId xmlns:a16="http://schemas.microsoft.com/office/drawing/2014/main" id="{08659C72-B009-EC38-5B90-9C44C6821372}"/>
              </a:ext>
            </a:extLst>
          </p:cNvPr>
          <p:cNvSpPr txBox="1">
            <a:spLocks/>
          </p:cNvSpPr>
          <p:nvPr/>
        </p:nvSpPr>
        <p:spPr>
          <a:xfrm>
            <a:off x="542925" y="1810201"/>
            <a:ext cx="11106150" cy="403815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strike="sngStrike" dirty="0">
                <a:solidFill>
                  <a:srgbClr val="EE2737"/>
                </a:solidFill>
              </a:rPr>
              <a:t>Art. 7</a:t>
            </a:r>
          </a:p>
          <a:p>
            <a:endParaRPr lang="de-DE" sz="2400" strike="sngStrike" dirty="0">
              <a:solidFill>
                <a:srgbClr val="EE2737"/>
              </a:solidFill>
            </a:endParaRPr>
          </a:p>
          <a:p>
            <a:r>
              <a:rPr lang="de-DE" sz="2400" b="0" strike="sngStrike" dirty="0">
                <a:solidFill>
                  <a:srgbClr val="EE2737"/>
                </a:solidFill>
              </a:rPr>
              <a:t>TOTENGRÄBER</a:t>
            </a:r>
          </a:p>
          <a:p>
            <a:endParaRPr lang="de-DE" sz="2400" b="0" strike="sngStrike" dirty="0">
              <a:solidFill>
                <a:srgbClr val="EE2737"/>
              </a:solidFill>
            </a:endParaRPr>
          </a:p>
          <a:p>
            <a:pPr marL="457200" indent="-457200">
              <a:buAutoNum type="arabicParenR"/>
            </a:pPr>
            <a:r>
              <a:rPr lang="de-DE" sz="2400" b="0" strike="sngStrike" dirty="0">
                <a:solidFill>
                  <a:srgbClr val="EE2737"/>
                </a:solidFill>
              </a:rPr>
              <a:t>Die Totengräber (in der Regel Mitarbeiter des Gemeinde-Werkhofs) erstellen die Gräber und sorgen für eine würdige Beisetzung.</a:t>
            </a:r>
          </a:p>
          <a:p>
            <a:endParaRPr lang="de-DE" sz="2400" b="0" strike="sngStrike" dirty="0">
              <a:solidFill>
                <a:srgbClr val="EE2737"/>
              </a:solidFill>
            </a:endParaRPr>
          </a:p>
          <a:p>
            <a:r>
              <a:rPr lang="de-DE" sz="2400" b="0" strike="sngStrike" dirty="0">
                <a:solidFill>
                  <a:srgbClr val="EE2737"/>
                </a:solidFill>
              </a:rPr>
              <a:t>2) Einzelheiten regelt das Pflichtenheft.</a:t>
            </a:r>
          </a:p>
        </p:txBody>
      </p:sp>
    </p:spTree>
    <p:extLst>
      <p:ext uri="{BB962C8B-B14F-4D97-AF65-F5344CB8AC3E}">
        <p14:creationId xmlns:p14="http://schemas.microsoft.com/office/powerpoint/2010/main" val="33506734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6F21E-9755-11ED-8D95-04BC608097A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9D0ECF5-6ED0-74D2-DEAA-52A7A2FF8545}"/>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3BA08B1F-07BF-ACDF-E13E-DD5275CC0EF0}"/>
              </a:ext>
            </a:extLst>
          </p:cNvPr>
          <p:cNvSpPr>
            <a:spLocks noGrp="1"/>
          </p:cNvSpPr>
          <p:nvPr>
            <p:ph type="sldNum" sz="quarter" idx="12"/>
          </p:nvPr>
        </p:nvSpPr>
        <p:spPr/>
        <p:txBody>
          <a:bodyPr/>
          <a:lstStyle/>
          <a:p>
            <a:fld id="{33883982-FD16-464E-B8BE-45F01105FA6D}" type="slidenum">
              <a:rPr lang="de-DE" smtClean="0"/>
              <a:t>58</a:t>
            </a:fld>
            <a:endParaRPr lang="de-DE"/>
          </a:p>
        </p:txBody>
      </p:sp>
      <p:sp>
        <p:nvSpPr>
          <p:cNvPr id="4" name="Titel 1">
            <a:extLst>
              <a:ext uri="{FF2B5EF4-FFF2-40B4-BE49-F238E27FC236}">
                <a16:creationId xmlns:a16="http://schemas.microsoft.com/office/drawing/2014/main" id="{39C8297C-52D8-3D37-3F29-6B69FB6BB486}"/>
              </a:ext>
            </a:extLst>
          </p:cNvPr>
          <p:cNvSpPr txBox="1">
            <a:spLocks/>
          </p:cNvSpPr>
          <p:nvPr/>
        </p:nvSpPr>
        <p:spPr>
          <a:xfrm>
            <a:off x="542925" y="1600651"/>
            <a:ext cx="11106150" cy="403815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9 </a:t>
            </a:r>
          </a:p>
          <a:p>
            <a:endParaRPr lang="de-DE" sz="2400" dirty="0"/>
          </a:p>
          <a:p>
            <a:r>
              <a:rPr lang="de-DE" sz="2400" b="0" dirty="0"/>
              <a:t>KIRCHLICHE BESTATTUNG </a:t>
            </a:r>
          </a:p>
          <a:p>
            <a:endParaRPr lang="de-DE" sz="2400" b="0" dirty="0"/>
          </a:p>
          <a:p>
            <a:r>
              <a:rPr lang="de-DE" sz="2400" b="0" dirty="0"/>
              <a:t>Die kirchliche Bestattungsweise bleibt dem Pfarrer der betreffenden Konfession vorbehalten. </a:t>
            </a:r>
            <a:r>
              <a:rPr lang="de-DE" sz="2400" b="0" dirty="0">
                <a:solidFill>
                  <a:srgbClr val="00B050"/>
                </a:solidFill>
              </a:rPr>
              <a:t>Es besteht keine Pflicht zur kirchlichen Bestattung.</a:t>
            </a:r>
            <a:endParaRPr lang="de-CH" sz="2400" b="0" strike="sngStrike" dirty="0">
              <a:solidFill>
                <a:srgbClr val="00B050"/>
              </a:solidFill>
            </a:endParaRPr>
          </a:p>
        </p:txBody>
      </p:sp>
    </p:spTree>
    <p:extLst>
      <p:ext uri="{BB962C8B-B14F-4D97-AF65-F5344CB8AC3E}">
        <p14:creationId xmlns:p14="http://schemas.microsoft.com/office/powerpoint/2010/main" val="1316231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26A7C-D28F-203F-A570-DE76716D2EF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4C66AF2-2137-1AD8-5F52-C4F78EA0C1F7}"/>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F411004C-C5D6-6FFB-6843-F758F5CC9FDB}"/>
              </a:ext>
            </a:extLst>
          </p:cNvPr>
          <p:cNvSpPr>
            <a:spLocks noGrp="1"/>
          </p:cNvSpPr>
          <p:nvPr>
            <p:ph type="sldNum" sz="quarter" idx="12"/>
          </p:nvPr>
        </p:nvSpPr>
        <p:spPr/>
        <p:txBody>
          <a:bodyPr/>
          <a:lstStyle/>
          <a:p>
            <a:fld id="{33883982-FD16-464E-B8BE-45F01105FA6D}" type="slidenum">
              <a:rPr lang="de-DE" smtClean="0"/>
              <a:t>59</a:t>
            </a:fld>
            <a:endParaRPr lang="de-DE"/>
          </a:p>
        </p:txBody>
      </p:sp>
      <p:sp>
        <p:nvSpPr>
          <p:cNvPr id="4" name="Titel 1">
            <a:extLst>
              <a:ext uri="{FF2B5EF4-FFF2-40B4-BE49-F238E27FC236}">
                <a16:creationId xmlns:a16="http://schemas.microsoft.com/office/drawing/2014/main" id="{CF63DE0B-EED4-D9AD-59F7-EC297AFC5E31}"/>
              </a:ext>
            </a:extLst>
          </p:cNvPr>
          <p:cNvSpPr txBox="1">
            <a:spLocks/>
          </p:cNvSpPr>
          <p:nvPr/>
        </p:nvSpPr>
        <p:spPr>
          <a:xfrm>
            <a:off x="542925" y="1867351"/>
            <a:ext cx="11106150" cy="403815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10</a:t>
            </a:r>
          </a:p>
          <a:p>
            <a:endParaRPr lang="de-DE" sz="2400" dirty="0"/>
          </a:p>
          <a:p>
            <a:r>
              <a:rPr lang="de-DE" sz="2400" b="0" dirty="0"/>
              <a:t>ANZEIGEPFLICHT</a:t>
            </a:r>
          </a:p>
          <a:p>
            <a:endParaRPr lang="de-DE" sz="2400" b="0" dirty="0"/>
          </a:p>
          <a:p>
            <a:r>
              <a:rPr lang="de-DE" sz="2400" b="0" strike="sngStrike" dirty="0">
                <a:solidFill>
                  <a:srgbClr val="EE2737"/>
                </a:solidFill>
              </a:rPr>
              <a:t>Jeder Todesfall ist von den Angehörigen oder den weiteren </a:t>
            </a:r>
            <a:r>
              <a:rPr lang="de-DE" sz="2400" b="0" strike="sngStrike" dirty="0" err="1">
                <a:solidFill>
                  <a:srgbClr val="EE2737"/>
                </a:solidFill>
              </a:rPr>
              <a:t>gemäss</a:t>
            </a:r>
            <a:r>
              <a:rPr lang="de-DE" sz="2400" b="0" strike="sngStrike" dirty="0">
                <a:solidFill>
                  <a:srgbClr val="EE2737"/>
                </a:solidFill>
              </a:rPr>
              <a:t> der </a:t>
            </a:r>
            <a:r>
              <a:rPr lang="de-DE" sz="2400" b="0" strike="sngStrike" dirty="0" err="1">
                <a:solidFill>
                  <a:srgbClr val="EE2737"/>
                </a:solidFill>
              </a:rPr>
              <a:t>Zivilstandsverordnung</a:t>
            </a:r>
            <a:r>
              <a:rPr lang="de-DE" sz="2400" b="0" strike="sngStrike" dirty="0">
                <a:solidFill>
                  <a:srgbClr val="EE2737"/>
                </a:solidFill>
              </a:rPr>
              <a:t> zur Anzeige verpflichteten Personen dem </a:t>
            </a:r>
            <a:r>
              <a:rPr lang="de-DE" sz="2400" b="0" strike="sngStrike" dirty="0" err="1">
                <a:solidFill>
                  <a:srgbClr val="EE2737"/>
                </a:solidFill>
              </a:rPr>
              <a:t>Zivilstandsbeamten</a:t>
            </a:r>
            <a:r>
              <a:rPr lang="de-DE" sz="2400" b="0" strike="sngStrike" dirty="0">
                <a:solidFill>
                  <a:srgbClr val="EE2737"/>
                </a:solidFill>
              </a:rPr>
              <a:t> des Sterbeortes innerhalb von zwei Tagen anzuzeigen.</a:t>
            </a:r>
          </a:p>
          <a:p>
            <a:r>
              <a:rPr lang="de-DE" sz="2400" b="0" dirty="0">
                <a:solidFill>
                  <a:srgbClr val="00B050"/>
                </a:solidFill>
              </a:rPr>
              <a:t>Jeder Todesfall ist </a:t>
            </a:r>
            <a:r>
              <a:rPr lang="de-DE" sz="2400" b="0" dirty="0" err="1">
                <a:solidFill>
                  <a:srgbClr val="00B050"/>
                </a:solidFill>
              </a:rPr>
              <a:t>gemäss</a:t>
            </a:r>
            <a:r>
              <a:rPr lang="de-DE" sz="2400" b="0" dirty="0">
                <a:solidFill>
                  <a:srgbClr val="00B050"/>
                </a:solidFill>
              </a:rPr>
              <a:t> den Bestimmungen der </a:t>
            </a:r>
            <a:r>
              <a:rPr lang="de-DE" sz="2400" b="0" dirty="0" err="1">
                <a:solidFill>
                  <a:srgbClr val="00B050"/>
                </a:solidFill>
              </a:rPr>
              <a:t>Zivilstandsverordnung</a:t>
            </a:r>
            <a:r>
              <a:rPr lang="de-DE" sz="2400" b="0" dirty="0">
                <a:solidFill>
                  <a:srgbClr val="00B050"/>
                </a:solidFill>
              </a:rPr>
              <a:t> anzuzeigen.</a:t>
            </a:r>
            <a:endParaRPr lang="de-CH" sz="2400" b="0" strike="sngStrike" dirty="0">
              <a:solidFill>
                <a:srgbClr val="00B050"/>
              </a:solidFill>
            </a:endParaRPr>
          </a:p>
        </p:txBody>
      </p:sp>
    </p:spTree>
    <p:extLst>
      <p:ext uri="{BB962C8B-B14F-4D97-AF65-F5344CB8AC3E}">
        <p14:creationId xmlns:p14="http://schemas.microsoft.com/office/powerpoint/2010/main" val="2618695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BE9C4-D8EC-174B-F5B2-BE14010DE7E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0C82E52-91B3-A49D-BA14-93B300ED5A39}"/>
              </a:ext>
            </a:extLst>
          </p:cNvPr>
          <p:cNvSpPr>
            <a:spLocks noGrp="1"/>
          </p:cNvSpPr>
          <p:nvPr>
            <p:ph type="title"/>
          </p:nvPr>
        </p:nvSpPr>
        <p:spPr/>
        <p:txBody>
          <a:bodyPr>
            <a:normAutofit/>
          </a:bodyPr>
          <a:lstStyle/>
          <a:p>
            <a:pPr lvl="0"/>
            <a:r>
              <a:rPr lang="de-CH" dirty="0"/>
              <a:t>Zollhaus Parzelle Nr. 2539 – Kauf von drei Wohnungen im Betrag von CHF 4.85 Mio. </a:t>
            </a:r>
          </a:p>
        </p:txBody>
      </p:sp>
      <p:sp>
        <p:nvSpPr>
          <p:cNvPr id="6" name="Foliennummernplatzhalter 5">
            <a:extLst>
              <a:ext uri="{FF2B5EF4-FFF2-40B4-BE49-F238E27FC236}">
                <a16:creationId xmlns:a16="http://schemas.microsoft.com/office/drawing/2014/main" id="{3D3E4491-5BA2-1440-BA9E-DA5B38D76714}"/>
              </a:ext>
            </a:extLst>
          </p:cNvPr>
          <p:cNvSpPr>
            <a:spLocks noGrp="1"/>
          </p:cNvSpPr>
          <p:nvPr>
            <p:ph type="sldNum" sz="quarter" idx="12"/>
          </p:nvPr>
        </p:nvSpPr>
        <p:spPr/>
        <p:txBody>
          <a:bodyPr/>
          <a:lstStyle/>
          <a:p>
            <a:fld id="{33883982-FD16-464E-B8BE-45F01105FA6D}" type="slidenum">
              <a:rPr lang="de-DE" smtClean="0"/>
              <a:t>6</a:t>
            </a:fld>
            <a:endParaRPr lang="de-DE"/>
          </a:p>
        </p:txBody>
      </p:sp>
      <p:sp>
        <p:nvSpPr>
          <p:cNvPr id="5" name="Titel 1">
            <a:extLst>
              <a:ext uri="{FF2B5EF4-FFF2-40B4-BE49-F238E27FC236}">
                <a16:creationId xmlns:a16="http://schemas.microsoft.com/office/drawing/2014/main" id="{59A96B6B-DB25-BA14-F3D6-1CAC4038FFE2}"/>
              </a:ext>
            </a:extLst>
          </p:cNvPr>
          <p:cNvSpPr txBox="1">
            <a:spLocks/>
          </p:cNvSpPr>
          <p:nvPr/>
        </p:nvSpPr>
        <p:spPr>
          <a:xfrm>
            <a:off x="158191" y="5245924"/>
            <a:ext cx="11417078" cy="1325563"/>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algn="ctr"/>
            <a:endParaRPr lang="de-CH" dirty="0"/>
          </a:p>
        </p:txBody>
      </p:sp>
      <p:sp>
        <p:nvSpPr>
          <p:cNvPr id="8" name="Rechteck 7">
            <a:extLst>
              <a:ext uri="{FF2B5EF4-FFF2-40B4-BE49-F238E27FC236}">
                <a16:creationId xmlns:a16="http://schemas.microsoft.com/office/drawing/2014/main" id="{E736DB83-CE2A-A76C-D6AC-9084762147A1}"/>
              </a:ext>
            </a:extLst>
          </p:cNvPr>
          <p:cNvSpPr/>
          <p:nvPr/>
        </p:nvSpPr>
        <p:spPr>
          <a:xfrm>
            <a:off x="0" y="1690688"/>
            <a:ext cx="12192000" cy="451567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CH"/>
          </a:p>
        </p:txBody>
      </p:sp>
      <p:pic>
        <p:nvPicPr>
          <p:cNvPr id="4" name="Grafik 3">
            <a:extLst>
              <a:ext uri="{FF2B5EF4-FFF2-40B4-BE49-F238E27FC236}">
                <a16:creationId xmlns:a16="http://schemas.microsoft.com/office/drawing/2014/main" id="{E9226E62-340D-692D-049E-D17D1A1EE7E7}"/>
              </a:ext>
            </a:extLst>
          </p:cNvPr>
          <p:cNvPicPr>
            <a:picLocks noChangeAspect="1"/>
          </p:cNvPicPr>
          <p:nvPr/>
        </p:nvPicPr>
        <p:blipFill>
          <a:blip r:embed="rId3"/>
          <a:stretch>
            <a:fillRect/>
          </a:stretch>
        </p:blipFill>
        <p:spPr>
          <a:xfrm>
            <a:off x="158192" y="3105149"/>
            <a:ext cx="3177246" cy="1775649"/>
          </a:xfrm>
          <a:prstGeom prst="rect">
            <a:avLst/>
          </a:prstGeom>
        </p:spPr>
      </p:pic>
      <p:sp>
        <p:nvSpPr>
          <p:cNvPr id="3" name="Ellipse 2">
            <a:extLst>
              <a:ext uri="{FF2B5EF4-FFF2-40B4-BE49-F238E27FC236}">
                <a16:creationId xmlns:a16="http://schemas.microsoft.com/office/drawing/2014/main" id="{50E47A4D-C0E0-281A-ED08-29C17D0CDAD8}"/>
              </a:ext>
            </a:extLst>
          </p:cNvPr>
          <p:cNvSpPr/>
          <p:nvPr/>
        </p:nvSpPr>
        <p:spPr>
          <a:xfrm>
            <a:off x="713353" y="3346450"/>
            <a:ext cx="1255147" cy="1088426"/>
          </a:xfrm>
          <a:prstGeom prst="ellipse">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Textfeld 6">
            <a:extLst>
              <a:ext uri="{FF2B5EF4-FFF2-40B4-BE49-F238E27FC236}">
                <a16:creationId xmlns:a16="http://schemas.microsoft.com/office/drawing/2014/main" id="{1092A4A3-AE82-2483-27D3-84021BCD3F11}"/>
              </a:ext>
            </a:extLst>
          </p:cNvPr>
          <p:cNvSpPr txBox="1"/>
          <p:nvPr/>
        </p:nvSpPr>
        <p:spPr>
          <a:xfrm>
            <a:off x="3493630" y="1827828"/>
            <a:ext cx="8786691" cy="4893647"/>
          </a:xfrm>
          <a:prstGeom prst="rect">
            <a:avLst/>
          </a:prstGeom>
          <a:noFill/>
        </p:spPr>
        <p:txBody>
          <a:bodyPr wrap="square" rtlCol="0">
            <a:spAutoFit/>
          </a:bodyPr>
          <a:lstStyle/>
          <a:p>
            <a:r>
              <a:rPr lang="de-CH" b="1" dirty="0">
                <a:solidFill>
                  <a:schemeClr val="bg1">
                    <a:lumMod val="85000"/>
                  </a:schemeClr>
                </a:solidFill>
              </a:rPr>
              <a:t>W</a:t>
            </a:r>
            <a:r>
              <a:rPr lang="de-CH" dirty="0">
                <a:solidFill>
                  <a:schemeClr val="bg1">
                    <a:lumMod val="85000"/>
                  </a:schemeClr>
                </a:solidFill>
              </a:rPr>
              <a:t>o: </a:t>
            </a:r>
          </a:p>
          <a:p>
            <a:pPr marL="285750" indent="-285750">
              <a:buFont typeface="Arial" panose="020B0604020202020204" pitchFamily="34" charset="0"/>
              <a:buChar char="•"/>
            </a:pPr>
            <a:r>
              <a:rPr lang="de-CH" dirty="0">
                <a:solidFill>
                  <a:schemeClr val="bg1">
                    <a:lumMod val="85000"/>
                  </a:schemeClr>
                </a:solidFill>
              </a:rPr>
              <a:t>Parz. 2539 Haus Terminus / 3 Wohnungen über Busgarage</a:t>
            </a:r>
          </a:p>
          <a:p>
            <a:endParaRPr lang="de-CH" sz="600" dirty="0">
              <a:solidFill>
                <a:schemeClr val="bg1">
                  <a:lumMod val="85000"/>
                </a:schemeClr>
              </a:solidFill>
            </a:endParaRPr>
          </a:p>
          <a:p>
            <a:r>
              <a:rPr lang="de-CH" b="1" dirty="0">
                <a:solidFill>
                  <a:schemeClr val="bg1">
                    <a:lumMod val="85000"/>
                  </a:schemeClr>
                </a:solidFill>
              </a:rPr>
              <a:t>W</a:t>
            </a:r>
            <a:r>
              <a:rPr lang="de-CH" dirty="0">
                <a:solidFill>
                  <a:schemeClr val="bg1">
                    <a:lumMod val="85000"/>
                  </a:schemeClr>
                </a:solidFill>
              </a:rPr>
              <a:t>as: </a:t>
            </a:r>
          </a:p>
          <a:p>
            <a:pPr marL="285750" indent="-285750">
              <a:buFont typeface="Arial" panose="020B0604020202020204" pitchFamily="34" charset="0"/>
              <a:buChar char="•"/>
            </a:pPr>
            <a:r>
              <a:rPr lang="de-CH" dirty="0">
                <a:solidFill>
                  <a:schemeClr val="bg1">
                    <a:lumMod val="85000"/>
                  </a:schemeClr>
                </a:solidFill>
              </a:rPr>
              <a:t>353/1000 </a:t>
            </a:r>
            <a:r>
              <a:rPr lang="de-CH" dirty="0" err="1">
                <a:solidFill>
                  <a:schemeClr val="bg1">
                    <a:lumMod val="85000"/>
                  </a:schemeClr>
                </a:solidFill>
              </a:rPr>
              <a:t>StWe</a:t>
            </a:r>
            <a:r>
              <a:rPr lang="de-CH" dirty="0">
                <a:solidFill>
                  <a:schemeClr val="bg1">
                    <a:lumMod val="85000"/>
                  </a:schemeClr>
                </a:solidFill>
              </a:rPr>
              <a:t> Anteile von der Schweiz. Eidg. Zollverwaltung </a:t>
            </a:r>
          </a:p>
          <a:p>
            <a:pPr marL="285750" indent="-285750">
              <a:buFont typeface="Arial" panose="020B0604020202020204" pitchFamily="34" charset="0"/>
              <a:buChar char="•"/>
            </a:pPr>
            <a:r>
              <a:rPr lang="de-CH" dirty="0">
                <a:solidFill>
                  <a:schemeClr val="bg1">
                    <a:lumMod val="85000"/>
                  </a:schemeClr>
                </a:solidFill>
              </a:rPr>
              <a:t>647/1000 </a:t>
            </a:r>
            <a:r>
              <a:rPr lang="de-CH" dirty="0" err="1">
                <a:solidFill>
                  <a:schemeClr val="bg1">
                    <a:lumMod val="85000"/>
                  </a:schemeClr>
                </a:solidFill>
              </a:rPr>
              <a:t>StWe</a:t>
            </a:r>
            <a:r>
              <a:rPr lang="de-CH" dirty="0">
                <a:solidFill>
                  <a:schemeClr val="bg1">
                    <a:lumMod val="85000"/>
                  </a:schemeClr>
                </a:solidFill>
              </a:rPr>
              <a:t> Anteile sind bereits im Eigentum der Einwohnergemeinde (EWG) </a:t>
            </a:r>
          </a:p>
          <a:p>
            <a:pPr marL="285750" indent="-285750">
              <a:buFont typeface="Arial" panose="020B0604020202020204" pitchFamily="34" charset="0"/>
              <a:buChar char="•"/>
            </a:pPr>
            <a:r>
              <a:rPr lang="de-CH" dirty="0">
                <a:solidFill>
                  <a:schemeClr val="bg1">
                    <a:lumMod val="85000"/>
                  </a:schemeClr>
                </a:solidFill>
              </a:rPr>
              <a:t>Drei 4.5 Zimmerwohnungen, 2 mit 104 m² BGF, Dachwohnung mit 109 m² BGF</a:t>
            </a:r>
          </a:p>
          <a:p>
            <a:pPr marL="285750" indent="-285750">
              <a:buFont typeface="Arial" panose="020B0604020202020204" pitchFamily="34" charset="0"/>
              <a:buChar char="•"/>
            </a:pPr>
            <a:r>
              <a:rPr lang="de-CH" dirty="0">
                <a:solidFill>
                  <a:schemeClr val="bg1">
                    <a:lumMod val="85000"/>
                  </a:schemeClr>
                </a:solidFill>
              </a:rPr>
              <a:t>alles Wohnungen ohne Nutzungsbeschränkungen</a:t>
            </a:r>
          </a:p>
          <a:p>
            <a:endParaRPr lang="de-CH" sz="600" dirty="0">
              <a:solidFill>
                <a:schemeClr val="bg1">
                  <a:lumMod val="85000"/>
                </a:schemeClr>
              </a:solidFill>
            </a:endParaRPr>
          </a:p>
          <a:p>
            <a:r>
              <a:rPr lang="de-CH" b="1" dirty="0">
                <a:solidFill>
                  <a:schemeClr val="bg1">
                    <a:lumMod val="85000"/>
                  </a:schemeClr>
                </a:solidFill>
              </a:rPr>
              <a:t>W</a:t>
            </a:r>
            <a:r>
              <a:rPr lang="de-CH" dirty="0">
                <a:solidFill>
                  <a:schemeClr val="bg1">
                    <a:lumMod val="85000"/>
                  </a:schemeClr>
                </a:solidFill>
              </a:rPr>
              <a:t>arum: </a:t>
            </a:r>
          </a:p>
          <a:p>
            <a:pPr marL="285750" indent="-285750">
              <a:buFont typeface="Arial" panose="020B0604020202020204" pitchFamily="34" charset="0"/>
              <a:buChar char="•"/>
            </a:pPr>
            <a:r>
              <a:rPr lang="de-CH" dirty="0">
                <a:solidFill>
                  <a:schemeClr val="bg1">
                    <a:lumMod val="85000"/>
                  </a:schemeClr>
                </a:solidFill>
              </a:rPr>
              <a:t>Erhalt Erstwohnraum für einheimische Bevölkerung</a:t>
            </a:r>
          </a:p>
          <a:p>
            <a:pPr marL="285750" indent="-285750">
              <a:buFont typeface="Arial" panose="020B0604020202020204" pitchFamily="34" charset="0"/>
              <a:buChar char="•"/>
            </a:pPr>
            <a:r>
              <a:rPr lang="de-CH" dirty="0">
                <a:solidFill>
                  <a:schemeClr val="bg1">
                    <a:lumMod val="85000"/>
                  </a:schemeClr>
                </a:solidFill>
              </a:rPr>
              <a:t>Erhalt Kontrolle Eigentum EWG (Kopfstimmen)</a:t>
            </a:r>
          </a:p>
          <a:p>
            <a:endParaRPr lang="de-CH" sz="600" dirty="0">
              <a:solidFill>
                <a:schemeClr val="bg1">
                  <a:lumMod val="85000"/>
                </a:schemeClr>
              </a:solidFill>
            </a:endParaRPr>
          </a:p>
          <a:p>
            <a:r>
              <a:rPr lang="de-CH" b="1" dirty="0">
                <a:solidFill>
                  <a:schemeClr val="bg1">
                    <a:lumMod val="85000"/>
                  </a:schemeClr>
                </a:solidFill>
              </a:rPr>
              <a:t>W</a:t>
            </a:r>
            <a:r>
              <a:rPr lang="de-CH" dirty="0">
                <a:solidFill>
                  <a:schemeClr val="bg1">
                    <a:lumMod val="85000"/>
                  </a:schemeClr>
                </a:solidFill>
              </a:rPr>
              <a:t>ieviel: </a:t>
            </a:r>
          </a:p>
          <a:p>
            <a:pPr marL="285750" indent="-285750">
              <a:buFont typeface="Arial" panose="020B0604020202020204" pitchFamily="34" charset="0"/>
              <a:buChar char="•"/>
            </a:pPr>
            <a:r>
              <a:rPr lang="de-CH" dirty="0">
                <a:solidFill>
                  <a:schemeClr val="bg1">
                    <a:lumMod val="85000"/>
                  </a:schemeClr>
                </a:solidFill>
              </a:rPr>
              <a:t>Kaufpreis 4.85 Mio. </a:t>
            </a:r>
          </a:p>
          <a:p>
            <a:pPr marL="285750" indent="-285750">
              <a:buFont typeface="Arial" panose="020B0604020202020204" pitchFamily="34" charset="0"/>
              <a:buChar char="•"/>
            </a:pPr>
            <a:r>
              <a:rPr lang="de-CH" dirty="0">
                <a:solidFill>
                  <a:schemeClr val="bg1">
                    <a:lumMod val="85000"/>
                  </a:schemeClr>
                </a:solidFill>
              </a:rPr>
              <a:t>CHF 3.60 Mio. flüssige Mittel EWG</a:t>
            </a:r>
          </a:p>
          <a:p>
            <a:pPr marL="285750" indent="-285750">
              <a:buFont typeface="Arial" panose="020B0604020202020204" pitchFamily="34" charset="0"/>
              <a:buChar char="•"/>
            </a:pPr>
            <a:r>
              <a:rPr lang="de-CH" dirty="0">
                <a:solidFill>
                  <a:schemeClr val="bg1">
                    <a:lumMod val="85000"/>
                  </a:schemeClr>
                </a:solidFill>
              </a:rPr>
              <a:t>CHF 1.25 Mio. Fonds aus Handänderungssteuer</a:t>
            </a:r>
          </a:p>
          <a:p>
            <a:endParaRPr lang="de-CH" sz="1600" dirty="0">
              <a:solidFill>
                <a:schemeClr val="bg1">
                  <a:lumMod val="85000"/>
                </a:schemeClr>
              </a:solidFill>
            </a:endParaRPr>
          </a:p>
          <a:p>
            <a:pPr marL="285750" indent="-285750">
              <a:buFont typeface="Arial" panose="020B0604020202020204" pitchFamily="34" charset="0"/>
              <a:buChar char="•"/>
            </a:pPr>
            <a:endParaRPr lang="de-CH" dirty="0">
              <a:solidFill>
                <a:schemeClr val="bg1">
                  <a:lumMod val="85000"/>
                </a:schemeClr>
              </a:solidFill>
            </a:endParaRPr>
          </a:p>
        </p:txBody>
      </p:sp>
    </p:spTree>
    <p:extLst>
      <p:ext uri="{BB962C8B-B14F-4D97-AF65-F5344CB8AC3E}">
        <p14:creationId xmlns:p14="http://schemas.microsoft.com/office/powerpoint/2010/main" val="282162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14" end="1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xEl>
                                              <p:pRg st="15" end="1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E7AA-2972-1592-CF01-4D7FADA9E8C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73F7011-0EF7-CC4C-AAF1-4C350E85013C}"/>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AEBD9338-B3DF-030D-7470-DBC4CE505B9E}"/>
              </a:ext>
            </a:extLst>
          </p:cNvPr>
          <p:cNvSpPr>
            <a:spLocks noGrp="1"/>
          </p:cNvSpPr>
          <p:nvPr>
            <p:ph type="sldNum" sz="quarter" idx="12"/>
          </p:nvPr>
        </p:nvSpPr>
        <p:spPr/>
        <p:txBody>
          <a:bodyPr/>
          <a:lstStyle/>
          <a:p>
            <a:fld id="{33883982-FD16-464E-B8BE-45F01105FA6D}" type="slidenum">
              <a:rPr lang="de-DE" smtClean="0"/>
              <a:t>60</a:t>
            </a:fld>
            <a:endParaRPr lang="de-DE"/>
          </a:p>
        </p:txBody>
      </p:sp>
      <p:sp>
        <p:nvSpPr>
          <p:cNvPr id="4" name="Titel 1">
            <a:extLst>
              <a:ext uri="{FF2B5EF4-FFF2-40B4-BE49-F238E27FC236}">
                <a16:creationId xmlns:a16="http://schemas.microsoft.com/office/drawing/2014/main" id="{F7542622-73D5-D2B6-E7E3-DEBF7583DFDF}"/>
              </a:ext>
            </a:extLst>
          </p:cNvPr>
          <p:cNvSpPr txBox="1">
            <a:spLocks/>
          </p:cNvSpPr>
          <p:nvPr/>
        </p:nvSpPr>
        <p:spPr>
          <a:xfrm>
            <a:off x="542925" y="1690688"/>
            <a:ext cx="11106150" cy="403815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11</a:t>
            </a:r>
          </a:p>
          <a:p>
            <a:endParaRPr lang="de-DE" sz="2400" dirty="0"/>
          </a:p>
          <a:p>
            <a:r>
              <a:rPr lang="de-DE" sz="2400" b="0" dirty="0"/>
              <a:t>BESTATTUNGSVORBEREITUNG</a:t>
            </a:r>
          </a:p>
          <a:p>
            <a:endParaRPr lang="de-DE" sz="2400" b="0" dirty="0"/>
          </a:p>
          <a:p>
            <a:r>
              <a:rPr lang="de-DE" sz="2400" b="0" dirty="0"/>
              <a:t>Die </a:t>
            </a:r>
            <a:r>
              <a:rPr lang="de-DE" sz="2400" b="0" dirty="0">
                <a:solidFill>
                  <a:srgbClr val="00B050"/>
                </a:solidFill>
              </a:rPr>
              <a:t>Familie der verstorbenen Person </a:t>
            </a:r>
            <a:r>
              <a:rPr lang="de-DE" sz="2400" b="0" strike="sngStrike" dirty="0">
                <a:solidFill>
                  <a:srgbClr val="EE2737"/>
                </a:solidFill>
              </a:rPr>
              <a:t>bevollmächtigte Person </a:t>
            </a:r>
            <a:r>
              <a:rPr lang="de-DE" sz="2400" b="0" dirty="0"/>
              <a:t>hat der Friedhofverwaltung rechtzeitig verbindliche Auskünfte über die Aufbahrung des Leichnams und die Beisetzungsart zu erteilen.</a:t>
            </a:r>
          </a:p>
        </p:txBody>
      </p:sp>
    </p:spTree>
    <p:extLst>
      <p:ext uri="{BB962C8B-B14F-4D97-AF65-F5344CB8AC3E}">
        <p14:creationId xmlns:p14="http://schemas.microsoft.com/office/powerpoint/2010/main" val="3693730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DB2E0-117B-DAAA-D9A5-FE3B74E419D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7D4D6A5-B520-617D-630A-CCC562245D9A}"/>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7DAF9738-5237-A176-6FA5-B0EB39F7BCD2}"/>
              </a:ext>
            </a:extLst>
          </p:cNvPr>
          <p:cNvSpPr>
            <a:spLocks noGrp="1"/>
          </p:cNvSpPr>
          <p:nvPr>
            <p:ph type="sldNum" sz="quarter" idx="12"/>
          </p:nvPr>
        </p:nvSpPr>
        <p:spPr/>
        <p:txBody>
          <a:bodyPr/>
          <a:lstStyle/>
          <a:p>
            <a:fld id="{33883982-FD16-464E-B8BE-45F01105FA6D}" type="slidenum">
              <a:rPr lang="de-DE" smtClean="0"/>
              <a:t>61</a:t>
            </a:fld>
            <a:endParaRPr lang="de-DE"/>
          </a:p>
        </p:txBody>
      </p:sp>
      <p:sp>
        <p:nvSpPr>
          <p:cNvPr id="4" name="Titel 1">
            <a:extLst>
              <a:ext uri="{FF2B5EF4-FFF2-40B4-BE49-F238E27FC236}">
                <a16:creationId xmlns:a16="http://schemas.microsoft.com/office/drawing/2014/main" id="{71E0B064-3D8F-5044-75FC-3E2FB5A0C03B}"/>
              </a:ext>
            </a:extLst>
          </p:cNvPr>
          <p:cNvSpPr txBox="1">
            <a:spLocks/>
          </p:cNvSpPr>
          <p:nvPr/>
        </p:nvSpPr>
        <p:spPr>
          <a:xfrm>
            <a:off x="542925" y="2004444"/>
            <a:ext cx="11106150" cy="4038150"/>
          </a:xfrm>
          <a:prstGeom prst="rect">
            <a:avLst/>
          </a:prstGeom>
        </p:spPr>
        <p:txBody>
          <a:bodyPr vert="horz" lIns="0" tIns="45720" rIns="0" bIns="45720" rtlCol="0" anchor="ctr">
            <a:normAutofit fontScale="92500" lnSpcReduction="200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12</a:t>
            </a:r>
          </a:p>
          <a:p>
            <a:endParaRPr lang="de-DE" sz="2400" dirty="0"/>
          </a:p>
          <a:p>
            <a:r>
              <a:rPr lang="de-DE" sz="2400" b="0" dirty="0"/>
              <a:t>AUFBAHRUNGSORT UND –DAUER</a:t>
            </a:r>
          </a:p>
          <a:p>
            <a:endParaRPr lang="de-DE" sz="2400" b="0" dirty="0"/>
          </a:p>
          <a:p>
            <a:r>
              <a:rPr lang="de-DE" sz="2400" b="0" dirty="0"/>
              <a:t>1) Die Friedhofkapelle ist der offizielle Aufbahrungsort.</a:t>
            </a:r>
          </a:p>
          <a:p>
            <a:endParaRPr lang="de-DE" sz="2400" b="0" dirty="0"/>
          </a:p>
          <a:p>
            <a:r>
              <a:rPr lang="de-DE" sz="2400" b="0" dirty="0"/>
              <a:t>2) </a:t>
            </a:r>
            <a:r>
              <a:rPr lang="de-DE" sz="2400" b="0" strike="sngStrike" dirty="0">
                <a:solidFill>
                  <a:srgbClr val="EE2737"/>
                </a:solidFill>
              </a:rPr>
              <a:t>Keine Beisetzung darf früher als 36 und später als 72 Std. nach dem Tod erfolgen. </a:t>
            </a:r>
            <a:r>
              <a:rPr lang="de-DE" sz="2400" b="0" dirty="0">
                <a:solidFill>
                  <a:srgbClr val="00B050"/>
                </a:solidFill>
              </a:rPr>
              <a:t>Eine Bestattung darf frühestens 36 Stunden nach dem Tod und muss spätestens 120 Stunden nach dem Tod erfolgen.</a:t>
            </a:r>
          </a:p>
          <a:p>
            <a:endParaRPr lang="de-DE" sz="2400" b="0" dirty="0">
              <a:solidFill>
                <a:srgbClr val="00B050"/>
              </a:solidFill>
            </a:endParaRPr>
          </a:p>
          <a:p>
            <a:r>
              <a:rPr lang="de-DE" sz="2400" b="0" dirty="0"/>
              <a:t>3) </a:t>
            </a:r>
            <a:r>
              <a:rPr lang="de-DE" sz="2400" b="0" strike="sngStrike" dirty="0">
                <a:solidFill>
                  <a:srgbClr val="EE2737"/>
                </a:solidFill>
              </a:rPr>
              <a:t>In Sonderfällen bleiben abweichende Anordnungen der zuständigen Organe vorbehalten. </a:t>
            </a:r>
            <a:r>
              <a:rPr lang="de-DE" sz="2400" b="0" dirty="0">
                <a:solidFill>
                  <a:srgbClr val="00B050"/>
                </a:solidFill>
              </a:rPr>
              <a:t>In Absprache mit dem Kantonsarzt kann die Abteilung für Rechtsmedizin in begründeten Fällen Ausnahmen gewähren. Die Bewilligung kann mit besonderen Auflagen verbunden </a:t>
            </a:r>
          </a:p>
          <a:p>
            <a:r>
              <a:rPr lang="de-DE" sz="2400" b="0" dirty="0">
                <a:solidFill>
                  <a:srgbClr val="00B050"/>
                </a:solidFill>
              </a:rPr>
              <a:t>werden.</a:t>
            </a:r>
          </a:p>
        </p:txBody>
      </p:sp>
    </p:spTree>
    <p:extLst>
      <p:ext uri="{BB962C8B-B14F-4D97-AF65-F5344CB8AC3E}">
        <p14:creationId xmlns:p14="http://schemas.microsoft.com/office/powerpoint/2010/main" val="9948148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DBF6C-8A59-2201-CF16-525BCFED718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0CB4942-11BB-3B88-1C61-5B6D0451D398}"/>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8EEC26B3-118F-2A7B-2D22-383A259D5110}"/>
              </a:ext>
            </a:extLst>
          </p:cNvPr>
          <p:cNvSpPr>
            <a:spLocks noGrp="1"/>
          </p:cNvSpPr>
          <p:nvPr>
            <p:ph type="sldNum" sz="quarter" idx="12"/>
          </p:nvPr>
        </p:nvSpPr>
        <p:spPr/>
        <p:txBody>
          <a:bodyPr/>
          <a:lstStyle/>
          <a:p>
            <a:fld id="{33883982-FD16-464E-B8BE-45F01105FA6D}" type="slidenum">
              <a:rPr lang="de-DE" smtClean="0"/>
              <a:t>62</a:t>
            </a:fld>
            <a:endParaRPr lang="de-DE"/>
          </a:p>
        </p:txBody>
      </p:sp>
      <p:sp>
        <p:nvSpPr>
          <p:cNvPr id="4" name="Titel 1">
            <a:extLst>
              <a:ext uri="{FF2B5EF4-FFF2-40B4-BE49-F238E27FC236}">
                <a16:creationId xmlns:a16="http://schemas.microsoft.com/office/drawing/2014/main" id="{10DB10D0-E66A-B9EC-4CA3-7FE6B04EADAA}"/>
              </a:ext>
            </a:extLst>
          </p:cNvPr>
          <p:cNvSpPr txBox="1">
            <a:spLocks/>
          </p:cNvSpPr>
          <p:nvPr/>
        </p:nvSpPr>
        <p:spPr>
          <a:xfrm>
            <a:off x="542925" y="1930851"/>
            <a:ext cx="11106150" cy="4038150"/>
          </a:xfrm>
          <a:prstGeom prst="rect">
            <a:avLst/>
          </a:prstGeom>
        </p:spPr>
        <p:txBody>
          <a:bodyPr vert="horz" lIns="0" tIns="45720" rIns="0" bIns="45720" rtlCol="0" anchor="ctr">
            <a:normAutofit fontScale="92500" lnSpcReduction="100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13</a:t>
            </a:r>
          </a:p>
          <a:p>
            <a:endParaRPr lang="de-DE" sz="2400" dirty="0"/>
          </a:p>
          <a:p>
            <a:r>
              <a:rPr lang="de-DE" sz="2400" b="0" dirty="0"/>
              <a:t>ORT DER BEISETZUNG</a:t>
            </a:r>
          </a:p>
          <a:p>
            <a:endParaRPr lang="de-DE" sz="2400" b="0" dirty="0"/>
          </a:p>
          <a:p>
            <a:r>
              <a:rPr lang="de-DE" sz="2400" b="0" dirty="0"/>
              <a:t>1) Der Friedhof dient </a:t>
            </a:r>
            <a:r>
              <a:rPr lang="de-DE" sz="2400" b="0" strike="sngStrike" dirty="0">
                <a:solidFill>
                  <a:srgbClr val="EE2737"/>
                </a:solidFill>
              </a:rPr>
              <a:t>grundsätzlich</a:t>
            </a:r>
            <a:r>
              <a:rPr lang="de-DE" sz="2400" b="0" dirty="0"/>
              <a:t> der Beisetzung aller Personen, die </a:t>
            </a:r>
            <a:r>
              <a:rPr lang="de-DE" sz="2400" b="0" dirty="0">
                <a:solidFill>
                  <a:srgbClr val="00B050"/>
                </a:solidFill>
              </a:rPr>
              <a:t>während mindestens einem Jahr vor ihrem Tod in der Gemeinde Zermatt zivilrechtlichen Wohnsitz hatten. </a:t>
            </a:r>
            <a:r>
              <a:rPr lang="de-DE" sz="2400" b="0" strike="sngStrike" dirty="0">
                <a:solidFill>
                  <a:srgbClr val="EE2737"/>
                </a:solidFill>
              </a:rPr>
              <a:t>bei ihrem Tod in der Gemeinde zivilrechtlicher Wohnsitz hatten oder auf Gebiet der Gemeinde Zermatt verstorben sind.</a:t>
            </a:r>
          </a:p>
          <a:p>
            <a:endParaRPr lang="de-DE" sz="2400" b="0" strike="sngStrike" dirty="0">
              <a:solidFill>
                <a:srgbClr val="EE2737"/>
              </a:solidFill>
            </a:endParaRPr>
          </a:p>
          <a:p>
            <a:r>
              <a:rPr lang="de-DE" sz="2400" b="0" dirty="0">
                <a:solidFill>
                  <a:srgbClr val="00B050"/>
                </a:solidFill>
              </a:rPr>
              <a:t>2) Bei kürzerer Wohnsitzdauer ist lediglich die Beisetzung in das Gemeinschaftsgrab erlaubt. Dies trifft auch ein, wenn ein Gast in Zermatt stirbt (z.B. Bergunfall).</a:t>
            </a:r>
          </a:p>
          <a:p>
            <a:endParaRPr lang="de-DE" sz="2400" b="0" dirty="0">
              <a:solidFill>
                <a:srgbClr val="00B050"/>
              </a:solidFill>
            </a:endParaRPr>
          </a:p>
          <a:p>
            <a:r>
              <a:rPr lang="de-DE" sz="2400" b="0" strike="sngStrike" dirty="0">
                <a:solidFill>
                  <a:srgbClr val="EE2737"/>
                </a:solidFill>
              </a:rPr>
              <a:t>2</a:t>
            </a:r>
            <a:r>
              <a:rPr lang="de-DE" sz="2400" b="0" dirty="0">
                <a:solidFill>
                  <a:srgbClr val="00B050"/>
                </a:solidFill>
              </a:rPr>
              <a:t>3) </a:t>
            </a:r>
            <a:r>
              <a:rPr lang="de-DE" sz="2400" b="0" dirty="0"/>
              <a:t>Die Beisetzung erfolgt an den von der Friedhofverwaltung im gewünschten Beisetzungsfeld angewiesenen Platz.</a:t>
            </a:r>
            <a:endParaRPr lang="de-CH" sz="2400" b="0" strike="sngStrike" dirty="0">
              <a:solidFill>
                <a:srgbClr val="00B050"/>
              </a:solidFill>
            </a:endParaRPr>
          </a:p>
        </p:txBody>
      </p:sp>
    </p:spTree>
    <p:extLst>
      <p:ext uri="{BB962C8B-B14F-4D97-AF65-F5344CB8AC3E}">
        <p14:creationId xmlns:p14="http://schemas.microsoft.com/office/powerpoint/2010/main" val="32949062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387C3-7331-C229-CC26-9471A4B71A4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DC3A00-3D67-C276-19F2-8068DC489756}"/>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4CD7C800-191B-67D1-D942-0F0658E35ACB}"/>
              </a:ext>
            </a:extLst>
          </p:cNvPr>
          <p:cNvSpPr>
            <a:spLocks noGrp="1"/>
          </p:cNvSpPr>
          <p:nvPr>
            <p:ph type="sldNum" sz="quarter" idx="12"/>
          </p:nvPr>
        </p:nvSpPr>
        <p:spPr/>
        <p:txBody>
          <a:bodyPr/>
          <a:lstStyle/>
          <a:p>
            <a:fld id="{33883982-FD16-464E-B8BE-45F01105FA6D}" type="slidenum">
              <a:rPr lang="de-DE" smtClean="0"/>
              <a:t>63</a:t>
            </a:fld>
            <a:endParaRPr lang="de-DE"/>
          </a:p>
        </p:txBody>
      </p:sp>
      <p:sp>
        <p:nvSpPr>
          <p:cNvPr id="4" name="Titel 1">
            <a:extLst>
              <a:ext uri="{FF2B5EF4-FFF2-40B4-BE49-F238E27FC236}">
                <a16:creationId xmlns:a16="http://schemas.microsoft.com/office/drawing/2014/main" id="{11D70728-037B-1EE5-CA41-72928603604E}"/>
              </a:ext>
            </a:extLst>
          </p:cNvPr>
          <p:cNvSpPr txBox="1">
            <a:spLocks/>
          </p:cNvSpPr>
          <p:nvPr/>
        </p:nvSpPr>
        <p:spPr>
          <a:xfrm>
            <a:off x="542925" y="1930851"/>
            <a:ext cx="11106150" cy="4038150"/>
          </a:xfrm>
          <a:prstGeom prst="rect">
            <a:avLst/>
          </a:prstGeom>
        </p:spPr>
        <p:txBody>
          <a:bodyPr vert="horz" lIns="0" tIns="45720" rIns="0" bIns="45720" rtlCol="0" anchor="ctr">
            <a:normAutofit lnSpcReduction="100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14</a:t>
            </a:r>
          </a:p>
          <a:p>
            <a:endParaRPr lang="de-DE" sz="2400" dirty="0"/>
          </a:p>
          <a:p>
            <a:r>
              <a:rPr lang="de-DE" sz="2400" b="0" dirty="0"/>
              <a:t>BEISETZUNG VON AUSWÄRTIGEN</a:t>
            </a:r>
          </a:p>
          <a:p>
            <a:endParaRPr lang="de-DE" sz="2400" b="0" dirty="0"/>
          </a:p>
          <a:p>
            <a:r>
              <a:rPr lang="de-DE" sz="2400" b="0" strike="sngStrike" dirty="0">
                <a:solidFill>
                  <a:srgbClr val="EE2737"/>
                </a:solidFill>
              </a:rPr>
              <a:t>1) Für die Beisetzung von Verstorbenen aus anderen Gemeinden bedarf es der Sonderbewilligung aufgrund der vom Gemeinderat erlassenen Richtlinien.</a:t>
            </a:r>
          </a:p>
          <a:p>
            <a:endParaRPr lang="de-DE" sz="2400" b="0" strike="sngStrike" dirty="0">
              <a:solidFill>
                <a:srgbClr val="EE2737"/>
              </a:solidFill>
            </a:endParaRPr>
          </a:p>
          <a:p>
            <a:r>
              <a:rPr lang="de-DE" sz="2400" b="0" dirty="0">
                <a:solidFill>
                  <a:srgbClr val="00B050"/>
                </a:solidFill>
              </a:rPr>
              <a:t>1) Mit Bewilligung der Friedhofverwaltung dürfen Personen und deren Partner, die insgesamt während mindestens zehn Jahren in Zermatt wohnten und dort noch Angehörige haben, auf dem Friedhof in Zermatt beigesetzt werden. </a:t>
            </a:r>
            <a:r>
              <a:rPr lang="de-DE" sz="2400" b="0" strike="sngStrike" dirty="0">
                <a:solidFill>
                  <a:srgbClr val="EE2737"/>
                </a:solidFill>
              </a:rPr>
              <a:t>In diesen Fällen sind eine besondere Grabplatzgebühr, die effektiven Beisetzungskosten und sofern sie benutzt wird, eine Gebühr für die Friedhofkapelle zu entrichten.</a:t>
            </a:r>
          </a:p>
        </p:txBody>
      </p:sp>
    </p:spTree>
    <p:extLst>
      <p:ext uri="{BB962C8B-B14F-4D97-AF65-F5344CB8AC3E}">
        <p14:creationId xmlns:p14="http://schemas.microsoft.com/office/powerpoint/2010/main" val="32103917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5C0CE-9229-8850-1214-D6F0BE6593B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87A996C-AEB7-D32C-F8D4-4A2AF298030F}"/>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22EDA81A-D236-AB5A-C089-F926DBDE1775}"/>
              </a:ext>
            </a:extLst>
          </p:cNvPr>
          <p:cNvSpPr>
            <a:spLocks noGrp="1"/>
          </p:cNvSpPr>
          <p:nvPr>
            <p:ph type="sldNum" sz="quarter" idx="12"/>
          </p:nvPr>
        </p:nvSpPr>
        <p:spPr/>
        <p:txBody>
          <a:bodyPr/>
          <a:lstStyle/>
          <a:p>
            <a:fld id="{33883982-FD16-464E-B8BE-45F01105FA6D}" type="slidenum">
              <a:rPr lang="de-DE" smtClean="0"/>
              <a:t>64</a:t>
            </a:fld>
            <a:endParaRPr lang="de-DE"/>
          </a:p>
        </p:txBody>
      </p:sp>
      <p:sp>
        <p:nvSpPr>
          <p:cNvPr id="4" name="Titel 1">
            <a:extLst>
              <a:ext uri="{FF2B5EF4-FFF2-40B4-BE49-F238E27FC236}">
                <a16:creationId xmlns:a16="http://schemas.microsoft.com/office/drawing/2014/main" id="{03BFA007-F1D7-0988-F211-C2442A37E5E4}"/>
              </a:ext>
            </a:extLst>
          </p:cNvPr>
          <p:cNvSpPr txBox="1">
            <a:spLocks/>
          </p:cNvSpPr>
          <p:nvPr/>
        </p:nvSpPr>
        <p:spPr>
          <a:xfrm>
            <a:off x="542925" y="1930851"/>
            <a:ext cx="11106150" cy="403815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b="0" dirty="0"/>
              <a:t>2) Alle </a:t>
            </a:r>
            <a:r>
              <a:rPr lang="de-DE" sz="2400" b="0" strike="sngStrike" dirty="0">
                <a:solidFill>
                  <a:srgbClr val="EE2737"/>
                </a:solidFill>
              </a:rPr>
              <a:t>anderen</a:t>
            </a:r>
            <a:r>
              <a:rPr lang="de-DE" sz="2400" b="0" dirty="0"/>
              <a:t> Kosten, insbesondere jene für den Sarg, das Einsargen, das Grabkreuz, den Leichentransport, die Grabbepflanzung, das Grabmal und die Beschriftung von Urnen- Abschlussplatten gehen zulasten der Angehörigen. Sie werden von den jeweiligen Lieferanten/Dienstleistungsbetrieben direkt in Rechnung gestellt.</a:t>
            </a:r>
            <a:endParaRPr lang="de-CH" sz="2400" b="0" strike="sngStrike" dirty="0">
              <a:solidFill>
                <a:srgbClr val="00B050"/>
              </a:solidFill>
            </a:endParaRPr>
          </a:p>
        </p:txBody>
      </p:sp>
    </p:spTree>
    <p:extLst>
      <p:ext uri="{BB962C8B-B14F-4D97-AF65-F5344CB8AC3E}">
        <p14:creationId xmlns:p14="http://schemas.microsoft.com/office/powerpoint/2010/main" val="16105856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E3E36-B17A-92C3-99CF-8278884EFA0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FFB257D-F13D-EA4B-DBD4-A81B07EF2190}"/>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FDE80A2D-3DA5-E095-FBEE-AA24BE9842CB}"/>
              </a:ext>
            </a:extLst>
          </p:cNvPr>
          <p:cNvSpPr>
            <a:spLocks noGrp="1"/>
          </p:cNvSpPr>
          <p:nvPr>
            <p:ph type="sldNum" sz="quarter" idx="12"/>
          </p:nvPr>
        </p:nvSpPr>
        <p:spPr/>
        <p:txBody>
          <a:bodyPr/>
          <a:lstStyle/>
          <a:p>
            <a:fld id="{33883982-FD16-464E-B8BE-45F01105FA6D}" type="slidenum">
              <a:rPr lang="de-DE" smtClean="0"/>
              <a:t>65</a:t>
            </a:fld>
            <a:endParaRPr lang="de-DE"/>
          </a:p>
        </p:txBody>
      </p:sp>
      <p:sp>
        <p:nvSpPr>
          <p:cNvPr id="4" name="Titel 1">
            <a:extLst>
              <a:ext uri="{FF2B5EF4-FFF2-40B4-BE49-F238E27FC236}">
                <a16:creationId xmlns:a16="http://schemas.microsoft.com/office/drawing/2014/main" id="{CCE091CF-BDA8-BEE4-1602-3D33BD5D3508}"/>
              </a:ext>
            </a:extLst>
          </p:cNvPr>
          <p:cNvSpPr txBox="1">
            <a:spLocks/>
          </p:cNvSpPr>
          <p:nvPr/>
        </p:nvSpPr>
        <p:spPr>
          <a:xfrm>
            <a:off x="542925" y="1841951"/>
            <a:ext cx="11106150" cy="403815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15</a:t>
            </a:r>
          </a:p>
          <a:p>
            <a:endParaRPr lang="de-DE" sz="2400" b="0" dirty="0"/>
          </a:p>
          <a:p>
            <a:r>
              <a:rPr lang="de-DE" sz="2400" b="0" dirty="0"/>
              <a:t>BEISETZUNGSKOSTEN FÜR ORTSANSÄSSIGE</a:t>
            </a:r>
          </a:p>
          <a:p>
            <a:endParaRPr lang="de-DE" sz="2400" b="0" dirty="0"/>
          </a:p>
          <a:p>
            <a:r>
              <a:rPr lang="de-DE" sz="2400" b="0" dirty="0"/>
              <a:t>1) Für die Beisetzung von </a:t>
            </a:r>
            <a:r>
              <a:rPr lang="de-DE" sz="2400" b="0" strike="sngStrike" dirty="0">
                <a:solidFill>
                  <a:srgbClr val="EE2737"/>
                </a:solidFill>
              </a:rPr>
              <a:t>Ortsbürgern</a:t>
            </a:r>
            <a:r>
              <a:rPr lang="de-DE" sz="2400" b="0" dirty="0"/>
              <a:t> </a:t>
            </a:r>
            <a:r>
              <a:rPr lang="de-DE" sz="2400" b="0" dirty="0">
                <a:solidFill>
                  <a:srgbClr val="00B050"/>
                </a:solidFill>
              </a:rPr>
              <a:t>Ortsansässigen</a:t>
            </a:r>
            <a:r>
              <a:rPr lang="de-DE" sz="2400" b="0" dirty="0"/>
              <a:t> erhebt die Friedhofverwaltung einen pauschalen Kostenbeitrag. </a:t>
            </a:r>
            <a:r>
              <a:rPr lang="de-DE" sz="2400" b="0" dirty="0">
                <a:solidFill>
                  <a:srgbClr val="00B050"/>
                </a:solidFill>
              </a:rPr>
              <a:t>Dieser ist im Anhang 1 festgelegt.</a:t>
            </a:r>
          </a:p>
          <a:p>
            <a:endParaRPr lang="de-DE" sz="2400" b="0" dirty="0">
              <a:solidFill>
                <a:srgbClr val="00B050"/>
              </a:solidFill>
            </a:endParaRPr>
          </a:p>
          <a:p>
            <a:r>
              <a:rPr lang="de-DE" sz="2400" b="0" dirty="0"/>
              <a:t>2) Für Familiengräber (Mietgräber) werden Sondergebühren erhoben.</a:t>
            </a:r>
          </a:p>
          <a:p>
            <a:endParaRPr lang="de-DE" sz="2400" b="0" dirty="0"/>
          </a:p>
          <a:p>
            <a:r>
              <a:rPr lang="de-DE" sz="2400" b="0" dirty="0"/>
              <a:t>3) Die Bestimmungen von Art. 14, Abs. 3 finden analoge Anwendung.</a:t>
            </a:r>
          </a:p>
        </p:txBody>
      </p:sp>
    </p:spTree>
    <p:extLst>
      <p:ext uri="{BB962C8B-B14F-4D97-AF65-F5344CB8AC3E}">
        <p14:creationId xmlns:p14="http://schemas.microsoft.com/office/powerpoint/2010/main" val="40090569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2D517-5CDF-EF5E-94BF-3BABF0D2C99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7D092A6-EBB0-36CC-5D99-8BBECC9EDE32}"/>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18BE6F9C-24E2-32C9-5F99-9D82E735BF7C}"/>
              </a:ext>
            </a:extLst>
          </p:cNvPr>
          <p:cNvSpPr>
            <a:spLocks noGrp="1"/>
          </p:cNvSpPr>
          <p:nvPr>
            <p:ph type="sldNum" sz="quarter" idx="12"/>
          </p:nvPr>
        </p:nvSpPr>
        <p:spPr/>
        <p:txBody>
          <a:bodyPr/>
          <a:lstStyle/>
          <a:p>
            <a:fld id="{33883982-FD16-464E-B8BE-45F01105FA6D}" type="slidenum">
              <a:rPr lang="de-DE" smtClean="0"/>
              <a:t>66</a:t>
            </a:fld>
            <a:endParaRPr lang="de-DE"/>
          </a:p>
        </p:txBody>
      </p:sp>
      <p:sp>
        <p:nvSpPr>
          <p:cNvPr id="4" name="Titel 1">
            <a:extLst>
              <a:ext uri="{FF2B5EF4-FFF2-40B4-BE49-F238E27FC236}">
                <a16:creationId xmlns:a16="http://schemas.microsoft.com/office/drawing/2014/main" id="{F291F7B5-DA2A-7961-895C-6085C3697F4A}"/>
              </a:ext>
            </a:extLst>
          </p:cNvPr>
          <p:cNvSpPr txBox="1">
            <a:spLocks/>
          </p:cNvSpPr>
          <p:nvPr/>
        </p:nvSpPr>
        <p:spPr>
          <a:xfrm>
            <a:off x="542925" y="1841951"/>
            <a:ext cx="11106150" cy="4038150"/>
          </a:xfrm>
          <a:prstGeom prst="rect">
            <a:avLst/>
          </a:prstGeom>
        </p:spPr>
        <p:txBody>
          <a:bodyPr vert="horz" lIns="0" tIns="45720" rIns="0" bIns="45720" rtlCol="0" anchor="ctr">
            <a:normAutofit lnSpcReduction="100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16</a:t>
            </a:r>
          </a:p>
          <a:p>
            <a:endParaRPr lang="de-DE" sz="2400" dirty="0"/>
          </a:p>
          <a:p>
            <a:r>
              <a:rPr lang="de-DE" sz="2400" b="0" dirty="0"/>
              <a:t>BEISETZUNGSFELDER</a:t>
            </a:r>
          </a:p>
          <a:p>
            <a:endParaRPr lang="de-DE" sz="2400" b="0" dirty="0"/>
          </a:p>
          <a:p>
            <a:r>
              <a:rPr lang="de-DE" sz="2400" b="0" dirty="0"/>
              <a:t>1) Die Beisetzungsfelder des Friedhofes sind eingeteilt in:</a:t>
            </a:r>
          </a:p>
          <a:p>
            <a:pPr marL="342900" indent="-342900">
              <a:buFont typeface="Symbol" panose="05050102010706020507" pitchFamily="18" charset="2"/>
              <a:buChar char="-"/>
            </a:pPr>
            <a:r>
              <a:rPr lang="de-DE" sz="2400" b="0" dirty="0"/>
              <a:t>Reihengräber für Kinder bis zu sieben Jahren</a:t>
            </a:r>
          </a:p>
          <a:p>
            <a:pPr marL="342900" indent="-342900">
              <a:buFont typeface="Symbol" panose="05050102010706020507" pitchFamily="18" charset="2"/>
              <a:buChar char="-"/>
            </a:pPr>
            <a:r>
              <a:rPr lang="de-DE" sz="2400" b="0" dirty="0"/>
              <a:t>Reihengräber für Erwachsene</a:t>
            </a:r>
          </a:p>
          <a:p>
            <a:pPr marL="342900" indent="-342900">
              <a:buFont typeface="Symbol" panose="05050102010706020507" pitchFamily="18" charset="2"/>
              <a:buChar char="-"/>
            </a:pPr>
            <a:r>
              <a:rPr lang="de-DE" sz="2400" b="0" dirty="0"/>
              <a:t>Familiengräber</a:t>
            </a:r>
          </a:p>
          <a:p>
            <a:pPr marL="342900" indent="-342900">
              <a:buFont typeface="Symbol" panose="05050102010706020507" pitchFamily="18" charset="2"/>
              <a:buChar char="-"/>
            </a:pPr>
            <a:r>
              <a:rPr lang="de-DE" sz="2400" b="0" dirty="0"/>
              <a:t>Urnennischen</a:t>
            </a:r>
          </a:p>
          <a:p>
            <a:pPr marL="342900" indent="-342900">
              <a:buFont typeface="Symbol" panose="05050102010706020507" pitchFamily="18" charset="2"/>
              <a:buChar char="-"/>
            </a:pPr>
            <a:r>
              <a:rPr lang="de-DE" sz="2400" b="0" dirty="0"/>
              <a:t>Feldurnengräber</a:t>
            </a:r>
          </a:p>
          <a:p>
            <a:pPr marL="342900" indent="-342900">
              <a:buFont typeface="Symbol" panose="05050102010706020507" pitchFamily="18" charset="2"/>
              <a:buChar char="-"/>
            </a:pPr>
            <a:r>
              <a:rPr lang="de-DE" sz="2400" b="0" dirty="0">
                <a:solidFill>
                  <a:srgbClr val="00B050"/>
                </a:solidFill>
              </a:rPr>
              <a:t>Priestergrab</a:t>
            </a:r>
          </a:p>
          <a:p>
            <a:pPr marL="342900" indent="-342900">
              <a:buFont typeface="Symbol" panose="05050102010706020507" pitchFamily="18" charset="2"/>
              <a:buChar char="-"/>
            </a:pPr>
            <a:r>
              <a:rPr lang="de-DE" sz="2400" b="0" dirty="0">
                <a:solidFill>
                  <a:srgbClr val="00B050"/>
                </a:solidFill>
              </a:rPr>
              <a:t>Engelsgrab (Gedenkstätte für ein ungeborenes/frühverstorbenes Kind)</a:t>
            </a:r>
          </a:p>
          <a:p>
            <a:pPr marL="342900" indent="-342900">
              <a:buFont typeface="Symbol" panose="05050102010706020507" pitchFamily="18" charset="2"/>
              <a:buChar char="-"/>
            </a:pPr>
            <a:r>
              <a:rPr lang="de-DE" sz="2400" b="0" dirty="0"/>
              <a:t>Gemeinschaftsgräber</a:t>
            </a:r>
          </a:p>
          <a:p>
            <a:endParaRPr lang="de-DE" sz="2400" b="0" dirty="0"/>
          </a:p>
        </p:txBody>
      </p:sp>
    </p:spTree>
    <p:extLst>
      <p:ext uri="{BB962C8B-B14F-4D97-AF65-F5344CB8AC3E}">
        <p14:creationId xmlns:p14="http://schemas.microsoft.com/office/powerpoint/2010/main" val="35983891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732F4-FDCA-21A9-1F14-063552318BC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FBB1C51-3CA4-9001-3FE5-EBC72A61CF6F}"/>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EEBEAFCC-F035-DD38-5A50-59C95842BA41}"/>
              </a:ext>
            </a:extLst>
          </p:cNvPr>
          <p:cNvSpPr>
            <a:spLocks noGrp="1"/>
          </p:cNvSpPr>
          <p:nvPr>
            <p:ph type="sldNum" sz="quarter" idx="12"/>
          </p:nvPr>
        </p:nvSpPr>
        <p:spPr/>
        <p:txBody>
          <a:bodyPr/>
          <a:lstStyle/>
          <a:p>
            <a:fld id="{33883982-FD16-464E-B8BE-45F01105FA6D}" type="slidenum">
              <a:rPr lang="de-DE" smtClean="0"/>
              <a:t>67</a:t>
            </a:fld>
            <a:endParaRPr lang="de-DE"/>
          </a:p>
        </p:txBody>
      </p:sp>
      <p:sp>
        <p:nvSpPr>
          <p:cNvPr id="4" name="Titel 1">
            <a:extLst>
              <a:ext uri="{FF2B5EF4-FFF2-40B4-BE49-F238E27FC236}">
                <a16:creationId xmlns:a16="http://schemas.microsoft.com/office/drawing/2014/main" id="{4872AA3E-6719-F39C-16E9-96251096F5C6}"/>
              </a:ext>
            </a:extLst>
          </p:cNvPr>
          <p:cNvSpPr txBox="1">
            <a:spLocks/>
          </p:cNvSpPr>
          <p:nvPr/>
        </p:nvSpPr>
        <p:spPr>
          <a:xfrm>
            <a:off x="542925" y="1841951"/>
            <a:ext cx="11106150" cy="403815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b="0" dirty="0"/>
              <a:t>2) In </a:t>
            </a:r>
            <a:r>
              <a:rPr lang="de-DE" sz="2400" b="0" strike="sngStrike" dirty="0">
                <a:solidFill>
                  <a:srgbClr val="EE2737"/>
                </a:solidFill>
              </a:rPr>
              <a:t>den Reihengräbern sowie in </a:t>
            </a:r>
            <a:r>
              <a:rPr lang="de-DE" sz="2400" b="0" dirty="0"/>
              <a:t>Feldurnengräbern </a:t>
            </a:r>
            <a:r>
              <a:rPr lang="de-DE" sz="2400" b="0" dirty="0">
                <a:solidFill>
                  <a:srgbClr val="00B050"/>
                </a:solidFill>
              </a:rPr>
              <a:t>und Urnennischen </a:t>
            </a:r>
            <a:r>
              <a:rPr lang="de-DE" sz="2400" b="0" dirty="0"/>
              <a:t>erfolgt die Beisetzung </a:t>
            </a:r>
            <a:r>
              <a:rPr lang="de-DE" sz="2400" b="0" dirty="0">
                <a:solidFill>
                  <a:srgbClr val="00B050"/>
                </a:solidFill>
              </a:rPr>
              <a:t>grundsätzlich</a:t>
            </a:r>
            <a:r>
              <a:rPr lang="de-DE" sz="2400" b="0" dirty="0"/>
              <a:t> innerhalb der einzelnen Feldreihen fortlaufend und unabhängig von Familie und Konfession. Sind keine freien Reihen mehr vorhanden, richtet sich die Beisetzung nach dem jeweiligen Standort der verfügbaren Grabstelle.</a:t>
            </a:r>
          </a:p>
        </p:txBody>
      </p:sp>
    </p:spTree>
    <p:extLst>
      <p:ext uri="{BB962C8B-B14F-4D97-AF65-F5344CB8AC3E}">
        <p14:creationId xmlns:p14="http://schemas.microsoft.com/office/powerpoint/2010/main" val="41540552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7E99F-3F02-2417-925F-55D55585A0E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E29E6DE-7D4E-C721-C373-1ADBB5DF77A3}"/>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6E4A69DE-753A-79EF-4975-74267D5B10C9}"/>
              </a:ext>
            </a:extLst>
          </p:cNvPr>
          <p:cNvSpPr>
            <a:spLocks noGrp="1"/>
          </p:cNvSpPr>
          <p:nvPr>
            <p:ph type="sldNum" sz="quarter" idx="12"/>
          </p:nvPr>
        </p:nvSpPr>
        <p:spPr/>
        <p:txBody>
          <a:bodyPr/>
          <a:lstStyle/>
          <a:p>
            <a:fld id="{33883982-FD16-464E-B8BE-45F01105FA6D}" type="slidenum">
              <a:rPr lang="de-DE" smtClean="0"/>
              <a:t>68</a:t>
            </a:fld>
            <a:endParaRPr lang="de-DE"/>
          </a:p>
        </p:txBody>
      </p:sp>
      <p:sp>
        <p:nvSpPr>
          <p:cNvPr id="4" name="Titel 1">
            <a:extLst>
              <a:ext uri="{FF2B5EF4-FFF2-40B4-BE49-F238E27FC236}">
                <a16:creationId xmlns:a16="http://schemas.microsoft.com/office/drawing/2014/main" id="{CDF600B4-EB42-9979-CC03-843D16CA651F}"/>
              </a:ext>
            </a:extLst>
          </p:cNvPr>
          <p:cNvSpPr txBox="1">
            <a:spLocks/>
          </p:cNvSpPr>
          <p:nvPr/>
        </p:nvSpPr>
        <p:spPr>
          <a:xfrm>
            <a:off x="542925" y="1841950"/>
            <a:ext cx="11106150" cy="4190550"/>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17</a:t>
            </a:r>
          </a:p>
          <a:p>
            <a:endParaRPr lang="de-DE" sz="2400" dirty="0"/>
          </a:p>
          <a:p>
            <a:r>
              <a:rPr lang="de-DE" sz="2400" b="0" dirty="0"/>
              <a:t>GRÄBERARTEN</a:t>
            </a:r>
          </a:p>
          <a:p>
            <a:endParaRPr lang="de-DE" sz="2400" b="0" dirty="0"/>
          </a:p>
          <a:p>
            <a:r>
              <a:rPr lang="de-DE" sz="2400" b="0" u="sng" dirty="0"/>
              <a:t>Erdbestattungen</a:t>
            </a:r>
          </a:p>
          <a:p>
            <a:endParaRPr lang="de-DE" sz="2400" b="0" dirty="0"/>
          </a:p>
          <a:p>
            <a:r>
              <a:rPr lang="de-DE" sz="2400" b="0" dirty="0"/>
              <a:t>Erdbestattungen erfolgen in:</a:t>
            </a:r>
          </a:p>
          <a:p>
            <a:pPr marL="285750" indent="-285750">
              <a:buFont typeface="Symbol" panose="05050102010706020507" pitchFamily="18" charset="2"/>
              <a:buChar char="-"/>
            </a:pPr>
            <a:r>
              <a:rPr lang="de-DE" sz="2400" b="0" dirty="0"/>
              <a:t>Einzel-Reihengräber</a:t>
            </a:r>
          </a:p>
          <a:p>
            <a:pPr marL="285750" indent="-285750">
              <a:buFont typeface="Symbol" panose="05050102010706020507" pitchFamily="18" charset="2"/>
              <a:buChar char="-"/>
            </a:pPr>
            <a:r>
              <a:rPr lang="de-DE" sz="2400" b="0" dirty="0"/>
              <a:t>Doppel-Reihengräber</a:t>
            </a:r>
          </a:p>
          <a:p>
            <a:pPr marL="285750" indent="-285750">
              <a:buFont typeface="Symbol" panose="05050102010706020507" pitchFamily="18" charset="2"/>
              <a:buChar char="-"/>
            </a:pPr>
            <a:r>
              <a:rPr lang="de-DE" sz="2400" b="0" dirty="0"/>
              <a:t>Familiengräber</a:t>
            </a:r>
          </a:p>
          <a:p>
            <a:endParaRPr lang="de-DE" sz="1400" b="0" dirty="0"/>
          </a:p>
        </p:txBody>
      </p:sp>
    </p:spTree>
    <p:extLst>
      <p:ext uri="{BB962C8B-B14F-4D97-AF65-F5344CB8AC3E}">
        <p14:creationId xmlns:p14="http://schemas.microsoft.com/office/powerpoint/2010/main" val="35266389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9DE07-A47C-2F43-E797-7E8E1F3A288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F1865F1-B467-579B-DF6C-46978FE45020}"/>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6690F4CB-5C43-2783-E181-26F0D48AE107}"/>
              </a:ext>
            </a:extLst>
          </p:cNvPr>
          <p:cNvSpPr>
            <a:spLocks noGrp="1"/>
          </p:cNvSpPr>
          <p:nvPr>
            <p:ph type="sldNum" sz="quarter" idx="12"/>
          </p:nvPr>
        </p:nvSpPr>
        <p:spPr/>
        <p:txBody>
          <a:bodyPr/>
          <a:lstStyle/>
          <a:p>
            <a:fld id="{33883982-FD16-464E-B8BE-45F01105FA6D}" type="slidenum">
              <a:rPr lang="de-DE" smtClean="0"/>
              <a:t>69</a:t>
            </a:fld>
            <a:endParaRPr lang="de-DE"/>
          </a:p>
        </p:txBody>
      </p:sp>
      <p:sp>
        <p:nvSpPr>
          <p:cNvPr id="4" name="Titel 1">
            <a:extLst>
              <a:ext uri="{FF2B5EF4-FFF2-40B4-BE49-F238E27FC236}">
                <a16:creationId xmlns:a16="http://schemas.microsoft.com/office/drawing/2014/main" id="{95B82C77-2B3A-5438-FD69-EB53CF658CB9}"/>
              </a:ext>
            </a:extLst>
          </p:cNvPr>
          <p:cNvSpPr txBox="1">
            <a:spLocks/>
          </p:cNvSpPr>
          <p:nvPr/>
        </p:nvSpPr>
        <p:spPr>
          <a:xfrm>
            <a:off x="542925" y="1841950"/>
            <a:ext cx="11106150" cy="4190550"/>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endParaRPr lang="de-DE" sz="2000" b="0" dirty="0"/>
          </a:p>
          <a:p>
            <a:r>
              <a:rPr lang="de-DE" sz="2000" b="0" i="1" dirty="0"/>
              <a:t>Einzel-Reihengräber</a:t>
            </a:r>
          </a:p>
          <a:p>
            <a:endParaRPr lang="de-DE" sz="2000" b="0" dirty="0">
              <a:solidFill>
                <a:srgbClr val="00B050"/>
              </a:solidFill>
            </a:endParaRPr>
          </a:p>
          <a:p>
            <a:r>
              <a:rPr lang="de-DE" sz="2000" b="0" dirty="0">
                <a:solidFill>
                  <a:srgbClr val="00B050"/>
                </a:solidFill>
              </a:rPr>
              <a:t>1) In einem Einzel-Reihengrab darf nach der ersten Bestattung bis zum Ablauf der Mindestgrabesruhe von 25 Jahren kein zusätzlicher Sarg mehr beigesetzt werden. Während dieser Zeit ist einzig die Urnenbeisetzung im betreffenden Einzel-Reihengrab </a:t>
            </a:r>
          </a:p>
          <a:p>
            <a:r>
              <a:rPr lang="de-DE" sz="2000" b="0" dirty="0">
                <a:solidFill>
                  <a:srgbClr val="00B050"/>
                </a:solidFill>
              </a:rPr>
              <a:t>erlaubt. Die zusätzliche Urnenbeisetzung verlängert die Mindestgrabesruhe grundsätzlich nicht.</a:t>
            </a:r>
          </a:p>
          <a:p>
            <a:endParaRPr lang="de-DE" sz="2000" b="0" dirty="0">
              <a:solidFill>
                <a:srgbClr val="00B050"/>
              </a:solidFill>
            </a:endParaRPr>
          </a:p>
          <a:p>
            <a:r>
              <a:rPr lang="de-DE" sz="2000" b="0" dirty="0">
                <a:solidFill>
                  <a:srgbClr val="00B050"/>
                </a:solidFill>
              </a:rPr>
              <a:t>2) Das Einzel-Reihengrab kann von den Angehörigen verlängert werden, falls während dieser Zeit eine Urnenbeisetzung stattgefunden hat oder nach der Mindestgrabesruhe eine Urnenbeisetzung erwünscht wird.</a:t>
            </a:r>
          </a:p>
          <a:p>
            <a:endParaRPr lang="de-DE" sz="2000" b="0" dirty="0"/>
          </a:p>
          <a:p>
            <a:r>
              <a:rPr lang="de-DE" sz="2000" b="0" strike="sngStrike" dirty="0">
                <a:solidFill>
                  <a:srgbClr val="EE2737"/>
                </a:solidFill>
              </a:rPr>
              <a:t>In einem Einzel-Reihengrab darf nach der ersten Bestattung bis zum Ablauf der gesetzlichen Grabesruhe kein zusätzlicher Sarg mehr beigesetzt werden.</a:t>
            </a:r>
          </a:p>
        </p:txBody>
      </p:sp>
    </p:spTree>
    <p:extLst>
      <p:ext uri="{BB962C8B-B14F-4D97-AF65-F5344CB8AC3E}">
        <p14:creationId xmlns:p14="http://schemas.microsoft.com/office/powerpoint/2010/main" val="265598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7A749-E302-B42B-3EE8-77E791ADF20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B8A1DD-077F-38E5-3697-61C0283671B6}"/>
              </a:ext>
            </a:extLst>
          </p:cNvPr>
          <p:cNvSpPr>
            <a:spLocks noGrp="1"/>
          </p:cNvSpPr>
          <p:nvPr>
            <p:ph type="title"/>
          </p:nvPr>
        </p:nvSpPr>
        <p:spPr/>
        <p:txBody>
          <a:bodyPr>
            <a:normAutofit/>
          </a:bodyPr>
          <a:lstStyle/>
          <a:p>
            <a:pPr lvl="0"/>
            <a:r>
              <a:rPr lang="de-CH" dirty="0"/>
              <a:t>Zollhaus Parzelle Nr. 2539 – Kauf von drei Wohnungen im Betrag von CHF 4.85 Mio. </a:t>
            </a:r>
          </a:p>
        </p:txBody>
      </p:sp>
      <p:sp>
        <p:nvSpPr>
          <p:cNvPr id="6" name="Foliennummernplatzhalter 5">
            <a:extLst>
              <a:ext uri="{FF2B5EF4-FFF2-40B4-BE49-F238E27FC236}">
                <a16:creationId xmlns:a16="http://schemas.microsoft.com/office/drawing/2014/main" id="{14130DCB-13F3-F89A-95B4-B37448337CFD}"/>
              </a:ext>
            </a:extLst>
          </p:cNvPr>
          <p:cNvSpPr>
            <a:spLocks noGrp="1"/>
          </p:cNvSpPr>
          <p:nvPr>
            <p:ph type="sldNum" sz="quarter" idx="12"/>
          </p:nvPr>
        </p:nvSpPr>
        <p:spPr/>
        <p:txBody>
          <a:bodyPr/>
          <a:lstStyle/>
          <a:p>
            <a:fld id="{33883982-FD16-464E-B8BE-45F01105FA6D}" type="slidenum">
              <a:rPr lang="de-DE" smtClean="0"/>
              <a:t>7</a:t>
            </a:fld>
            <a:endParaRPr lang="de-DE"/>
          </a:p>
        </p:txBody>
      </p:sp>
      <p:sp>
        <p:nvSpPr>
          <p:cNvPr id="5" name="Titel 1">
            <a:extLst>
              <a:ext uri="{FF2B5EF4-FFF2-40B4-BE49-F238E27FC236}">
                <a16:creationId xmlns:a16="http://schemas.microsoft.com/office/drawing/2014/main" id="{35A119FE-3E9D-21D0-BAD1-4F58C26CF07F}"/>
              </a:ext>
            </a:extLst>
          </p:cNvPr>
          <p:cNvSpPr txBox="1">
            <a:spLocks/>
          </p:cNvSpPr>
          <p:nvPr/>
        </p:nvSpPr>
        <p:spPr>
          <a:xfrm>
            <a:off x="158191" y="5245924"/>
            <a:ext cx="11417078" cy="1325563"/>
          </a:xfrm>
          <a:prstGeom prst="rect">
            <a:avLst/>
          </a:prstGeom>
          <a:ln>
            <a:solidFill>
              <a:schemeClr val="accent1"/>
            </a:solidFill>
          </a:ln>
        </p:spPr>
        <p:txBody>
          <a:bodyPr vert="horz" lIns="0" tIns="45720" rIns="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algn="ctr"/>
            <a:r>
              <a:rPr lang="de-CH" sz="3200" dirty="0"/>
              <a:t>Genehmigung</a:t>
            </a:r>
            <a:r>
              <a:rPr lang="de-CH" dirty="0"/>
              <a:t> </a:t>
            </a:r>
          </a:p>
        </p:txBody>
      </p:sp>
      <p:sp>
        <p:nvSpPr>
          <p:cNvPr id="8" name="Rechteck 7">
            <a:extLst>
              <a:ext uri="{FF2B5EF4-FFF2-40B4-BE49-F238E27FC236}">
                <a16:creationId xmlns:a16="http://schemas.microsoft.com/office/drawing/2014/main" id="{D5D03187-8A9E-BE1F-3EB8-C4214B1D7F61}"/>
              </a:ext>
            </a:extLst>
          </p:cNvPr>
          <p:cNvSpPr/>
          <p:nvPr/>
        </p:nvSpPr>
        <p:spPr>
          <a:xfrm>
            <a:off x="0" y="1690688"/>
            <a:ext cx="12192000" cy="388461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CH"/>
          </a:p>
        </p:txBody>
      </p:sp>
      <p:pic>
        <p:nvPicPr>
          <p:cNvPr id="4" name="Grafik 3">
            <a:extLst>
              <a:ext uri="{FF2B5EF4-FFF2-40B4-BE49-F238E27FC236}">
                <a16:creationId xmlns:a16="http://schemas.microsoft.com/office/drawing/2014/main" id="{032D630A-49AE-F703-F266-C768786B3097}"/>
              </a:ext>
            </a:extLst>
          </p:cNvPr>
          <p:cNvPicPr>
            <a:picLocks noChangeAspect="1"/>
          </p:cNvPicPr>
          <p:nvPr/>
        </p:nvPicPr>
        <p:blipFill>
          <a:blip r:embed="rId3"/>
          <a:stretch>
            <a:fillRect/>
          </a:stretch>
        </p:blipFill>
        <p:spPr>
          <a:xfrm>
            <a:off x="266468" y="2065337"/>
            <a:ext cx="5691162" cy="3180587"/>
          </a:xfrm>
          <a:prstGeom prst="rect">
            <a:avLst/>
          </a:prstGeom>
        </p:spPr>
      </p:pic>
      <p:pic>
        <p:nvPicPr>
          <p:cNvPr id="10" name="Grafik 9">
            <a:extLst>
              <a:ext uri="{FF2B5EF4-FFF2-40B4-BE49-F238E27FC236}">
                <a16:creationId xmlns:a16="http://schemas.microsoft.com/office/drawing/2014/main" id="{C7F1641E-960E-D7AA-4776-952189F630CA}"/>
              </a:ext>
            </a:extLst>
          </p:cNvPr>
          <p:cNvPicPr>
            <a:picLocks noChangeAspect="1"/>
          </p:cNvPicPr>
          <p:nvPr/>
        </p:nvPicPr>
        <p:blipFill>
          <a:blip r:embed="rId4"/>
          <a:stretch>
            <a:fillRect/>
          </a:stretch>
        </p:blipFill>
        <p:spPr>
          <a:xfrm>
            <a:off x="6198930" y="2061651"/>
            <a:ext cx="5726602" cy="3187959"/>
          </a:xfrm>
          <a:prstGeom prst="rect">
            <a:avLst/>
          </a:prstGeom>
        </p:spPr>
      </p:pic>
    </p:spTree>
    <p:extLst>
      <p:ext uri="{BB962C8B-B14F-4D97-AF65-F5344CB8AC3E}">
        <p14:creationId xmlns:p14="http://schemas.microsoft.com/office/powerpoint/2010/main" val="316961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BC00F-BD42-3328-6DA6-DCE56618B99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15CF704-F500-7E4B-8FCB-EDE27CC92DB8}"/>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C4BDF64B-B32C-4E91-A581-E9C38C4640DA}"/>
              </a:ext>
            </a:extLst>
          </p:cNvPr>
          <p:cNvSpPr>
            <a:spLocks noGrp="1"/>
          </p:cNvSpPr>
          <p:nvPr>
            <p:ph type="sldNum" sz="quarter" idx="12"/>
          </p:nvPr>
        </p:nvSpPr>
        <p:spPr/>
        <p:txBody>
          <a:bodyPr/>
          <a:lstStyle/>
          <a:p>
            <a:fld id="{33883982-FD16-464E-B8BE-45F01105FA6D}" type="slidenum">
              <a:rPr lang="de-DE" smtClean="0"/>
              <a:t>70</a:t>
            </a:fld>
            <a:endParaRPr lang="de-DE"/>
          </a:p>
        </p:txBody>
      </p:sp>
      <p:sp>
        <p:nvSpPr>
          <p:cNvPr id="4" name="Titel 1">
            <a:extLst>
              <a:ext uri="{FF2B5EF4-FFF2-40B4-BE49-F238E27FC236}">
                <a16:creationId xmlns:a16="http://schemas.microsoft.com/office/drawing/2014/main" id="{5F8F5B36-974F-F9AC-CE6D-39F9A4D4BF42}"/>
              </a:ext>
            </a:extLst>
          </p:cNvPr>
          <p:cNvSpPr txBox="1">
            <a:spLocks/>
          </p:cNvSpPr>
          <p:nvPr/>
        </p:nvSpPr>
        <p:spPr>
          <a:xfrm>
            <a:off x="542925" y="1841950"/>
            <a:ext cx="11106150" cy="4190550"/>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000" b="0" i="1" dirty="0"/>
              <a:t>Doppel-Reihengräber</a:t>
            </a:r>
          </a:p>
          <a:p>
            <a:endParaRPr lang="de-DE" sz="2000" b="0" dirty="0"/>
          </a:p>
          <a:p>
            <a:r>
              <a:rPr lang="de-DE" sz="2000" b="0" dirty="0"/>
              <a:t>1) Im Doppel-Reihengrab </a:t>
            </a:r>
            <a:r>
              <a:rPr lang="de-DE" sz="2000" b="0" strike="sngStrike" dirty="0">
                <a:solidFill>
                  <a:srgbClr val="EE2737"/>
                </a:solidFill>
              </a:rPr>
              <a:t>erfolgt</a:t>
            </a:r>
            <a:r>
              <a:rPr lang="de-DE" sz="2000" b="0" dirty="0"/>
              <a:t> </a:t>
            </a:r>
            <a:r>
              <a:rPr lang="de-DE" sz="2000" b="0" dirty="0">
                <a:solidFill>
                  <a:srgbClr val="00B050"/>
                </a:solidFill>
              </a:rPr>
              <a:t>kann jederzeit </a:t>
            </a:r>
            <a:r>
              <a:rPr lang="de-DE" sz="2000" b="0" dirty="0"/>
              <a:t>die Beisetzung eines zweiten Leichnams </a:t>
            </a:r>
            <a:r>
              <a:rPr lang="de-DE" sz="2000" b="0" dirty="0">
                <a:solidFill>
                  <a:srgbClr val="00B050"/>
                </a:solidFill>
              </a:rPr>
              <a:t>der gleichen Familie </a:t>
            </a:r>
            <a:r>
              <a:rPr lang="de-DE" sz="2000" b="0" strike="sngStrike" dirty="0">
                <a:solidFill>
                  <a:srgbClr val="EE2737"/>
                </a:solidFill>
              </a:rPr>
              <a:t>ohne zeitliche Einschränkung </a:t>
            </a:r>
            <a:r>
              <a:rPr lang="de-DE" sz="2000" b="0" dirty="0">
                <a:solidFill>
                  <a:srgbClr val="00B050"/>
                </a:solidFill>
              </a:rPr>
              <a:t>erfolgen. </a:t>
            </a:r>
            <a:r>
              <a:rPr lang="de-DE" sz="2000" b="0" dirty="0"/>
              <a:t>Der erste Sarg ist mit einem massiven Holzbrett abzudecken. Im Doppel-Reihengrab erfolgen in der Regel nur Beisetzungen von Verstorbenen der gleichen Verwandtschaft.</a:t>
            </a:r>
          </a:p>
          <a:p>
            <a:endParaRPr lang="de-DE" sz="2000" b="0" dirty="0">
              <a:solidFill>
                <a:srgbClr val="00B050"/>
              </a:solidFill>
            </a:endParaRPr>
          </a:p>
          <a:p>
            <a:r>
              <a:rPr lang="de-DE" sz="2000" b="0" dirty="0">
                <a:solidFill>
                  <a:srgbClr val="00B050"/>
                </a:solidFill>
              </a:rPr>
              <a:t>2) Mit Beisetzung eines zweiten Leichnams im Doppel-Reihengrab beginnt die Mindestgrabesruhe für den ersten Leichnam von Neuem zu laufen und endet gleichzeitig mit derjenigen des zweiten Leichnams. Die zusätzliche Urnenbeisetzung verlängert die Mindestgrabesruhe grundsätzlich nicht.</a:t>
            </a:r>
          </a:p>
        </p:txBody>
      </p:sp>
    </p:spTree>
    <p:extLst>
      <p:ext uri="{BB962C8B-B14F-4D97-AF65-F5344CB8AC3E}">
        <p14:creationId xmlns:p14="http://schemas.microsoft.com/office/powerpoint/2010/main" val="6877053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5DCAF-5422-CFF0-6414-6F37067AA6A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31CC159-8807-08B2-804A-87AEB15DEFB4}"/>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104E5A43-4243-33BE-34CE-58FAE88D5251}"/>
              </a:ext>
            </a:extLst>
          </p:cNvPr>
          <p:cNvSpPr>
            <a:spLocks noGrp="1"/>
          </p:cNvSpPr>
          <p:nvPr>
            <p:ph type="sldNum" sz="quarter" idx="12"/>
          </p:nvPr>
        </p:nvSpPr>
        <p:spPr/>
        <p:txBody>
          <a:bodyPr/>
          <a:lstStyle/>
          <a:p>
            <a:fld id="{33883982-FD16-464E-B8BE-45F01105FA6D}" type="slidenum">
              <a:rPr lang="de-DE" smtClean="0"/>
              <a:t>71</a:t>
            </a:fld>
            <a:endParaRPr lang="de-DE"/>
          </a:p>
        </p:txBody>
      </p:sp>
      <p:sp>
        <p:nvSpPr>
          <p:cNvPr id="4" name="Titel 1">
            <a:extLst>
              <a:ext uri="{FF2B5EF4-FFF2-40B4-BE49-F238E27FC236}">
                <a16:creationId xmlns:a16="http://schemas.microsoft.com/office/drawing/2014/main" id="{2664962E-084F-BD7E-DE2D-C08C03CC4595}"/>
              </a:ext>
            </a:extLst>
          </p:cNvPr>
          <p:cNvSpPr txBox="1">
            <a:spLocks/>
          </p:cNvSpPr>
          <p:nvPr/>
        </p:nvSpPr>
        <p:spPr>
          <a:xfrm>
            <a:off x="542925" y="1841950"/>
            <a:ext cx="11106150" cy="4190550"/>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000" b="0" dirty="0">
                <a:solidFill>
                  <a:srgbClr val="00B050"/>
                </a:solidFill>
              </a:rPr>
              <a:t>3) Das Doppel-Reihengrab kann von den Angehörigen verlängert werden, falls während der Mindestgrabesruhe eine Urnenbeisetzung stattgefunden hat oder nach der Mindestgrabesruhe eine Urnenbeisetzung erwünscht wird. (siehe Friedhof Gebührenordnung).</a:t>
            </a:r>
          </a:p>
          <a:p>
            <a:endParaRPr lang="de-DE" sz="2000" b="0" strike="sngStrike" dirty="0">
              <a:solidFill>
                <a:srgbClr val="EE2737"/>
              </a:solidFill>
            </a:endParaRPr>
          </a:p>
          <a:p>
            <a:r>
              <a:rPr lang="de-DE" sz="2000" b="0" strike="sngStrike" dirty="0">
                <a:solidFill>
                  <a:srgbClr val="EE2737"/>
                </a:solidFill>
              </a:rPr>
              <a:t>Der alte Friedhofteil erlaubt wegen der schlechten Bodenbeschaffenheit keine Aushebung von Doppel-Gräbern.</a:t>
            </a:r>
          </a:p>
          <a:p>
            <a:endParaRPr lang="de-DE" sz="2000" b="0" strike="sngStrike" dirty="0">
              <a:solidFill>
                <a:srgbClr val="EE2737"/>
              </a:solidFill>
            </a:endParaRPr>
          </a:p>
          <a:p>
            <a:r>
              <a:rPr lang="de-DE" sz="2000" b="0" strike="sngStrike" dirty="0">
                <a:solidFill>
                  <a:srgbClr val="EE2737"/>
                </a:solidFill>
              </a:rPr>
              <a:t>Die Beisetzung von Urnen in Reihengräbern wird unter dem Begriff “Urnengräber“ dieses Artikels geregelt.</a:t>
            </a:r>
          </a:p>
        </p:txBody>
      </p:sp>
    </p:spTree>
    <p:extLst>
      <p:ext uri="{BB962C8B-B14F-4D97-AF65-F5344CB8AC3E}">
        <p14:creationId xmlns:p14="http://schemas.microsoft.com/office/powerpoint/2010/main" val="3875180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2950B-9550-9CB4-95AC-07C381B4864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C2B9370-8729-41C8-A5E1-52E00811CE48}"/>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6ADB5343-10AA-4457-97EC-269889721E58}"/>
              </a:ext>
            </a:extLst>
          </p:cNvPr>
          <p:cNvSpPr>
            <a:spLocks noGrp="1"/>
          </p:cNvSpPr>
          <p:nvPr>
            <p:ph type="sldNum" sz="quarter" idx="12"/>
          </p:nvPr>
        </p:nvSpPr>
        <p:spPr/>
        <p:txBody>
          <a:bodyPr/>
          <a:lstStyle/>
          <a:p>
            <a:fld id="{33883982-FD16-464E-B8BE-45F01105FA6D}" type="slidenum">
              <a:rPr lang="de-DE" smtClean="0"/>
              <a:t>72</a:t>
            </a:fld>
            <a:endParaRPr lang="de-DE"/>
          </a:p>
        </p:txBody>
      </p:sp>
      <p:sp>
        <p:nvSpPr>
          <p:cNvPr id="4" name="Titel 1">
            <a:extLst>
              <a:ext uri="{FF2B5EF4-FFF2-40B4-BE49-F238E27FC236}">
                <a16:creationId xmlns:a16="http://schemas.microsoft.com/office/drawing/2014/main" id="{C424F3D6-E514-CFC0-402D-5AEEFA4B61CC}"/>
              </a:ext>
            </a:extLst>
          </p:cNvPr>
          <p:cNvSpPr txBox="1">
            <a:spLocks/>
          </p:cNvSpPr>
          <p:nvPr/>
        </p:nvSpPr>
        <p:spPr>
          <a:xfrm>
            <a:off x="542925" y="1690688"/>
            <a:ext cx="11106150" cy="4190550"/>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000" b="0" i="1" dirty="0"/>
              <a:t>Familiengräber</a:t>
            </a:r>
          </a:p>
          <a:p>
            <a:endParaRPr lang="de-DE" sz="2000" b="0" dirty="0"/>
          </a:p>
          <a:p>
            <a:r>
              <a:rPr lang="de-DE" sz="2000" b="0" strike="sngStrike" dirty="0">
                <a:solidFill>
                  <a:srgbClr val="EE2737"/>
                </a:solidFill>
              </a:rPr>
              <a:t>Bestehende Familiengräber (Mietgräber), die analog der vorgeschriebenen Grabesruhe gemietet werden können. </a:t>
            </a:r>
            <a:r>
              <a:rPr lang="de-DE" sz="2000" b="0" dirty="0">
                <a:solidFill>
                  <a:srgbClr val="00B050"/>
                </a:solidFill>
              </a:rPr>
              <a:t>Familiengräber können für die Dauer von 25 Jahren gemietet werden.</a:t>
            </a:r>
            <a:r>
              <a:rPr lang="de-DE" sz="2000" b="0" dirty="0"/>
              <a:t> Nach Ablauf </a:t>
            </a:r>
            <a:r>
              <a:rPr lang="de-DE" sz="2000" b="0" strike="sngStrike" dirty="0">
                <a:solidFill>
                  <a:srgbClr val="EE2737"/>
                </a:solidFill>
              </a:rPr>
              <a:t>der</a:t>
            </a:r>
            <a:r>
              <a:rPr lang="de-DE" sz="2000" b="0" dirty="0"/>
              <a:t> </a:t>
            </a:r>
            <a:r>
              <a:rPr lang="de-DE" sz="2000" b="0" dirty="0">
                <a:solidFill>
                  <a:srgbClr val="00B050"/>
                </a:solidFill>
              </a:rPr>
              <a:t>dieser</a:t>
            </a:r>
            <a:r>
              <a:rPr lang="de-DE" sz="2000" b="0" dirty="0"/>
              <a:t> </a:t>
            </a:r>
            <a:r>
              <a:rPr lang="de-DE" sz="2000" b="0" strike="sngStrike" dirty="0">
                <a:solidFill>
                  <a:srgbClr val="EE2737"/>
                </a:solidFill>
              </a:rPr>
              <a:t>Grabesruhe </a:t>
            </a:r>
            <a:r>
              <a:rPr lang="de-DE" sz="2000" b="0" dirty="0">
                <a:solidFill>
                  <a:srgbClr val="00B050"/>
                </a:solidFill>
              </a:rPr>
              <a:t>Dauer</a:t>
            </a:r>
            <a:r>
              <a:rPr lang="de-DE" sz="2000" b="0" dirty="0"/>
              <a:t> kann die Miete von den Angehörigen </a:t>
            </a:r>
            <a:r>
              <a:rPr lang="de-DE" sz="2000" b="0" strike="sngStrike" dirty="0">
                <a:solidFill>
                  <a:srgbClr val="EE2737"/>
                </a:solidFill>
              </a:rPr>
              <a:t>zu den dannzumal geltenden Bedingungen für weitere 25 Jahre</a:t>
            </a:r>
            <a:r>
              <a:rPr lang="de-DE" sz="2000" b="0" dirty="0"/>
              <a:t> verlängert werden </a:t>
            </a:r>
            <a:r>
              <a:rPr lang="de-DE" sz="2000" b="0" dirty="0">
                <a:solidFill>
                  <a:srgbClr val="00B050"/>
                </a:solidFill>
              </a:rPr>
              <a:t>(siehe Anhang 1).</a:t>
            </a:r>
          </a:p>
          <a:p>
            <a:endParaRPr lang="de-DE" sz="1400" b="0" dirty="0"/>
          </a:p>
        </p:txBody>
      </p:sp>
    </p:spTree>
    <p:extLst>
      <p:ext uri="{BB962C8B-B14F-4D97-AF65-F5344CB8AC3E}">
        <p14:creationId xmlns:p14="http://schemas.microsoft.com/office/powerpoint/2010/main" val="25594933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E01CE-BE03-B7BE-4F22-4FA361E9DF3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1F9BD5F-6E6D-7A61-B707-E7CD042A5CD2}"/>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21390A53-5E18-BE83-F418-157849BDAE38}"/>
              </a:ext>
            </a:extLst>
          </p:cNvPr>
          <p:cNvSpPr>
            <a:spLocks noGrp="1"/>
          </p:cNvSpPr>
          <p:nvPr>
            <p:ph type="sldNum" sz="quarter" idx="12"/>
          </p:nvPr>
        </p:nvSpPr>
        <p:spPr/>
        <p:txBody>
          <a:bodyPr/>
          <a:lstStyle/>
          <a:p>
            <a:fld id="{33883982-FD16-464E-B8BE-45F01105FA6D}" type="slidenum">
              <a:rPr lang="de-DE" smtClean="0"/>
              <a:t>73</a:t>
            </a:fld>
            <a:endParaRPr lang="de-DE"/>
          </a:p>
        </p:txBody>
      </p:sp>
      <p:sp>
        <p:nvSpPr>
          <p:cNvPr id="4" name="Titel 1">
            <a:extLst>
              <a:ext uri="{FF2B5EF4-FFF2-40B4-BE49-F238E27FC236}">
                <a16:creationId xmlns:a16="http://schemas.microsoft.com/office/drawing/2014/main" id="{3C9A4382-21C9-CD24-5421-EE5D2E82DFA4}"/>
              </a:ext>
            </a:extLst>
          </p:cNvPr>
          <p:cNvSpPr txBox="1">
            <a:spLocks/>
          </p:cNvSpPr>
          <p:nvPr/>
        </p:nvSpPr>
        <p:spPr>
          <a:xfrm>
            <a:off x="542925" y="1690688"/>
            <a:ext cx="11106150" cy="4190550"/>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000" b="0" dirty="0"/>
              <a:t>Die Mietdauer beginnt am Tag der ersten Beisetzung und wird beginnt bei jeder zusätzlichen Beisetzung von neuem zu laufen. um die fehlenden Jahre bis zum Ablauf der Grabesruhe verlängert Die zusätzliche Urnenbeisetzung verlängert die Mietdauer grundsätzlich nicht.</a:t>
            </a:r>
          </a:p>
          <a:p>
            <a:endParaRPr lang="de-DE" sz="2000" b="0" strike="sngStrike" dirty="0">
              <a:solidFill>
                <a:srgbClr val="EE2737"/>
              </a:solidFill>
            </a:endParaRPr>
          </a:p>
          <a:p>
            <a:r>
              <a:rPr lang="de-DE" sz="2000" b="0" strike="sngStrike" dirty="0">
                <a:solidFill>
                  <a:srgbClr val="EE2737"/>
                </a:solidFill>
              </a:rPr>
              <a:t>Es bestehen zwei </a:t>
            </a:r>
            <a:r>
              <a:rPr lang="de-DE" sz="2000" b="0" strike="sngStrike" dirty="0" err="1">
                <a:solidFill>
                  <a:srgbClr val="EE2737"/>
                </a:solidFill>
              </a:rPr>
              <a:t>Grössen</a:t>
            </a:r>
            <a:r>
              <a:rPr lang="de-DE" sz="2000" b="0" strike="sngStrike" dirty="0">
                <a:solidFill>
                  <a:srgbClr val="EE2737"/>
                </a:solidFill>
              </a:rPr>
              <a:t> von Familiengräbern:</a:t>
            </a:r>
          </a:p>
          <a:p>
            <a:r>
              <a:rPr lang="de-DE" sz="2000" b="0" strike="sngStrike" dirty="0">
                <a:solidFill>
                  <a:srgbClr val="EE2737"/>
                </a:solidFill>
              </a:rPr>
              <a:t>a) Das Doppel-Familiengrab mit zwei nebeneinanderliegenden Grabstellen</a:t>
            </a:r>
          </a:p>
          <a:p>
            <a:r>
              <a:rPr lang="de-DE" sz="2000" b="0" strike="sngStrike" dirty="0">
                <a:solidFill>
                  <a:srgbClr val="EE2737"/>
                </a:solidFill>
              </a:rPr>
              <a:t>b) Das Vierer-Familiengrab mit zwei nebeneinander- und zwei übereinanderliegenden Grabstellen.</a:t>
            </a:r>
          </a:p>
          <a:p>
            <a:endParaRPr lang="de-DE" sz="2000" b="0" strike="sngStrike" dirty="0">
              <a:solidFill>
                <a:srgbClr val="EE2737"/>
              </a:solidFill>
            </a:endParaRPr>
          </a:p>
          <a:p>
            <a:r>
              <a:rPr lang="de-DE" sz="2000" b="0" strike="sngStrike" dirty="0">
                <a:solidFill>
                  <a:srgbClr val="EE2737"/>
                </a:solidFill>
              </a:rPr>
              <a:t>Die Beisetzung von zwei bzw. von vier Särgen unterliegt keinen zeitlichen Wartefristen.</a:t>
            </a:r>
          </a:p>
        </p:txBody>
      </p:sp>
    </p:spTree>
    <p:extLst>
      <p:ext uri="{BB962C8B-B14F-4D97-AF65-F5344CB8AC3E}">
        <p14:creationId xmlns:p14="http://schemas.microsoft.com/office/powerpoint/2010/main" val="1573426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521D7-D576-4601-46BF-765DE138033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A38BBF2-176C-EE6F-CCEF-012A8341CA59}"/>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A7C1A7B2-FFA0-56D3-BD39-B4537E6DFEEA}"/>
              </a:ext>
            </a:extLst>
          </p:cNvPr>
          <p:cNvSpPr>
            <a:spLocks noGrp="1"/>
          </p:cNvSpPr>
          <p:nvPr>
            <p:ph type="sldNum" sz="quarter" idx="12"/>
          </p:nvPr>
        </p:nvSpPr>
        <p:spPr/>
        <p:txBody>
          <a:bodyPr/>
          <a:lstStyle/>
          <a:p>
            <a:fld id="{33883982-FD16-464E-B8BE-45F01105FA6D}" type="slidenum">
              <a:rPr lang="de-DE" smtClean="0"/>
              <a:t>74</a:t>
            </a:fld>
            <a:endParaRPr lang="de-DE"/>
          </a:p>
        </p:txBody>
      </p:sp>
      <p:sp>
        <p:nvSpPr>
          <p:cNvPr id="4" name="Titel 1">
            <a:extLst>
              <a:ext uri="{FF2B5EF4-FFF2-40B4-BE49-F238E27FC236}">
                <a16:creationId xmlns:a16="http://schemas.microsoft.com/office/drawing/2014/main" id="{3ACEA11F-A3A2-8B7A-3132-508B440D9615}"/>
              </a:ext>
            </a:extLst>
          </p:cNvPr>
          <p:cNvSpPr txBox="1">
            <a:spLocks/>
          </p:cNvSpPr>
          <p:nvPr/>
        </p:nvSpPr>
        <p:spPr>
          <a:xfrm>
            <a:off x="542925" y="1841950"/>
            <a:ext cx="11106150" cy="4190550"/>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000" b="0" i="1" dirty="0"/>
              <a:t>Allgemeines</a:t>
            </a:r>
          </a:p>
          <a:p>
            <a:endParaRPr lang="de-DE" sz="2000" b="0" i="1" dirty="0"/>
          </a:p>
          <a:p>
            <a:r>
              <a:rPr lang="de-DE" sz="2000" b="0" strike="sngStrike" dirty="0">
                <a:solidFill>
                  <a:srgbClr val="EE2737"/>
                </a:solidFill>
              </a:rPr>
              <a:t>In einer Grabstelle darf nicht mehr als eine Leiche beigesetzt werden. Eine Ausnahme bildet die Beisetzung einer Mutter zusammen mit ihrem Neugeborenen.</a:t>
            </a:r>
          </a:p>
          <a:p>
            <a:r>
              <a:rPr lang="de-DE" sz="2000" b="0" dirty="0"/>
              <a:t>Zwischen den einzelnen Gräbern ist ein Durchgang von 30 cm freizulassen. Der Abstand zwischen den Särgen muss an jeder Stelle mindestens 50 cm betragen.</a:t>
            </a:r>
          </a:p>
          <a:p>
            <a:endParaRPr lang="de-DE" sz="2000" b="0" dirty="0"/>
          </a:p>
          <a:p>
            <a:r>
              <a:rPr lang="de-DE" sz="2000" b="0" u="sng" dirty="0"/>
              <a:t>Feuerbestattungen</a:t>
            </a:r>
          </a:p>
          <a:p>
            <a:endParaRPr lang="de-DE" sz="2000" b="0" u="sng" dirty="0"/>
          </a:p>
          <a:p>
            <a:r>
              <a:rPr lang="de-DE" sz="2000" b="0" i="1" dirty="0"/>
              <a:t>Urnengräber</a:t>
            </a:r>
          </a:p>
          <a:p>
            <a:endParaRPr lang="de-DE" sz="2000" b="0" i="1" dirty="0"/>
          </a:p>
          <a:p>
            <a:r>
              <a:rPr lang="de-DE" sz="2000" b="0" dirty="0"/>
              <a:t>Urnengräber sind Gräber in Nischen und in speziellen Feld</a:t>
            </a:r>
            <a:r>
              <a:rPr lang="de-DE" sz="2000" b="0" dirty="0">
                <a:solidFill>
                  <a:srgbClr val="00B050"/>
                </a:solidFill>
              </a:rPr>
              <a:t>urnen</a:t>
            </a:r>
            <a:r>
              <a:rPr lang="de-DE" sz="2000" b="0" dirty="0"/>
              <a:t>gräbern </a:t>
            </a:r>
            <a:r>
              <a:rPr lang="de-DE" sz="2000" b="0" strike="sngStrike" dirty="0">
                <a:solidFill>
                  <a:srgbClr val="EE2737"/>
                </a:solidFill>
              </a:rPr>
              <a:t>(Urnennischen, Feldurnengräber).</a:t>
            </a:r>
          </a:p>
          <a:p>
            <a:r>
              <a:rPr lang="de-DE" sz="2000" b="0" dirty="0">
                <a:solidFill>
                  <a:srgbClr val="00B050"/>
                </a:solidFill>
              </a:rPr>
              <a:t>Ebenfalls gestattet sind Urnenbeisetzungen in bestehende Gräber.</a:t>
            </a:r>
          </a:p>
          <a:p>
            <a:r>
              <a:rPr lang="de-DE" sz="2000" b="0" dirty="0"/>
              <a:t>In der Regel bieten Urnengräber Platz für zwei </a:t>
            </a:r>
            <a:r>
              <a:rPr lang="de-DE" sz="2000" b="0" dirty="0" err="1"/>
              <a:t>Urnengefässe</a:t>
            </a:r>
            <a:r>
              <a:rPr lang="de-DE" sz="2000" b="0" dirty="0"/>
              <a:t>.</a:t>
            </a:r>
          </a:p>
          <a:p>
            <a:endParaRPr lang="de-DE" sz="1400" b="0" dirty="0"/>
          </a:p>
        </p:txBody>
      </p:sp>
    </p:spTree>
    <p:extLst>
      <p:ext uri="{BB962C8B-B14F-4D97-AF65-F5344CB8AC3E}">
        <p14:creationId xmlns:p14="http://schemas.microsoft.com/office/powerpoint/2010/main" val="40118337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A33FA-EA2E-E5C3-D4C1-B247FDDB5CA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0F31469-C85F-7529-582F-09E7C5DAF16A}"/>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59B5D147-B39F-64D6-29BA-2DE09D9E86A3}"/>
              </a:ext>
            </a:extLst>
          </p:cNvPr>
          <p:cNvSpPr>
            <a:spLocks noGrp="1"/>
          </p:cNvSpPr>
          <p:nvPr>
            <p:ph type="sldNum" sz="quarter" idx="12"/>
          </p:nvPr>
        </p:nvSpPr>
        <p:spPr/>
        <p:txBody>
          <a:bodyPr/>
          <a:lstStyle/>
          <a:p>
            <a:fld id="{33883982-FD16-464E-B8BE-45F01105FA6D}" type="slidenum">
              <a:rPr lang="de-DE" smtClean="0"/>
              <a:t>75</a:t>
            </a:fld>
            <a:endParaRPr lang="de-DE"/>
          </a:p>
        </p:txBody>
      </p:sp>
      <p:sp>
        <p:nvSpPr>
          <p:cNvPr id="4" name="Titel 1">
            <a:extLst>
              <a:ext uri="{FF2B5EF4-FFF2-40B4-BE49-F238E27FC236}">
                <a16:creationId xmlns:a16="http://schemas.microsoft.com/office/drawing/2014/main" id="{511E56AF-F98B-8B11-71B5-2A5C55EE8CBA}"/>
              </a:ext>
            </a:extLst>
          </p:cNvPr>
          <p:cNvSpPr txBox="1">
            <a:spLocks/>
          </p:cNvSpPr>
          <p:nvPr/>
        </p:nvSpPr>
        <p:spPr>
          <a:xfrm>
            <a:off x="542925" y="1841950"/>
            <a:ext cx="11106150" cy="4190550"/>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000" b="0" dirty="0"/>
              <a:t>Die </a:t>
            </a:r>
            <a:r>
              <a:rPr lang="de-DE" sz="2000" b="0" strike="sngStrike" dirty="0">
                <a:solidFill>
                  <a:srgbClr val="EE2737"/>
                </a:solidFill>
              </a:rPr>
              <a:t>Grabesruhe</a:t>
            </a:r>
            <a:r>
              <a:rPr lang="de-DE" sz="2000" b="0" dirty="0"/>
              <a:t> </a:t>
            </a:r>
            <a:r>
              <a:rPr lang="de-DE" sz="2000" b="0" dirty="0">
                <a:solidFill>
                  <a:srgbClr val="00B050"/>
                </a:solidFill>
              </a:rPr>
              <a:t>Mindestgrabesruhe </a:t>
            </a:r>
            <a:r>
              <a:rPr lang="de-DE" sz="2000" b="0" dirty="0">
                <a:solidFill>
                  <a:schemeClr val="tx1"/>
                </a:solidFill>
              </a:rPr>
              <a:t>b</a:t>
            </a:r>
            <a:r>
              <a:rPr lang="de-DE" sz="2000" b="0" dirty="0"/>
              <a:t>eträgt 25 Jahre, </a:t>
            </a:r>
            <a:r>
              <a:rPr lang="de-DE" sz="2000" b="0" dirty="0">
                <a:solidFill>
                  <a:srgbClr val="00B050"/>
                </a:solidFill>
              </a:rPr>
              <a:t>kann jedoch auf Verlangen auf 15 Jahre verkürzt werden.</a:t>
            </a:r>
          </a:p>
          <a:p>
            <a:endParaRPr lang="de-DE" sz="2000" b="0" dirty="0"/>
          </a:p>
          <a:p>
            <a:r>
              <a:rPr lang="de-DE" sz="2000" b="0" strike="sngStrike" dirty="0" err="1">
                <a:solidFill>
                  <a:srgbClr val="EE2737"/>
                </a:solidFill>
              </a:rPr>
              <a:t>Urnengefässe</a:t>
            </a:r>
            <a:r>
              <a:rPr lang="de-DE" sz="2000" b="0" strike="sngStrike" dirty="0">
                <a:solidFill>
                  <a:srgbClr val="EE2737"/>
                </a:solidFill>
              </a:rPr>
              <a:t> dürfen grundsätzlich nur in Urnennischen oder Feldurnengräber beigesetzt werden. </a:t>
            </a:r>
          </a:p>
          <a:p>
            <a:r>
              <a:rPr lang="de-DE" sz="2000" b="0" strike="sngStrike" dirty="0">
                <a:solidFill>
                  <a:srgbClr val="EE2737"/>
                </a:solidFill>
              </a:rPr>
              <a:t>Eine Ausnahme bilden bereits belegte Erdgrabstellen. Hier ist es den Angehörigen gestattet, Urnen beizusetzen.</a:t>
            </a:r>
          </a:p>
          <a:p>
            <a:endParaRPr lang="de-DE" sz="2000" b="0" dirty="0"/>
          </a:p>
          <a:p>
            <a:r>
              <a:rPr lang="de-DE" sz="2000" b="0" dirty="0"/>
              <a:t>Ein Wechsel der Urne von der Urnennische in ein Feldurnengrab ist zulässig - mit Kostenabwälzung </a:t>
            </a:r>
            <a:r>
              <a:rPr lang="de-DE" sz="2000" b="0" strike="sngStrike" dirty="0">
                <a:solidFill>
                  <a:srgbClr val="EE2737"/>
                </a:solidFill>
              </a:rPr>
              <a:t>an</a:t>
            </a:r>
            <a:r>
              <a:rPr lang="de-DE" sz="2000" b="0" dirty="0"/>
              <a:t> </a:t>
            </a:r>
            <a:r>
              <a:rPr lang="de-DE" sz="2000" b="0" dirty="0">
                <a:solidFill>
                  <a:srgbClr val="00B050"/>
                </a:solidFill>
              </a:rPr>
              <a:t>auf</a:t>
            </a:r>
            <a:r>
              <a:rPr lang="de-DE" sz="2000" b="0" dirty="0"/>
              <a:t> die Gesuchsteller.</a:t>
            </a:r>
          </a:p>
        </p:txBody>
      </p:sp>
    </p:spTree>
    <p:extLst>
      <p:ext uri="{BB962C8B-B14F-4D97-AF65-F5344CB8AC3E}">
        <p14:creationId xmlns:p14="http://schemas.microsoft.com/office/powerpoint/2010/main" val="21102873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9020A-5C5F-C264-5547-4CE23DBA66D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0C1911-C862-A05E-3E42-9E3B5E9E6E66}"/>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317EB085-7939-0BBB-46B4-CFE720966147}"/>
              </a:ext>
            </a:extLst>
          </p:cNvPr>
          <p:cNvSpPr>
            <a:spLocks noGrp="1"/>
          </p:cNvSpPr>
          <p:nvPr>
            <p:ph type="sldNum" sz="quarter" idx="12"/>
          </p:nvPr>
        </p:nvSpPr>
        <p:spPr/>
        <p:txBody>
          <a:bodyPr/>
          <a:lstStyle/>
          <a:p>
            <a:fld id="{33883982-FD16-464E-B8BE-45F01105FA6D}" type="slidenum">
              <a:rPr lang="de-DE" smtClean="0"/>
              <a:t>76</a:t>
            </a:fld>
            <a:endParaRPr lang="de-DE"/>
          </a:p>
        </p:txBody>
      </p:sp>
      <p:sp>
        <p:nvSpPr>
          <p:cNvPr id="4" name="Titel 1">
            <a:extLst>
              <a:ext uri="{FF2B5EF4-FFF2-40B4-BE49-F238E27FC236}">
                <a16:creationId xmlns:a16="http://schemas.microsoft.com/office/drawing/2014/main" id="{03C5C912-077F-3654-F9F7-0EB2B055024C}"/>
              </a:ext>
            </a:extLst>
          </p:cNvPr>
          <p:cNvSpPr txBox="1">
            <a:spLocks/>
          </p:cNvSpPr>
          <p:nvPr/>
        </p:nvSpPr>
        <p:spPr>
          <a:xfrm>
            <a:off x="542925" y="1841950"/>
            <a:ext cx="11106150" cy="4190550"/>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000" b="0" i="1" dirty="0"/>
              <a:t>Gemeinschaftsgrab</a:t>
            </a:r>
          </a:p>
          <a:p>
            <a:endParaRPr lang="de-DE" sz="2000" b="0" dirty="0"/>
          </a:p>
          <a:p>
            <a:r>
              <a:rPr lang="de-DE" sz="2000" b="0" dirty="0"/>
              <a:t>Je nach Bedarf kann der Gemeinderat eines oder mehrere Gemeinschaftsgräber anlegen lassen.</a:t>
            </a:r>
          </a:p>
          <a:p>
            <a:endParaRPr lang="de-DE" sz="2000" b="0" dirty="0"/>
          </a:p>
          <a:p>
            <a:r>
              <a:rPr lang="de-DE" sz="2000" b="0" dirty="0"/>
              <a:t>Gemeinschaftsgräber sind namenlos und dienen zur Beisetzung von Leichenüberresten aus Gräber-Aufhebungen und Rückständen aus Feuerbestattungen.</a:t>
            </a:r>
          </a:p>
          <a:p>
            <a:endParaRPr lang="de-DE" sz="2000" b="0" dirty="0">
              <a:solidFill>
                <a:srgbClr val="00B050"/>
              </a:solidFill>
            </a:endParaRPr>
          </a:p>
          <a:p>
            <a:r>
              <a:rPr lang="de-DE" sz="2000" b="0" dirty="0">
                <a:solidFill>
                  <a:srgbClr val="00B050"/>
                </a:solidFill>
              </a:rPr>
              <a:t>Es ist gestattet beim Gemeinschaftsgrab eine Tafel anzubringen. Diese wird von der Gemeinde in Auftrag gegeben und in Rechnung gestellt. (siehe Anhang 1)</a:t>
            </a:r>
          </a:p>
        </p:txBody>
      </p:sp>
    </p:spTree>
    <p:extLst>
      <p:ext uri="{BB962C8B-B14F-4D97-AF65-F5344CB8AC3E}">
        <p14:creationId xmlns:p14="http://schemas.microsoft.com/office/powerpoint/2010/main" val="9163018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08C04-1B24-7965-FAB9-BCCAA9B2C20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AA3567F-C611-B625-5018-F22220C6BD0A}"/>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9BE29120-E250-47E3-7313-53E19D780CAF}"/>
              </a:ext>
            </a:extLst>
          </p:cNvPr>
          <p:cNvSpPr>
            <a:spLocks noGrp="1"/>
          </p:cNvSpPr>
          <p:nvPr>
            <p:ph type="sldNum" sz="quarter" idx="12"/>
          </p:nvPr>
        </p:nvSpPr>
        <p:spPr/>
        <p:txBody>
          <a:bodyPr/>
          <a:lstStyle/>
          <a:p>
            <a:fld id="{33883982-FD16-464E-B8BE-45F01105FA6D}" type="slidenum">
              <a:rPr lang="de-DE" smtClean="0"/>
              <a:t>77</a:t>
            </a:fld>
            <a:endParaRPr lang="de-DE"/>
          </a:p>
        </p:txBody>
      </p:sp>
      <p:sp>
        <p:nvSpPr>
          <p:cNvPr id="4" name="Titel 1">
            <a:extLst>
              <a:ext uri="{FF2B5EF4-FFF2-40B4-BE49-F238E27FC236}">
                <a16:creationId xmlns:a16="http://schemas.microsoft.com/office/drawing/2014/main" id="{1E58C65D-C188-3B67-D05B-8342E26E3615}"/>
              </a:ext>
            </a:extLst>
          </p:cNvPr>
          <p:cNvSpPr txBox="1">
            <a:spLocks/>
          </p:cNvSpPr>
          <p:nvPr/>
        </p:nvSpPr>
        <p:spPr>
          <a:xfrm>
            <a:off x="542925" y="1690688"/>
            <a:ext cx="11106150" cy="403815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18</a:t>
            </a:r>
          </a:p>
          <a:p>
            <a:endParaRPr lang="de-DE" sz="2400" dirty="0"/>
          </a:p>
          <a:p>
            <a:r>
              <a:rPr lang="de-DE" sz="2400" b="0" dirty="0"/>
              <a:t>BESCHAFFUNG DER SÄRGE UND URNEN</a:t>
            </a:r>
          </a:p>
          <a:p>
            <a:endParaRPr lang="de-DE" sz="2400" dirty="0"/>
          </a:p>
          <a:p>
            <a:r>
              <a:rPr lang="de-DE" sz="2400" b="0" dirty="0"/>
              <a:t>Särge für Erdbestattungen müssen aus weichen Holzarten hergestellt sein. Särge für Kremationen dürfen keine Metallbeschläge enthalten. </a:t>
            </a:r>
            <a:r>
              <a:rPr lang="de-DE" sz="2400" b="0" dirty="0">
                <a:solidFill>
                  <a:srgbClr val="00B050"/>
                </a:solidFill>
              </a:rPr>
              <a:t>Urnen für Erdbestattungen müssen aus abbaubaren Materialien bestehen. </a:t>
            </a:r>
          </a:p>
        </p:txBody>
      </p:sp>
    </p:spTree>
    <p:extLst>
      <p:ext uri="{BB962C8B-B14F-4D97-AF65-F5344CB8AC3E}">
        <p14:creationId xmlns:p14="http://schemas.microsoft.com/office/powerpoint/2010/main" val="27966671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DAF93-4AA9-31AD-89AC-93ED422CA07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4015A86-97DD-2B44-F372-3767A0878A6C}"/>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4992B471-DE5F-623E-2D26-625B87666E48}"/>
              </a:ext>
            </a:extLst>
          </p:cNvPr>
          <p:cNvSpPr>
            <a:spLocks noGrp="1"/>
          </p:cNvSpPr>
          <p:nvPr>
            <p:ph type="sldNum" sz="quarter" idx="12"/>
          </p:nvPr>
        </p:nvSpPr>
        <p:spPr/>
        <p:txBody>
          <a:bodyPr/>
          <a:lstStyle/>
          <a:p>
            <a:fld id="{33883982-FD16-464E-B8BE-45F01105FA6D}" type="slidenum">
              <a:rPr lang="de-DE" smtClean="0"/>
              <a:t>78</a:t>
            </a:fld>
            <a:endParaRPr lang="de-DE"/>
          </a:p>
        </p:txBody>
      </p:sp>
      <p:sp>
        <p:nvSpPr>
          <p:cNvPr id="4" name="Titel 1">
            <a:extLst>
              <a:ext uri="{FF2B5EF4-FFF2-40B4-BE49-F238E27FC236}">
                <a16:creationId xmlns:a16="http://schemas.microsoft.com/office/drawing/2014/main" id="{3FD5F0B2-2291-AF17-77D6-2D65C68806DF}"/>
              </a:ext>
            </a:extLst>
          </p:cNvPr>
          <p:cNvSpPr txBox="1">
            <a:spLocks/>
          </p:cNvSpPr>
          <p:nvPr/>
        </p:nvSpPr>
        <p:spPr>
          <a:xfrm>
            <a:off x="542925" y="1690688"/>
            <a:ext cx="11106150" cy="403815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20</a:t>
            </a:r>
          </a:p>
          <a:p>
            <a:endParaRPr lang="de-DE" sz="2400" b="0" dirty="0"/>
          </a:p>
          <a:p>
            <a:r>
              <a:rPr lang="de-DE" sz="2400" b="0" dirty="0"/>
              <a:t>GRABNUMMERN</a:t>
            </a:r>
          </a:p>
          <a:p>
            <a:endParaRPr lang="de-DE" sz="2400" b="0" dirty="0"/>
          </a:p>
          <a:p>
            <a:r>
              <a:rPr lang="de-DE" sz="2400" b="0" dirty="0"/>
              <a:t>Jedes Grab </a:t>
            </a:r>
            <a:r>
              <a:rPr lang="de-DE" sz="2400" b="0" strike="sngStrike" dirty="0">
                <a:solidFill>
                  <a:srgbClr val="EE2737"/>
                </a:solidFill>
              </a:rPr>
              <a:t>kann</a:t>
            </a:r>
            <a:r>
              <a:rPr lang="de-DE" sz="2400" b="0" dirty="0">
                <a:solidFill>
                  <a:srgbClr val="00B050"/>
                </a:solidFill>
              </a:rPr>
              <a:t> wird </a:t>
            </a:r>
            <a:r>
              <a:rPr lang="de-DE" sz="2400" b="0" dirty="0"/>
              <a:t>nach erfolgter Beisetzung mit einer Grabnummer analog der Gräberkontrolle versehen. Die Lieferung und das Anbringen der Grabnummer besorgt die Gemeinde.</a:t>
            </a:r>
            <a:endParaRPr lang="de-DE" sz="2400" b="0" dirty="0">
              <a:solidFill>
                <a:srgbClr val="00B050"/>
              </a:solidFill>
            </a:endParaRPr>
          </a:p>
        </p:txBody>
      </p:sp>
    </p:spTree>
    <p:extLst>
      <p:ext uri="{BB962C8B-B14F-4D97-AF65-F5344CB8AC3E}">
        <p14:creationId xmlns:p14="http://schemas.microsoft.com/office/powerpoint/2010/main" val="29842623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B2D1C-EE69-E686-8307-45E6B5FCB3E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8027A9-545F-5D49-7CD1-783A3761361C}"/>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7530AB82-1DEA-1E75-3BFE-C30CC2725801}"/>
              </a:ext>
            </a:extLst>
          </p:cNvPr>
          <p:cNvSpPr>
            <a:spLocks noGrp="1"/>
          </p:cNvSpPr>
          <p:nvPr>
            <p:ph type="sldNum" sz="quarter" idx="12"/>
          </p:nvPr>
        </p:nvSpPr>
        <p:spPr/>
        <p:txBody>
          <a:bodyPr/>
          <a:lstStyle/>
          <a:p>
            <a:fld id="{33883982-FD16-464E-B8BE-45F01105FA6D}" type="slidenum">
              <a:rPr lang="de-DE" smtClean="0"/>
              <a:t>79</a:t>
            </a:fld>
            <a:endParaRPr lang="de-DE"/>
          </a:p>
        </p:txBody>
      </p:sp>
      <p:sp>
        <p:nvSpPr>
          <p:cNvPr id="4" name="Titel 1">
            <a:extLst>
              <a:ext uri="{FF2B5EF4-FFF2-40B4-BE49-F238E27FC236}">
                <a16:creationId xmlns:a16="http://schemas.microsoft.com/office/drawing/2014/main" id="{251A487A-BEC1-85E1-767E-5D0F0AFED9DA}"/>
              </a:ext>
            </a:extLst>
          </p:cNvPr>
          <p:cNvSpPr txBox="1">
            <a:spLocks/>
          </p:cNvSpPr>
          <p:nvPr/>
        </p:nvSpPr>
        <p:spPr>
          <a:xfrm>
            <a:off x="542925" y="1773238"/>
            <a:ext cx="11106150" cy="4038150"/>
          </a:xfrm>
          <a:prstGeom prst="rect">
            <a:avLst/>
          </a:prstGeom>
        </p:spPr>
        <p:txBody>
          <a:bodyPr vert="horz" lIns="0" tIns="45720" rIns="0" bIns="45720" rtlCol="0" anchor="ctr">
            <a:normAutofit fontScale="925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21</a:t>
            </a:r>
          </a:p>
          <a:p>
            <a:endParaRPr lang="de-DE" sz="2400" dirty="0"/>
          </a:p>
          <a:p>
            <a:r>
              <a:rPr lang="de-DE" sz="2400" b="0" strike="sngStrike" dirty="0">
                <a:solidFill>
                  <a:srgbClr val="EE2737"/>
                </a:solidFill>
              </a:rPr>
              <a:t>GRABESRUHE</a:t>
            </a:r>
            <a:r>
              <a:rPr lang="de-DE" sz="2400" b="0" dirty="0"/>
              <a:t> </a:t>
            </a:r>
            <a:r>
              <a:rPr lang="de-DE" sz="2400" b="0" dirty="0">
                <a:solidFill>
                  <a:srgbClr val="00B050"/>
                </a:solidFill>
              </a:rPr>
              <a:t>MINDESTGRABESRUHE BEI ERDBESTATTUNGEN</a:t>
            </a:r>
          </a:p>
          <a:p>
            <a:endParaRPr lang="de-DE" sz="2400" b="0" dirty="0"/>
          </a:p>
          <a:p>
            <a:r>
              <a:rPr lang="de-DE" sz="2400" b="0" dirty="0"/>
              <a:t>Die </a:t>
            </a:r>
            <a:r>
              <a:rPr lang="de-DE" sz="2400" b="0" strike="sngStrike" dirty="0">
                <a:solidFill>
                  <a:srgbClr val="EE2737"/>
                </a:solidFill>
              </a:rPr>
              <a:t>gesetzliche Grabesruhe </a:t>
            </a:r>
            <a:r>
              <a:rPr lang="de-DE" sz="2400" b="0" dirty="0">
                <a:solidFill>
                  <a:srgbClr val="00B050"/>
                </a:solidFill>
              </a:rPr>
              <a:t>Mindestgrabesruhe bei Erdbestattungen </a:t>
            </a:r>
            <a:r>
              <a:rPr lang="de-DE" sz="2400" b="0" dirty="0"/>
              <a:t>beträgt 25 Jahre. </a:t>
            </a:r>
          </a:p>
          <a:p>
            <a:r>
              <a:rPr lang="de-DE" sz="2400" b="0" strike="sngStrike" dirty="0">
                <a:solidFill>
                  <a:srgbClr val="EE2737"/>
                </a:solidFill>
              </a:rPr>
              <a:t>Davon ausgenommen sind die Doppel-Reihengräber sowie die Zweier und Vierer-Familiengräber. Hier beginnt die Grabesruhe mit der ersten Beisetzung und wird bei jeder </a:t>
            </a:r>
          </a:p>
          <a:p>
            <a:r>
              <a:rPr lang="de-DE" sz="2400" b="0" strike="sngStrike" dirty="0">
                <a:solidFill>
                  <a:srgbClr val="EE2737"/>
                </a:solidFill>
              </a:rPr>
              <a:t>weiteren Beisetzung um die fehlenden Jahre verlängert. </a:t>
            </a:r>
            <a:r>
              <a:rPr lang="de-DE" sz="2400" b="0" dirty="0">
                <a:solidFill>
                  <a:srgbClr val="00B050"/>
                </a:solidFill>
              </a:rPr>
              <a:t>Verlängerungen der </a:t>
            </a:r>
          </a:p>
          <a:p>
            <a:r>
              <a:rPr lang="de-DE" sz="2400" b="0" dirty="0">
                <a:solidFill>
                  <a:srgbClr val="00B050"/>
                </a:solidFill>
              </a:rPr>
              <a:t>Mindestgrabesruhe sind </a:t>
            </a:r>
            <a:r>
              <a:rPr lang="de-DE" sz="2400" b="0" dirty="0" err="1">
                <a:solidFill>
                  <a:srgbClr val="00B050"/>
                </a:solidFill>
              </a:rPr>
              <a:t>gemäss</a:t>
            </a:r>
            <a:r>
              <a:rPr lang="de-DE" sz="2400" b="0" dirty="0">
                <a:solidFill>
                  <a:srgbClr val="00B050"/>
                </a:solidFill>
              </a:rPr>
              <a:t> der vorgenannten Bestimmungen zulässig.</a:t>
            </a:r>
          </a:p>
          <a:p>
            <a:endParaRPr lang="de-DE" sz="2400" b="0" dirty="0"/>
          </a:p>
          <a:p>
            <a:r>
              <a:rPr lang="de-DE" sz="2400" b="0" strike="sngStrike" dirty="0">
                <a:solidFill>
                  <a:srgbClr val="EE2737"/>
                </a:solidFill>
              </a:rPr>
              <a:t>2) Nachträgliche Urnenbestattungen im Sinne von Art. 19 verlängern die Grabesruhe der </a:t>
            </a:r>
          </a:p>
          <a:p>
            <a:r>
              <a:rPr lang="de-DE" sz="2400" b="0" strike="sngStrike" dirty="0">
                <a:solidFill>
                  <a:srgbClr val="EE2737"/>
                </a:solidFill>
              </a:rPr>
              <a:t>Erdbestattung nicht.</a:t>
            </a:r>
          </a:p>
        </p:txBody>
      </p:sp>
    </p:spTree>
    <p:extLst>
      <p:ext uri="{BB962C8B-B14F-4D97-AF65-F5344CB8AC3E}">
        <p14:creationId xmlns:p14="http://schemas.microsoft.com/office/powerpoint/2010/main" val="1498036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4000"/>
            <a:lum/>
          </a:blip>
          <a:srcRect/>
          <a:stretch>
            <a:fillRect t="-37000" b="-37000"/>
          </a:stretch>
        </a:blipFill>
        <a:effectLst/>
      </p:bgPr>
    </p:bg>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46F3566A-3989-5D34-CB27-DAB87504BBED}"/>
              </a:ext>
            </a:extLst>
          </p:cNvPr>
          <p:cNvSpPr>
            <a:spLocks noGrp="1"/>
          </p:cNvSpPr>
          <p:nvPr>
            <p:ph type="sldNum" sz="quarter" idx="12"/>
          </p:nvPr>
        </p:nvSpPr>
        <p:spPr/>
        <p:txBody>
          <a:bodyPr/>
          <a:lstStyle/>
          <a:p>
            <a:fld id="{33883982-FD16-464E-B8BE-45F01105FA6D}" type="slidenum">
              <a:rPr lang="de-DE" smtClean="0"/>
              <a:t>8</a:t>
            </a:fld>
            <a:endParaRPr lang="de-DE"/>
          </a:p>
        </p:txBody>
      </p:sp>
      <mc:AlternateContent xmlns:mc="http://schemas.openxmlformats.org/markup-compatibility/2006">
        <mc:Choice xmlns:psuz="http://schemas.microsoft.com/office/powerpoint/2016/summaryzoom" Requires="psuz">
          <p:graphicFrame>
            <p:nvGraphicFramePr>
              <p:cNvPr id="6" name="Zusammenfassungszoom 5">
                <a:extLst>
                  <a:ext uri="{FF2B5EF4-FFF2-40B4-BE49-F238E27FC236}">
                    <a16:creationId xmlns:a16="http://schemas.microsoft.com/office/drawing/2014/main" id="{56E21F45-A988-B108-B4E1-3FBAD73046C7}"/>
                  </a:ext>
                </a:extLst>
              </p:cNvPr>
              <p:cNvGraphicFramePr>
                <a:graphicFrameLocks noChangeAspect="1"/>
              </p:cNvGraphicFramePr>
              <p:nvPr>
                <p:extLst>
                  <p:ext uri="{D42A27DB-BD31-4B8C-83A1-F6EECF244321}">
                    <p14:modId xmlns:p14="http://schemas.microsoft.com/office/powerpoint/2010/main" val="592647370"/>
                  </p:ext>
                </p:extLst>
              </p:nvPr>
            </p:nvGraphicFramePr>
            <p:xfrm>
              <a:off x="109537" y="254000"/>
              <a:ext cx="13508319" cy="5943600"/>
            </p:xfrm>
            <a:graphic>
              <a:graphicData uri="http://schemas.microsoft.com/office/powerpoint/2016/summaryzoom">
                <psuz:summaryZm>
                  <psuz:summaryZmObj sectionId="{97A5F80B-C86A-43F0-81D3-738042D50210}" offsetFactorX="-34159" offsetFactorY="-22831" scaleFactorX="57516" scaleFactorY="99956">
                    <psuz:zmPr id="{07DFD5E1-47E2-4AEF-9710-55F5ED84EE44}" imageType="cover" transitionDur="1000">
                      <p166:blipFill xmlns:p166="http://schemas.microsoft.com/office/powerpoint/2016/6/main">
                        <a:blip r:embed="rId4"/>
                        <a:stretch>
                          <a:fillRect/>
                        </a:stretch>
                      </p166:blipFill>
                      <p166:spPr xmlns:p166="http://schemas.microsoft.com/office/powerpoint/2016/6/main">
                        <a:xfrm>
                          <a:off x="0" y="96350"/>
                          <a:ext cx="2330833" cy="2278525"/>
                        </a:xfrm>
                        <a:prstGeom prst="rect">
                          <a:avLst/>
                        </a:prstGeom>
                      </p166:spPr>
                    </psuz:zmPr>
                  </psuz:summaryZmObj>
                  <psuz:summaryZmObj sectionId="{2AB8B6F9-4D9C-4458-89AA-1981710B3664}" offsetFactorX="-40075" offsetFactorY="-27036" scaleFactorX="59055">
                    <psuz:zmPr id="{C6859507-DE2E-43F7-A12C-3094CD19FEE1}" imageType="cover" transitionDur="1000">
                      <p166:blipFill xmlns:p166="http://schemas.microsoft.com/office/powerpoint/2016/6/main">
                        <a:blip r:embed="rId5"/>
                        <a:stretch>
                          <a:fillRect/>
                        </a:stretch>
                      </p166:blipFill>
                      <p166:spPr xmlns:p166="http://schemas.microsoft.com/office/powerpoint/2016/6/main">
                        <a:xfrm>
                          <a:off x="3933521" y="0"/>
                          <a:ext cx="2393201" cy="2279528"/>
                        </a:xfrm>
                        <a:prstGeom prst="rect">
                          <a:avLst/>
                        </a:prstGeom>
                      </p166:spPr>
                    </psuz:zmPr>
                  </psuz:summaryZmObj>
                  <psuz:summaryZmObj sectionId="{252560DD-D3BE-4E32-A59F-873F22BAE969}" offsetFactorX="-80710" offsetFactorY="-26182" scaleFactorX="59055">
                    <psuz:zmPr id="{D2676AE1-7C96-442C-B613-56C5DE626EFB}" imageType="cover" transitionDur="1000">
                      <p166:blipFill xmlns:p166="http://schemas.microsoft.com/office/powerpoint/2016/6/main">
                        <a:blip r:embed="rId6"/>
                        <a:stretch>
                          <a:fillRect/>
                        </a:stretch>
                      </p166:blipFill>
                      <p166:spPr xmlns:p166="http://schemas.microsoft.com/office/powerpoint/2016/6/main">
                        <a:xfrm>
                          <a:off x="6491254" y="19461"/>
                          <a:ext cx="2393201" cy="2279528"/>
                        </a:xfrm>
                        <a:prstGeom prst="rect">
                          <a:avLst/>
                        </a:prstGeom>
                      </p166:spPr>
                    </psuz:zmPr>
                  </psuz:summaryZmObj>
                  <psuz:summaryZmObj sectionId="{545ED14C-B936-4DEC-954B-8897CF01B71D}" offsetFactorX="200508" offsetFactorY="-131221" scaleFactorX="58608">
                    <psuz:zmPr id="{86F68B64-A3AF-4CB1-9AFD-AA5C8D9B170B}" imageType="cover" transitionDur="1000">
                      <p166:blipFill xmlns:p166="http://schemas.microsoft.com/office/powerpoint/2016/6/main">
                        <a:blip r:embed="rId7"/>
                        <a:stretch>
                          <a:fillRect/>
                        </a:stretch>
                      </p166:blipFill>
                      <p166:spPr xmlns:p166="http://schemas.microsoft.com/office/powerpoint/2016/6/main">
                        <a:xfrm>
                          <a:off x="9487730" y="56565"/>
                          <a:ext cx="2375086" cy="2279528"/>
                        </a:xfrm>
                        <a:prstGeom prst="rect">
                          <a:avLst/>
                        </a:prstGeom>
                      </p166:spPr>
                    </psuz:zmPr>
                  </psuz:summaryZmObj>
                  <psuz:summaryZmObj sectionId="{D4A52773-D4B7-4350-975C-1D1AB8539C40}" offsetFactorX="-87874" offsetFactorY="-62935" scaleFactorX="59849">
                    <psuz:zmPr id="{4133430D-B681-48F9-BD83-56085C041196}" imageType="cover" transitionDur="1000">
                      <p166:blipFill xmlns:p166="http://schemas.microsoft.com/office/powerpoint/2016/6/main">
                        <a:blip r:embed="rId8"/>
                        <a:stretch>
                          <a:fillRect/>
                        </a:stretch>
                      </p166:blipFill>
                      <p166:spPr xmlns:p166="http://schemas.microsoft.com/office/powerpoint/2016/6/main">
                        <a:xfrm>
                          <a:off x="1980380" y="1613163"/>
                          <a:ext cx="2425378" cy="2279528"/>
                        </a:xfrm>
                        <a:prstGeom prst="rect">
                          <a:avLst/>
                        </a:prstGeom>
                      </p166:spPr>
                    </psuz:zmPr>
                  </psuz:summaryZmObj>
                  <psuz:summaryZmObj sectionId="{D3EF28BF-2389-4C78-8771-ACE9E5BE9860}" offsetFactorX="-46570" offsetFactorY="-48438" scaleFactorX="58459">
                    <psuz:zmPr id="{B9DC75BB-8973-4C0D-8650-C1F370DA3DAA}" imageType="cover" transitionDur="1000">
                      <p166:blipFill xmlns:p166="http://schemas.microsoft.com/office/powerpoint/2016/6/main">
                        <a:blip r:embed="rId9"/>
                        <a:stretch>
                          <a:fillRect/>
                        </a:stretch>
                      </p166:blipFill>
                      <p166:spPr xmlns:p166="http://schemas.microsoft.com/office/powerpoint/2016/6/main">
                        <a:xfrm>
                          <a:off x="7886853" y="1943626"/>
                          <a:ext cx="2369048" cy="2279528"/>
                        </a:xfrm>
                        <a:prstGeom prst="rect">
                          <a:avLst/>
                        </a:prstGeom>
                      </p166:spPr>
                    </psuz:zmPr>
                  </psuz:summaryZmObj>
                  <psuz:gridLayout/>
                </psuz:summaryZm>
              </a:graphicData>
            </a:graphic>
          </p:graphicFrame>
        </mc:Choice>
        <mc:Fallback>
          <p:grpSp>
            <p:nvGrpSpPr>
              <p:cNvPr id="6" name="Zusammenfassungszoom 5">
                <a:extLst>
                  <a:ext uri="{FF2B5EF4-FFF2-40B4-BE49-F238E27FC236}">
                    <a16:creationId xmlns:a16="http://schemas.microsoft.com/office/drawing/2014/main" id="{56E21F45-A988-B108-B4E1-3FBAD73046C7}"/>
                  </a:ext>
                </a:extLst>
              </p:cNvPr>
              <p:cNvGrpSpPr>
                <a:grpSpLocks noGrp="1" noUngrp="1" noRot="1" noChangeAspect="1" noMove="1" noResize="1"/>
              </p:cNvGrpSpPr>
              <p:nvPr/>
            </p:nvGrpSpPr>
            <p:grpSpPr>
              <a:xfrm>
                <a:off x="109537" y="254000"/>
                <a:ext cx="13508319" cy="5943600"/>
                <a:chOff x="109537" y="254000"/>
                <a:chExt cx="13508319" cy="5943600"/>
              </a:xfrm>
            </p:grpSpPr>
            <p:pic>
              <p:nvPicPr>
                <p:cNvPr id="2" name="Grafik 2">
                  <a:hlinkClick r:id="rId10"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109537" y="350350"/>
                  <a:ext cx="2330833" cy="2278525"/>
                </a:xfrm>
                <a:prstGeom prst="rect">
                  <a:avLst/>
                </a:prstGeom>
              </p:spPr>
            </p:pic>
            <p:pic>
              <p:nvPicPr>
                <p:cNvPr id="3" name="Grafik 3">
                  <a:hlinkClick r:id="rId11"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4043058" y="254000"/>
                  <a:ext cx="2393201" cy="2279528"/>
                </a:xfrm>
                <a:prstGeom prst="rect">
                  <a:avLst/>
                </a:prstGeom>
              </p:spPr>
            </p:pic>
            <p:pic>
              <p:nvPicPr>
                <p:cNvPr id="5" name="Grafik 5">
                  <a:hlinkClick r:id="rId12"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6600791" y="273461"/>
                  <a:ext cx="2393201" cy="2279528"/>
                </a:xfrm>
                <a:prstGeom prst="rect">
                  <a:avLst/>
                </a:prstGeom>
              </p:spPr>
            </p:pic>
            <p:pic>
              <p:nvPicPr>
                <p:cNvPr id="7" name="Grafik 7">
                  <a:hlinkClick r:id="rId13"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9597267" y="310565"/>
                  <a:ext cx="2375086" cy="2279528"/>
                </a:xfrm>
                <a:prstGeom prst="rect">
                  <a:avLst/>
                </a:prstGeom>
              </p:spPr>
            </p:pic>
            <p:pic>
              <p:nvPicPr>
                <p:cNvPr id="8" name="Grafik 8">
                  <a:hlinkClick r:id="rId14"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2089917" y="1867163"/>
                  <a:ext cx="2425378" cy="2279528"/>
                </a:xfrm>
                <a:prstGeom prst="rect">
                  <a:avLst/>
                </a:prstGeom>
              </p:spPr>
            </p:pic>
            <p:pic>
              <p:nvPicPr>
                <p:cNvPr id="9" name="Grafik 9">
                  <a:hlinkClick r:id="rId15"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7996390" y="2197626"/>
                  <a:ext cx="2369048" cy="2279528"/>
                </a:xfrm>
                <a:prstGeom prst="rect">
                  <a:avLst/>
                </a:prstGeom>
              </p:spPr>
            </p:pic>
          </p:grpSp>
        </mc:Fallback>
      </mc:AlternateContent>
    </p:spTree>
    <p:extLst>
      <p:ext uri="{BB962C8B-B14F-4D97-AF65-F5344CB8AC3E}">
        <p14:creationId xmlns:p14="http://schemas.microsoft.com/office/powerpoint/2010/main" val="13505109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6F955-8B7D-C433-35F2-9C2B8C1BE24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150A1BF-8B88-46FA-04A5-5A6EE1EC8D5E}"/>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08ADA2CD-03AC-348D-0E37-4A3A729E37A7}"/>
              </a:ext>
            </a:extLst>
          </p:cNvPr>
          <p:cNvSpPr>
            <a:spLocks noGrp="1"/>
          </p:cNvSpPr>
          <p:nvPr>
            <p:ph type="sldNum" sz="quarter" idx="12"/>
          </p:nvPr>
        </p:nvSpPr>
        <p:spPr/>
        <p:txBody>
          <a:bodyPr/>
          <a:lstStyle/>
          <a:p>
            <a:fld id="{33883982-FD16-464E-B8BE-45F01105FA6D}" type="slidenum">
              <a:rPr lang="de-DE" smtClean="0"/>
              <a:t>80</a:t>
            </a:fld>
            <a:endParaRPr lang="de-DE"/>
          </a:p>
        </p:txBody>
      </p:sp>
      <p:sp>
        <p:nvSpPr>
          <p:cNvPr id="4" name="Titel 1">
            <a:extLst>
              <a:ext uri="{FF2B5EF4-FFF2-40B4-BE49-F238E27FC236}">
                <a16:creationId xmlns:a16="http://schemas.microsoft.com/office/drawing/2014/main" id="{69F11B59-92EC-39F6-15A2-E5E714AE36E3}"/>
              </a:ext>
            </a:extLst>
          </p:cNvPr>
          <p:cNvSpPr txBox="1">
            <a:spLocks/>
          </p:cNvSpPr>
          <p:nvPr/>
        </p:nvSpPr>
        <p:spPr>
          <a:xfrm>
            <a:off x="542925" y="1773238"/>
            <a:ext cx="11106150" cy="403815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22</a:t>
            </a:r>
          </a:p>
          <a:p>
            <a:endParaRPr lang="de-DE" sz="2400" dirty="0"/>
          </a:p>
          <a:p>
            <a:r>
              <a:rPr lang="de-DE" sz="2400" b="0" dirty="0"/>
              <a:t>AUSGRABUNGEN</a:t>
            </a:r>
          </a:p>
          <a:p>
            <a:endParaRPr lang="de-DE" sz="2400" b="0" dirty="0"/>
          </a:p>
          <a:p>
            <a:r>
              <a:rPr lang="de-DE" sz="2400" b="0" dirty="0"/>
              <a:t>Ausgrabungen und Verlegungen von Leichen bedürfen einer Sonderbewilligung des </a:t>
            </a:r>
            <a:r>
              <a:rPr lang="de-DE" sz="2400" b="0" strike="sngStrike" dirty="0">
                <a:solidFill>
                  <a:srgbClr val="EE2737"/>
                </a:solidFill>
              </a:rPr>
              <a:t>zuständigen Gesundheitsamtes </a:t>
            </a:r>
            <a:r>
              <a:rPr lang="de-DE" sz="2400" b="0" dirty="0">
                <a:solidFill>
                  <a:srgbClr val="00B050"/>
                </a:solidFill>
              </a:rPr>
              <a:t>Kantonsarztes</a:t>
            </a:r>
            <a:r>
              <a:rPr lang="de-DE" sz="2400" b="0" dirty="0"/>
              <a:t>. Sie sind überdies nach den kantonalen Vorschriften auszuführen.</a:t>
            </a:r>
          </a:p>
        </p:txBody>
      </p:sp>
    </p:spTree>
    <p:extLst>
      <p:ext uri="{BB962C8B-B14F-4D97-AF65-F5344CB8AC3E}">
        <p14:creationId xmlns:p14="http://schemas.microsoft.com/office/powerpoint/2010/main" val="30342195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C8D1B-251C-99EB-E573-6D553D4B0F9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E4CE87F-8658-FD17-CFF6-481BEE3F7AFB}"/>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B4CD3159-D8AB-F1EF-97C4-B3D90CD9B38C}"/>
              </a:ext>
            </a:extLst>
          </p:cNvPr>
          <p:cNvSpPr>
            <a:spLocks noGrp="1"/>
          </p:cNvSpPr>
          <p:nvPr>
            <p:ph type="sldNum" sz="quarter" idx="12"/>
          </p:nvPr>
        </p:nvSpPr>
        <p:spPr/>
        <p:txBody>
          <a:bodyPr/>
          <a:lstStyle/>
          <a:p>
            <a:fld id="{33883982-FD16-464E-B8BE-45F01105FA6D}" type="slidenum">
              <a:rPr lang="de-DE" smtClean="0"/>
              <a:t>81</a:t>
            </a:fld>
            <a:endParaRPr lang="de-DE"/>
          </a:p>
        </p:txBody>
      </p:sp>
      <p:sp>
        <p:nvSpPr>
          <p:cNvPr id="4" name="Titel 1">
            <a:extLst>
              <a:ext uri="{FF2B5EF4-FFF2-40B4-BE49-F238E27FC236}">
                <a16:creationId xmlns:a16="http://schemas.microsoft.com/office/drawing/2014/main" id="{0FEB59D4-0CD4-C9B3-2515-B1092F023DDE}"/>
              </a:ext>
            </a:extLst>
          </p:cNvPr>
          <p:cNvSpPr txBox="1">
            <a:spLocks/>
          </p:cNvSpPr>
          <p:nvPr/>
        </p:nvSpPr>
        <p:spPr>
          <a:xfrm>
            <a:off x="542925" y="1893888"/>
            <a:ext cx="11106150" cy="4038150"/>
          </a:xfrm>
          <a:prstGeom prst="rect">
            <a:avLst/>
          </a:prstGeom>
        </p:spPr>
        <p:txBody>
          <a:bodyPr vert="horz" lIns="0" tIns="45720" rIns="0" bIns="45720" rtlCol="0" anchor="ctr">
            <a:normAutofit fontScale="85000" lnSpcReduction="200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23</a:t>
            </a:r>
          </a:p>
          <a:p>
            <a:endParaRPr lang="de-DE" sz="2400" b="0" dirty="0"/>
          </a:p>
          <a:p>
            <a:r>
              <a:rPr lang="de-DE" sz="2400" b="0" dirty="0"/>
              <a:t>AUFHEBUNG VON GRÄBERN</a:t>
            </a:r>
          </a:p>
          <a:p>
            <a:endParaRPr lang="de-DE" sz="2400" b="0" dirty="0"/>
          </a:p>
          <a:p>
            <a:r>
              <a:rPr lang="de-DE" sz="2400" b="0" dirty="0"/>
              <a:t>1) Nach Ablauf der </a:t>
            </a:r>
            <a:r>
              <a:rPr lang="de-DE" sz="2400" b="0" strike="sngStrike" dirty="0">
                <a:solidFill>
                  <a:srgbClr val="EE2737"/>
                </a:solidFill>
              </a:rPr>
              <a:t>Grabesruhe</a:t>
            </a:r>
            <a:r>
              <a:rPr lang="de-DE" sz="2400" b="0" dirty="0"/>
              <a:t> </a:t>
            </a:r>
            <a:r>
              <a:rPr lang="de-DE" sz="2400" b="0" dirty="0">
                <a:solidFill>
                  <a:srgbClr val="00B050"/>
                </a:solidFill>
              </a:rPr>
              <a:t>Mindestgrabesruhe verfügt der Gemeinderat über </a:t>
            </a:r>
            <a:r>
              <a:rPr lang="de-DE" sz="2400" b="0" strike="sngStrike" dirty="0">
                <a:solidFill>
                  <a:srgbClr val="EE2737"/>
                </a:solidFill>
              </a:rPr>
              <a:t>kann die </a:t>
            </a:r>
          </a:p>
          <a:p>
            <a:r>
              <a:rPr lang="de-DE" sz="2400" b="0" strike="sngStrike" dirty="0">
                <a:solidFill>
                  <a:srgbClr val="EE2737"/>
                </a:solidFill>
              </a:rPr>
              <a:t>Gemeinde</a:t>
            </a:r>
            <a:r>
              <a:rPr lang="de-DE" sz="2400" b="0" dirty="0"/>
              <a:t> die Aufhebung von Gräbern </a:t>
            </a:r>
            <a:r>
              <a:rPr lang="de-DE" sz="2400" b="0" strike="sngStrike" dirty="0">
                <a:solidFill>
                  <a:srgbClr val="EE2737"/>
                </a:solidFill>
              </a:rPr>
              <a:t>verfügen</a:t>
            </a:r>
            <a:r>
              <a:rPr lang="de-DE" sz="2400" b="0" dirty="0"/>
              <a:t>. </a:t>
            </a:r>
            <a:r>
              <a:rPr lang="de-DE" sz="2400" b="0" dirty="0">
                <a:solidFill>
                  <a:srgbClr val="00B050"/>
                </a:solidFill>
              </a:rPr>
              <a:t>Der Gemeinderat kann diese Aufgabe an </a:t>
            </a:r>
          </a:p>
          <a:p>
            <a:r>
              <a:rPr lang="de-DE" sz="2400" b="0" dirty="0">
                <a:solidFill>
                  <a:srgbClr val="00B050"/>
                </a:solidFill>
              </a:rPr>
              <a:t>einen Ausschuss delegieren. </a:t>
            </a:r>
            <a:r>
              <a:rPr lang="de-DE" sz="2400" b="0" dirty="0"/>
              <a:t>Die Entsorgung geht zu Lasten der Gemeinde.</a:t>
            </a:r>
          </a:p>
          <a:p>
            <a:endParaRPr lang="de-DE" sz="2400" b="0" dirty="0"/>
          </a:p>
          <a:p>
            <a:r>
              <a:rPr lang="de-DE" sz="2400" b="0" strike="sngStrike" dirty="0">
                <a:solidFill>
                  <a:srgbClr val="EE2737"/>
                </a:solidFill>
              </a:rPr>
              <a:t>2) Auf den einzelnen Beisetzungsfeldern erfolgt die Aufhebung der Gräber in der Reihenfolge deren Alter.</a:t>
            </a:r>
          </a:p>
          <a:p>
            <a:endParaRPr lang="de-DE" sz="2400" b="0" dirty="0"/>
          </a:p>
          <a:p>
            <a:r>
              <a:rPr lang="de-DE" sz="2400" b="0" dirty="0">
                <a:solidFill>
                  <a:srgbClr val="00B050"/>
                </a:solidFill>
              </a:rPr>
              <a:t>2</a:t>
            </a:r>
            <a:r>
              <a:rPr lang="de-DE" sz="2400" b="0" dirty="0"/>
              <a:t> </a:t>
            </a:r>
            <a:r>
              <a:rPr lang="de-DE" sz="2400" b="0" strike="sngStrike" dirty="0">
                <a:solidFill>
                  <a:srgbClr val="EE2737"/>
                </a:solidFill>
              </a:rPr>
              <a:t>3</a:t>
            </a:r>
            <a:r>
              <a:rPr lang="de-DE" sz="2400" b="0" dirty="0"/>
              <a:t>) Die Angehörigen sind, sofern sie der Gemeinde bekannt sind, darüber schriftlich zu </a:t>
            </a:r>
          </a:p>
          <a:p>
            <a:r>
              <a:rPr lang="de-DE" sz="2400" b="0" dirty="0"/>
              <a:t>benachrichtigen. </a:t>
            </a:r>
            <a:r>
              <a:rPr lang="de-DE" sz="2400" b="0" dirty="0">
                <a:solidFill>
                  <a:srgbClr val="00B050"/>
                </a:solidFill>
              </a:rPr>
              <a:t>Es ist ihnen eine angemessene Frist zur Verlängerung des Grabes </a:t>
            </a:r>
          </a:p>
          <a:p>
            <a:r>
              <a:rPr lang="de-DE" sz="2400" b="0" dirty="0">
                <a:solidFill>
                  <a:srgbClr val="00B050"/>
                </a:solidFill>
              </a:rPr>
              <a:t>anzusetzen.</a:t>
            </a:r>
          </a:p>
          <a:p>
            <a:endParaRPr lang="de-DE" sz="2400" b="0" dirty="0"/>
          </a:p>
          <a:p>
            <a:r>
              <a:rPr lang="de-DE" sz="2400" b="0" dirty="0">
                <a:solidFill>
                  <a:srgbClr val="00B050"/>
                </a:solidFill>
              </a:rPr>
              <a:t>3</a:t>
            </a:r>
            <a:r>
              <a:rPr lang="de-DE" sz="2400" b="0" dirty="0"/>
              <a:t> </a:t>
            </a:r>
            <a:r>
              <a:rPr lang="de-DE" sz="2400" b="0" strike="sngStrike" dirty="0">
                <a:solidFill>
                  <a:srgbClr val="EE2737"/>
                </a:solidFill>
              </a:rPr>
              <a:t>4</a:t>
            </a:r>
            <a:r>
              <a:rPr lang="de-DE" sz="2400" b="0" dirty="0"/>
              <a:t>) Pflanzen, Grabmäler, Umrandungen usw. sind innert der von der Gemeinde angesetzten </a:t>
            </a:r>
          </a:p>
          <a:p>
            <a:r>
              <a:rPr lang="de-DE" sz="2400" b="0" dirty="0"/>
              <a:t>Frist durch die Angehörigen zu entfernen. Im Unterlassungsfall kann der Gemeinderat die Räumung verfügen.</a:t>
            </a:r>
          </a:p>
        </p:txBody>
      </p:sp>
    </p:spTree>
    <p:extLst>
      <p:ext uri="{BB962C8B-B14F-4D97-AF65-F5344CB8AC3E}">
        <p14:creationId xmlns:p14="http://schemas.microsoft.com/office/powerpoint/2010/main" val="4154928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38F86-C7BD-87AB-C9D7-0D9093EDA6E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508AF74-02BD-9B08-B23A-232029C46D0A}"/>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E98E7420-34B0-256B-2C57-A681A418AED9}"/>
              </a:ext>
            </a:extLst>
          </p:cNvPr>
          <p:cNvSpPr>
            <a:spLocks noGrp="1"/>
          </p:cNvSpPr>
          <p:nvPr>
            <p:ph type="sldNum" sz="quarter" idx="12"/>
          </p:nvPr>
        </p:nvSpPr>
        <p:spPr/>
        <p:txBody>
          <a:bodyPr/>
          <a:lstStyle/>
          <a:p>
            <a:fld id="{33883982-FD16-464E-B8BE-45F01105FA6D}" type="slidenum">
              <a:rPr lang="de-DE" smtClean="0"/>
              <a:t>82</a:t>
            </a:fld>
            <a:endParaRPr lang="de-DE"/>
          </a:p>
        </p:txBody>
      </p:sp>
      <p:sp>
        <p:nvSpPr>
          <p:cNvPr id="4" name="Titel 1">
            <a:extLst>
              <a:ext uri="{FF2B5EF4-FFF2-40B4-BE49-F238E27FC236}">
                <a16:creationId xmlns:a16="http://schemas.microsoft.com/office/drawing/2014/main" id="{F44C4C52-A458-25CC-E927-97565B72E6DF}"/>
              </a:ext>
            </a:extLst>
          </p:cNvPr>
          <p:cNvSpPr txBox="1">
            <a:spLocks/>
          </p:cNvSpPr>
          <p:nvPr/>
        </p:nvSpPr>
        <p:spPr>
          <a:xfrm>
            <a:off x="542925" y="1893888"/>
            <a:ext cx="11106150" cy="4038150"/>
          </a:xfrm>
          <a:prstGeom prst="rect">
            <a:avLst/>
          </a:prstGeom>
        </p:spPr>
        <p:txBody>
          <a:bodyPr vert="horz" lIns="0" tIns="45720" rIns="0" bIns="45720" rtlCol="0" anchor="ctr">
            <a:normAutofit fontScale="92500" lnSpcReduction="200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26</a:t>
            </a:r>
          </a:p>
          <a:p>
            <a:endParaRPr lang="de-DE" sz="2400" b="0" dirty="0"/>
          </a:p>
          <a:p>
            <a:r>
              <a:rPr lang="de-DE" sz="2400" b="0" dirty="0"/>
              <a:t>GRABSCHMUCK</a:t>
            </a:r>
          </a:p>
          <a:p>
            <a:endParaRPr lang="de-DE" sz="2400" b="0" dirty="0"/>
          </a:p>
          <a:p>
            <a:r>
              <a:rPr lang="de-DE" sz="2400" b="0" dirty="0"/>
              <a:t>1) Die Angehörigen sind für das Anpflanzen und die Pflege des Grabes verantwortlich.</a:t>
            </a:r>
          </a:p>
          <a:p>
            <a:endParaRPr lang="de-DE" sz="2400" b="0" dirty="0"/>
          </a:p>
          <a:p>
            <a:r>
              <a:rPr lang="de-DE" sz="2400" b="0" dirty="0"/>
              <a:t>2) Anpflanzungen, die das Gesamtbild der Gräberreihen stören, sind zu unterlassen. Das </a:t>
            </a:r>
          </a:p>
          <a:p>
            <a:r>
              <a:rPr lang="de-DE" sz="2400" b="0" dirty="0"/>
              <a:t>Pflanzen von Bäumen und Sträuchern, die die Höhe des Grabmals überragen, ist nicht gestattet.</a:t>
            </a:r>
          </a:p>
          <a:p>
            <a:endParaRPr lang="de-DE" sz="2400" b="0" dirty="0"/>
          </a:p>
          <a:p>
            <a:r>
              <a:rPr lang="de-DE" sz="2400" b="0" dirty="0"/>
              <a:t>3) Die Gemeinde ist berechtigt, abgestandene Sträucher, verwelkte Blumen, Kränze und </a:t>
            </a:r>
          </a:p>
          <a:p>
            <a:r>
              <a:rPr lang="de-DE" sz="2400" b="0" dirty="0"/>
              <a:t>zerbrochene </a:t>
            </a:r>
            <a:r>
              <a:rPr lang="de-DE" sz="2400" b="0" dirty="0" err="1"/>
              <a:t>Gefässe</a:t>
            </a:r>
            <a:r>
              <a:rPr lang="de-DE" sz="2400" b="0" dirty="0"/>
              <a:t> zu entfernen.</a:t>
            </a:r>
          </a:p>
          <a:p>
            <a:endParaRPr lang="de-DE" sz="2400" b="0" dirty="0"/>
          </a:p>
          <a:p>
            <a:r>
              <a:rPr lang="de-DE" sz="2400" b="0" dirty="0">
                <a:solidFill>
                  <a:srgbClr val="00B050"/>
                </a:solidFill>
              </a:rPr>
              <a:t>4) Die Urnenfelder sind einheitlich gestaltet: (Einheitliches Bild)</a:t>
            </a:r>
          </a:p>
          <a:p>
            <a:pPr marL="342900" indent="-342900">
              <a:buFont typeface="Symbol" panose="05050102010706020507" pitchFamily="18" charset="2"/>
              <a:buChar char="-"/>
            </a:pPr>
            <a:r>
              <a:rPr lang="de-DE" sz="2400" b="0" dirty="0">
                <a:solidFill>
                  <a:srgbClr val="00B050"/>
                </a:solidFill>
              </a:rPr>
              <a:t>Das Urnenfeld-Grab ist mit grauem Granit Split bedeckt, andere Deckungen sind nicht </a:t>
            </a:r>
          </a:p>
          <a:p>
            <a:r>
              <a:rPr lang="de-DE" sz="2400" b="0" dirty="0">
                <a:solidFill>
                  <a:srgbClr val="00B050"/>
                </a:solidFill>
              </a:rPr>
              <a:t>gestattet.</a:t>
            </a:r>
          </a:p>
        </p:txBody>
      </p:sp>
    </p:spTree>
    <p:extLst>
      <p:ext uri="{BB962C8B-B14F-4D97-AF65-F5344CB8AC3E}">
        <p14:creationId xmlns:p14="http://schemas.microsoft.com/office/powerpoint/2010/main" val="27248515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735AB-8448-0CBB-4620-9F0B25FB4D5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356F955-34CE-E1F5-30DF-A16D2CB26A99}"/>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71A66369-7E0B-D423-FF2E-EAE1C92F25AA}"/>
              </a:ext>
            </a:extLst>
          </p:cNvPr>
          <p:cNvSpPr>
            <a:spLocks noGrp="1"/>
          </p:cNvSpPr>
          <p:nvPr>
            <p:ph type="sldNum" sz="quarter" idx="12"/>
          </p:nvPr>
        </p:nvSpPr>
        <p:spPr/>
        <p:txBody>
          <a:bodyPr/>
          <a:lstStyle/>
          <a:p>
            <a:fld id="{33883982-FD16-464E-B8BE-45F01105FA6D}" type="slidenum">
              <a:rPr lang="de-DE" smtClean="0"/>
              <a:t>83</a:t>
            </a:fld>
            <a:endParaRPr lang="de-DE"/>
          </a:p>
        </p:txBody>
      </p:sp>
      <p:sp>
        <p:nvSpPr>
          <p:cNvPr id="4" name="Titel 1">
            <a:extLst>
              <a:ext uri="{FF2B5EF4-FFF2-40B4-BE49-F238E27FC236}">
                <a16:creationId xmlns:a16="http://schemas.microsoft.com/office/drawing/2014/main" id="{98B578DE-CCE4-C381-8EDC-5BDD6E2D0BCB}"/>
              </a:ext>
            </a:extLst>
          </p:cNvPr>
          <p:cNvSpPr txBox="1">
            <a:spLocks/>
          </p:cNvSpPr>
          <p:nvPr/>
        </p:nvSpPr>
        <p:spPr>
          <a:xfrm>
            <a:off x="542925" y="1893888"/>
            <a:ext cx="11106150" cy="4038150"/>
          </a:xfrm>
          <a:prstGeom prst="rect">
            <a:avLst/>
          </a:prstGeom>
        </p:spPr>
        <p:txBody>
          <a:bodyPr vert="horz" lIns="0" tIns="45720" rIns="0" bIns="45720" rtlCol="0" anchor="ctr">
            <a:normAutofit fontScale="92500" lnSpcReduction="200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26</a:t>
            </a:r>
          </a:p>
          <a:p>
            <a:endParaRPr lang="de-DE" sz="2400" b="0" dirty="0"/>
          </a:p>
          <a:p>
            <a:r>
              <a:rPr lang="de-DE" sz="2400" b="0" dirty="0"/>
              <a:t>GRABSCHMUCK</a:t>
            </a:r>
          </a:p>
          <a:p>
            <a:endParaRPr lang="de-DE" sz="2400" b="0" dirty="0"/>
          </a:p>
          <a:p>
            <a:r>
              <a:rPr lang="de-DE" sz="2400" b="0" dirty="0"/>
              <a:t>1) Die Angehörigen sind für das Anpflanzen und die Pflege des Grabes verantwortlich.</a:t>
            </a:r>
          </a:p>
          <a:p>
            <a:endParaRPr lang="de-DE" sz="2400" b="0" dirty="0"/>
          </a:p>
          <a:p>
            <a:r>
              <a:rPr lang="de-DE" sz="2400" b="0" dirty="0"/>
              <a:t>2) Anpflanzungen, die das Gesamtbild der Gräberreihen stören, sind zu unterlassen. Das </a:t>
            </a:r>
          </a:p>
          <a:p>
            <a:r>
              <a:rPr lang="de-DE" sz="2400" b="0" dirty="0"/>
              <a:t>Pflanzen von Bäumen und Sträuchern, die die Höhe des Grabmals überragen, ist nicht gestattet.</a:t>
            </a:r>
          </a:p>
          <a:p>
            <a:endParaRPr lang="de-DE" sz="2400" b="0" dirty="0"/>
          </a:p>
          <a:p>
            <a:r>
              <a:rPr lang="de-DE" sz="2400" b="0" dirty="0"/>
              <a:t>3) Die Gemeinde ist berechtigt, abgestandene Sträucher, verwelkte Blumen, Kränze und </a:t>
            </a:r>
          </a:p>
          <a:p>
            <a:r>
              <a:rPr lang="de-DE" sz="2400" b="0" dirty="0"/>
              <a:t>zerbrochene </a:t>
            </a:r>
            <a:r>
              <a:rPr lang="de-DE" sz="2400" b="0" dirty="0" err="1"/>
              <a:t>Gefässe</a:t>
            </a:r>
            <a:r>
              <a:rPr lang="de-DE" sz="2400" b="0" dirty="0"/>
              <a:t> zu entfernen.</a:t>
            </a:r>
          </a:p>
          <a:p>
            <a:endParaRPr lang="de-DE" sz="2400" b="0" dirty="0"/>
          </a:p>
          <a:p>
            <a:r>
              <a:rPr lang="de-DE" sz="2400" b="0" dirty="0">
                <a:solidFill>
                  <a:srgbClr val="00B050"/>
                </a:solidFill>
              </a:rPr>
              <a:t>4) Die Urnenfelder sind einheitlich gestaltet: (Einheitliches Bild)</a:t>
            </a:r>
          </a:p>
          <a:p>
            <a:pPr marL="342900" indent="-342900">
              <a:buFont typeface="Symbol" panose="05050102010706020507" pitchFamily="18" charset="2"/>
              <a:buChar char="-"/>
            </a:pPr>
            <a:r>
              <a:rPr lang="de-DE" sz="2400" b="0" dirty="0">
                <a:solidFill>
                  <a:srgbClr val="00B050"/>
                </a:solidFill>
              </a:rPr>
              <a:t>Das Urnenfeld-Grab ist mit grauem Granit Split bedeckt, andere Deckungen sind nicht </a:t>
            </a:r>
          </a:p>
          <a:p>
            <a:r>
              <a:rPr lang="de-DE" sz="2400" b="0" dirty="0">
                <a:solidFill>
                  <a:srgbClr val="00B050"/>
                </a:solidFill>
              </a:rPr>
              <a:t>gestattet.</a:t>
            </a:r>
          </a:p>
        </p:txBody>
      </p:sp>
    </p:spTree>
    <p:extLst>
      <p:ext uri="{BB962C8B-B14F-4D97-AF65-F5344CB8AC3E}">
        <p14:creationId xmlns:p14="http://schemas.microsoft.com/office/powerpoint/2010/main" val="35905707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00818-B909-0263-5870-63E26171CB7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A762995-9BC0-D7AF-768F-ACC3FCE6F092}"/>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EA638047-A7AD-9526-B0AA-1C987E35AB20}"/>
              </a:ext>
            </a:extLst>
          </p:cNvPr>
          <p:cNvSpPr>
            <a:spLocks noGrp="1"/>
          </p:cNvSpPr>
          <p:nvPr>
            <p:ph type="sldNum" sz="quarter" idx="12"/>
          </p:nvPr>
        </p:nvSpPr>
        <p:spPr/>
        <p:txBody>
          <a:bodyPr/>
          <a:lstStyle/>
          <a:p>
            <a:fld id="{33883982-FD16-464E-B8BE-45F01105FA6D}" type="slidenum">
              <a:rPr lang="de-DE" smtClean="0"/>
              <a:t>84</a:t>
            </a:fld>
            <a:endParaRPr lang="de-DE"/>
          </a:p>
        </p:txBody>
      </p:sp>
      <p:sp>
        <p:nvSpPr>
          <p:cNvPr id="4" name="Titel 1">
            <a:extLst>
              <a:ext uri="{FF2B5EF4-FFF2-40B4-BE49-F238E27FC236}">
                <a16:creationId xmlns:a16="http://schemas.microsoft.com/office/drawing/2014/main" id="{9D19EEEE-0673-6B8F-E5AC-3607896844D7}"/>
              </a:ext>
            </a:extLst>
          </p:cNvPr>
          <p:cNvSpPr txBox="1">
            <a:spLocks/>
          </p:cNvSpPr>
          <p:nvPr/>
        </p:nvSpPr>
        <p:spPr>
          <a:xfrm>
            <a:off x="542925" y="1804988"/>
            <a:ext cx="11106150" cy="403815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29</a:t>
            </a:r>
          </a:p>
          <a:p>
            <a:endParaRPr lang="de-DE" sz="2400" b="0" dirty="0"/>
          </a:p>
          <a:p>
            <a:r>
              <a:rPr lang="de-DE" sz="2400" b="0" dirty="0"/>
              <a:t>GRABKREUZ</a:t>
            </a:r>
          </a:p>
          <a:p>
            <a:endParaRPr lang="de-DE" sz="2400" b="0" dirty="0"/>
          </a:p>
          <a:p>
            <a:r>
              <a:rPr lang="de-DE" sz="2400" b="0" dirty="0"/>
              <a:t>Bis zur Aufstellung eines Grabmals haben die Angehörigen das Grab auf eigene Kosten mit </a:t>
            </a:r>
            <a:r>
              <a:rPr lang="de-DE" sz="2400" b="0" dirty="0">
                <a:solidFill>
                  <a:srgbClr val="00B050"/>
                </a:solidFill>
              </a:rPr>
              <a:t>dem vollständigen Namen sowie dem Geburts- und Todesdatum des Verstorbenen zu kennzeichnen, namentlich mittels provisorischem Holzkreuz. </a:t>
            </a:r>
            <a:r>
              <a:rPr lang="de-DE" sz="2400" b="0" strike="sngStrike" dirty="0">
                <a:solidFill>
                  <a:srgbClr val="EE2737"/>
                </a:solidFill>
              </a:rPr>
              <a:t>einem einheitlichen Grabkreuz zu versehen.</a:t>
            </a:r>
          </a:p>
        </p:txBody>
      </p:sp>
    </p:spTree>
    <p:extLst>
      <p:ext uri="{BB962C8B-B14F-4D97-AF65-F5344CB8AC3E}">
        <p14:creationId xmlns:p14="http://schemas.microsoft.com/office/powerpoint/2010/main" val="41793621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238C6-C2EB-9E5E-046C-9CD32E397B4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D565078-AAE3-4BCD-7BF3-452A0011EC6E}"/>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10FCE29A-CAD5-B77B-2FEA-80EA3911ABF7}"/>
              </a:ext>
            </a:extLst>
          </p:cNvPr>
          <p:cNvSpPr>
            <a:spLocks noGrp="1"/>
          </p:cNvSpPr>
          <p:nvPr>
            <p:ph type="sldNum" sz="quarter" idx="12"/>
          </p:nvPr>
        </p:nvSpPr>
        <p:spPr/>
        <p:txBody>
          <a:bodyPr/>
          <a:lstStyle/>
          <a:p>
            <a:fld id="{33883982-FD16-464E-B8BE-45F01105FA6D}" type="slidenum">
              <a:rPr lang="de-DE" smtClean="0"/>
              <a:t>85</a:t>
            </a:fld>
            <a:endParaRPr lang="de-DE"/>
          </a:p>
        </p:txBody>
      </p:sp>
      <p:sp>
        <p:nvSpPr>
          <p:cNvPr id="4" name="Titel 1">
            <a:extLst>
              <a:ext uri="{FF2B5EF4-FFF2-40B4-BE49-F238E27FC236}">
                <a16:creationId xmlns:a16="http://schemas.microsoft.com/office/drawing/2014/main" id="{752AB7C6-E6C8-C0B6-417F-0293305BC215}"/>
              </a:ext>
            </a:extLst>
          </p:cNvPr>
          <p:cNvSpPr txBox="1">
            <a:spLocks/>
          </p:cNvSpPr>
          <p:nvPr/>
        </p:nvSpPr>
        <p:spPr>
          <a:xfrm>
            <a:off x="542925" y="1893888"/>
            <a:ext cx="11106150" cy="4038150"/>
          </a:xfrm>
          <a:prstGeom prst="rect">
            <a:avLst/>
          </a:prstGeom>
        </p:spPr>
        <p:txBody>
          <a:bodyPr vert="horz" lIns="0" tIns="45720" rIns="0" bIns="45720" rtlCol="0" anchor="ctr">
            <a:normAutofit lnSpcReduction="100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32</a:t>
            </a:r>
          </a:p>
          <a:p>
            <a:endParaRPr lang="de-DE" sz="2400" dirty="0"/>
          </a:p>
          <a:p>
            <a:r>
              <a:rPr lang="de-DE" sz="2400" b="0" dirty="0"/>
              <a:t>MATERIAL UND BEARBEITUNG</a:t>
            </a:r>
          </a:p>
          <a:p>
            <a:endParaRPr lang="de-DE" sz="2400" b="0" dirty="0"/>
          </a:p>
          <a:p>
            <a:r>
              <a:rPr lang="de-DE" sz="2400" b="0" dirty="0"/>
              <a:t>1) Im Interesse eines würdigen und harmonischen Friedhofbildes sind nur individuell gestaltete schlichte Grabmäler aus ästhetisch wirkenden und einheimischen Gesteins- und Holzarten sowie kunstgeschmiedete Arbeiten zugelassen. </a:t>
            </a:r>
          </a:p>
          <a:p>
            <a:endParaRPr lang="de-DE" sz="2400" b="0" dirty="0"/>
          </a:p>
          <a:p>
            <a:r>
              <a:rPr lang="de-DE" sz="2400" b="0" dirty="0"/>
              <a:t>2) Bei Feldurnengräbern dürfen nur Steinplatten als Gedenkplatten verwendet werden. Diese sind analog der</a:t>
            </a:r>
            <a:r>
              <a:rPr lang="de-DE" sz="2400" b="0" dirty="0">
                <a:solidFill>
                  <a:srgbClr val="00B050"/>
                </a:solidFill>
              </a:rPr>
              <a:t>en</a:t>
            </a:r>
            <a:r>
              <a:rPr lang="de-DE" sz="2400" b="0" dirty="0"/>
              <a:t> Nischen-Platten einheitlich zu gestalten.</a:t>
            </a:r>
          </a:p>
          <a:p>
            <a:endParaRPr lang="de-DE" sz="2400" b="0" dirty="0"/>
          </a:p>
          <a:p>
            <a:r>
              <a:rPr lang="de-DE" sz="2400" b="0" strike="sngStrike" dirty="0">
                <a:solidFill>
                  <a:srgbClr val="EE2737"/>
                </a:solidFill>
              </a:rPr>
              <a:t>3) Grabmäler aus Marmor und Kunststein sind nicht zulässig.</a:t>
            </a:r>
          </a:p>
        </p:txBody>
      </p:sp>
    </p:spTree>
    <p:extLst>
      <p:ext uri="{BB962C8B-B14F-4D97-AF65-F5344CB8AC3E}">
        <p14:creationId xmlns:p14="http://schemas.microsoft.com/office/powerpoint/2010/main" val="33097427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5F571-145C-889C-8F66-FB7583DF21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03EADCB-30BB-BFEE-430C-30F03CAAB1CC}"/>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C3C3E2B7-D71F-F375-32B5-43FB68545E7C}"/>
              </a:ext>
            </a:extLst>
          </p:cNvPr>
          <p:cNvSpPr>
            <a:spLocks noGrp="1"/>
          </p:cNvSpPr>
          <p:nvPr>
            <p:ph type="sldNum" sz="quarter" idx="12"/>
          </p:nvPr>
        </p:nvSpPr>
        <p:spPr/>
        <p:txBody>
          <a:bodyPr/>
          <a:lstStyle/>
          <a:p>
            <a:fld id="{33883982-FD16-464E-B8BE-45F01105FA6D}" type="slidenum">
              <a:rPr lang="de-DE" smtClean="0"/>
              <a:t>86</a:t>
            </a:fld>
            <a:endParaRPr lang="de-DE"/>
          </a:p>
        </p:txBody>
      </p:sp>
      <p:sp>
        <p:nvSpPr>
          <p:cNvPr id="4" name="Titel 1">
            <a:extLst>
              <a:ext uri="{FF2B5EF4-FFF2-40B4-BE49-F238E27FC236}">
                <a16:creationId xmlns:a16="http://schemas.microsoft.com/office/drawing/2014/main" id="{FCA145E7-1E6D-BB87-92BF-502D095690F5}"/>
              </a:ext>
            </a:extLst>
          </p:cNvPr>
          <p:cNvSpPr txBox="1">
            <a:spLocks/>
          </p:cNvSpPr>
          <p:nvPr/>
        </p:nvSpPr>
        <p:spPr>
          <a:xfrm>
            <a:off x="542925" y="1893888"/>
            <a:ext cx="11106150" cy="403815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strike="sngStrike" dirty="0">
                <a:solidFill>
                  <a:srgbClr val="EE2737"/>
                </a:solidFill>
              </a:rPr>
              <a:t>Art. 36</a:t>
            </a:r>
          </a:p>
          <a:p>
            <a:endParaRPr lang="de-DE" sz="2400" b="0" strike="sngStrike" dirty="0">
              <a:solidFill>
                <a:srgbClr val="EE2737"/>
              </a:solidFill>
            </a:endParaRPr>
          </a:p>
          <a:p>
            <a:r>
              <a:rPr lang="de-DE" sz="2400" b="0" strike="sngStrike" dirty="0">
                <a:solidFill>
                  <a:srgbClr val="EE2737"/>
                </a:solidFill>
              </a:rPr>
              <a:t>DOPPEL-REIHENGRÄBER UND VIERER-FAMILIENGRÄBER</a:t>
            </a:r>
          </a:p>
          <a:p>
            <a:endParaRPr lang="de-DE" sz="2400" b="0" strike="sngStrike" dirty="0">
              <a:solidFill>
                <a:srgbClr val="EE2737"/>
              </a:solidFill>
            </a:endParaRPr>
          </a:p>
          <a:p>
            <a:r>
              <a:rPr lang="de-DE" sz="2400" b="0" strike="sngStrike" dirty="0">
                <a:solidFill>
                  <a:srgbClr val="EE2737"/>
                </a:solidFill>
              </a:rPr>
              <a:t>Sofern es die Bodenbeschaffenheit zulässt, werden aus Platzgründen in der Regel nur noch Doppel-Reihengräber und Vierer-Familiengräber ausgehoben. Dadurch werden die bisherigen Doppel-Familiengräber (</a:t>
            </a:r>
            <a:r>
              <a:rPr lang="de-DE" sz="2400" b="0" strike="sngStrike" dirty="0" err="1">
                <a:solidFill>
                  <a:srgbClr val="EE2737"/>
                </a:solidFill>
              </a:rPr>
              <a:t>Grösse</a:t>
            </a:r>
            <a:r>
              <a:rPr lang="de-DE" sz="2400" b="0" strike="sngStrike" dirty="0">
                <a:solidFill>
                  <a:srgbClr val="EE2737"/>
                </a:solidFill>
              </a:rPr>
              <a:t> 1 lt. Art. 9 des alten Friedhofreglements von 1980) bei Ablauf der Grabesruhe oder bei der Beisetzung des zweiten Leichnams zwangsläufig zu Vierer-Familiengräber umgewandelt.</a:t>
            </a:r>
          </a:p>
        </p:txBody>
      </p:sp>
    </p:spTree>
    <p:extLst>
      <p:ext uri="{BB962C8B-B14F-4D97-AF65-F5344CB8AC3E}">
        <p14:creationId xmlns:p14="http://schemas.microsoft.com/office/powerpoint/2010/main" val="41685004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F3A93-6AD0-C3DC-6A20-BECAA3D927D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3EB6594-F011-E208-9CCE-3EFF04F208A4}"/>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16BB28B5-E402-4029-52E8-2CAE49A19912}"/>
              </a:ext>
            </a:extLst>
          </p:cNvPr>
          <p:cNvSpPr>
            <a:spLocks noGrp="1"/>
          </p:cNvSpPr>
          <p:nvPr>
            <p:ph type="sldNum" sz="quarter" idx="12"/>
          </p:nvPr>
        </p:nvSpPr>
        <p:spPr/>
        <p:txBody>
          <a:bodyPr/>
          <a:lstStyle/>
          <a:p>
            <a:fld id="{33883982-FD16-464E-B8BE-45F01105FA6D}" type="slidenum">
              <a:rPr lang="de-DE" smtClean="0"/>
              <a:t>87</a:t>
            </a:fld>
            <a:endParaRPr lang="de-DE"/>
          </a:p>
        </p:txBody>
      </p:sp>
      <p:sp>
        <p:nvSpPr>
          <p:cNvPr id="4" name="Titel 1">
            <a:extLst>
              <a:ext uri="{FF2B5EF4-FFF2-40B4-BE49-F238E27FC236}">
                <a16:creationId xmlns:a16="http://schemas.microsoft.com/office/drawing/2014/main" id="{C7EDE1E7-94E5-8ADA-1A71-9A2716BB2B89}"/>
              </a:ext>
            </a:extLst>
          </p:cNvPr>
          <p:cNvSpPr txBox="1">
            <a:spLocks/>
          </p:cNvSpPr>
          <p:nvPr/>
        </p:nvSpPr>
        <p:spPr>
          <a:xfrm>
            <a:off x="542925" y="1893888"/>
            <a:ext cx="11106150" cy="403815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39</a:t>
            </a:r>
          </a:p>
          <a:p>
            <a:endParaRPr lang="de-DE" sz="2400" dirty="0"/>
          </a:p>
          <a:p>
            <a:r>
              <a:rPr lang="de-DE" sz="2400" b="0" dirty="0"/>
              <a:t>WIEDERHANDLUNGEN</a:t>
            </a:r>
          </a:p>
          <a:p>
            <a:endParaRPr lang="de-DE" sz="2400" b="0" dirty="0"/>
          </a:p>
          <a:p>
            <a:r>
              <a:rPr lang="de-DE" sz="2400" b="0" dirty="0"/>
              <a:t>Widerhandlungen gegen dieses Reglement werden mit Bussen von </a:t>
            </a:r>
            <a:r>
              <a:rPr lang="de-DE" sz="2400" b="0" dirty="0">
                <a:solidFill>
                  <a:srgbClr val="00B050"/>
                </a:solidFill>
              </a:rPr>
              <a:t>CHF</a:t>
            </a:r>
            <a:r>
              <a:rPr lang="de-DE" sz="2400" b="0" dirty="0"/>
              <a:t> </a:t>
            </a:r>
            <a:r>
              <a:rPr lang="de-DE" sz="2400" b="0" strike="sngStrike" dirty="0">
                <a:solidFill>
                  <a:srgbClr val="EE2737"/>
                </a:solidFill>
              </a:rPr>
              <a:t>Fr.</a:t>
            </a:r>
            <a:r>
              <a:rPr lang="de-DE" sz="2400" b="0" dirty="0"/>
              <a:t> 100.-- bis </a:t>
            </a:r>
            <a:r>
              <a:rPr lang="de-DE" sz="2400" b="0" dirty="0">
                <a:solidFill>
                  <a:srgbClr val="00B050"/>
                </a:solidFill>
              </a:rPr>
              <a:t>CHF</a:t>
            </a:r>
            <a:r>
              <a:rPr lang="de-DE" sz="2400" b="0" dirty="0"/>
              <a:t> </a:t>
            </a:r>
            <a:r>
              <a:rPr lang="de-DE" sz="2400" b="0" strike="sngStrike" dirty="0">
                <a:solidFill>
                  <a:srgbClr val="EE2737"/>
                </a:solidFill>
              </a:rPr>
              <a:t>Fr. </a:t>
            </a:r>
            <a:r>
              <a:rPr lang="de-DE" sz="2400" b="0" dirty="0"/>
              <a:t>1'000.-- geahndet. Vorbehalten bleiben die kantonalen und eidgenössischen Strafbestimmungen sowie die Strafbestimmungen gestützt auf das kantonale Gesetz über das öffentliche Gesundheitswesen.</a:t>
            </a:r>
            <a:endParaRPr lang="de-DE" sz="2400" b="0" strike="sngStrike" dirty="0">
              <a:solidFill>
                <a:srgbClr val="EE2737"/>
              </a:solidFill>
            </a:endParaRPr>
          </a:p>
        </p:txBody>
      </p:sp>
    </p:spTree>
    <p:extLst>
      <p:ext uri="{BB962C8B-B14F-4D97-AF65-F5344CB8AC3E}">
        <p14:creationId xmlns:p14="http://schemas.microsoft.com/office/powerpoint/2010/main" val="24219657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9DEBF-6307-C00C-E273-70A4EF67546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080701E-C77D-3C6A-ACC0-6779165559DB}"/>
              </a:ext>
            </a:extLst>
          </p:cNvPr>
          <p:cNvSpPr>
            <a:spLocks noGrp="1"/>
          </p:cNvSpPr>
          <p:nvPr>
            <p:ph type="title"/>
          </p:nvPr>
        </p:nvSpPr>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6AF256AB-2231-F8A9-8C90-2A725EC977CF}"/>
              </a:ext>
            </a:extLst>
          </p:cNvPr>
          <p:cNvSpPr>
            <a:spLocks noGrp="1"/>
          </p:cNvSpPr>
          <p:nvPr>
            <p:ph type="sldNum" sz="quarter" idx="12"/>
          </p:nvPr>
        </p:nvSpPr>
        <p:spPr/>
        <p:txBody>
          <a:bodyPr/>
          <a:lstStyle/>
          <a:p>
            <a:fld id="{33883982-FD16-464E-B8BE-45F01105FA6D}" type="slidenum">
              <a:rPr lang="de-DE" smtClean="0"/>
              <a:t>88</a:t>
            </a:fld>
            <a:endParaRPr lang="de-DE"/>
          </a:p>
        </p:txBody>
      </p:sp>
      <p:sp>
        <p:nvSpPr>
          <p:cNvPr id="4" name="Titel 1">
            <a:extLst>
              <a:ext uri="{FF2B5EF4-FFF2-40B4-BE49-F238E27FC236}">
                <a16:creationId xmlns:a16="http://schemas.microsoft.com/office/drawing/2014/main" id="{2F31D53A-0AB4-3E38-6223-5B5B671B7527}"/>
              </a:ext>
            </a:extLst>
          </p:cNvPr>
          <p:cNvSpPr txBox="1">
            <a:spLocks/>
          </p:cNvSpPr>
          <p:nvPr/>
        </p:nvSpPr>
        <p:spPr>
          <a:xfrm>
            <a:off x="542925" y="1893888"/>
            <a:ext cx="11106150" cy="403815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b="0" dirty="0"/>
              <a:t>TEILREVISION </a:t>
            </a:r>
          </a:p>
          <a:p>
            <a:endParaRPr lang="de-DE" sz="2400" b="0" dirty="0"/>
          </a:p>
          <a:p>
            <a:pPr marL="457200" indent="-457200">
              <a:buAutoNum type="alphaLcParenR"/>
            </a:pPr>
            <a:r>
              <a:rPr lang="de-DE" sz="2400" b="0" dirty="0"/>
              <a:t>Gemeinderatsbeschluss vom: 10. und 31. Mai 2007, </a:t>
            </a:r>
            <a:r>
              <a:rPr lang="de-DE" sz="2400" b="0" dirty="0">
                <a:solidFill>
                  <a:srgbClr val="00B050"/>
                </a:solidFill>
              </a:rPr>
              <a:t>(….) </a:t>
            </a:r>
          </a:p>
          <a:p>
            <a:pPr marL="457200" indent="-457200">
              <a:buAutoNum type="alphaLcParenR"/>
            </a:pPr>
            <a:r>
              <a:rPr lang="de-DE" sz="2400" b="0" dirty="0"/>
              <a:t>Beschluss der Urversammlung: 19. Juni 2007, </a:t>
            </a:r>
            <a:r>
              <a:rPr lang="de-DE" sz="2400" b="0" dirty="0">
                <a:solidFill>
                  <a:srgbClr val="00B050"/>
                </a:solidFill>
              </a:rPr>
              <a:t>(….) </a:t>
            </a:r>
          </a:p>
          <a:p>
            <a:pPr marL="457200" indent="-457200">
              <a:buAutoNum type="alphaLcParenR"/>
            </a:pPr>
            <a:r>
              <a:rPr lang="de-DE" sz="2400" b="0" dirty="0"/>
              <a:t>Homologation durch den Staatsrat: 16. August 2007</a:t>
            </a:r>
            <a:r>
              <a:rPr lang="de-DE" sz="2400" b="0" dirty="0">
                <a:solidFill>
                  <a:srgbClr val="00B050"/>
                </a:solidFill>
              </a:rPr>
              <a:t> (….) </a:t>
            </a:r>
          </a:p>
          <a:p>
            <a:pPr marL="457200" indent="-457200">
              <a:buAutoNum type="alphaLcParenR"/>
            </a:pPr>
            <a:endParaRPr lang="de-DE" sz="2400" b="0" dirty="0"/>
          </a:p>
          <a:p>
            <a:r>
              <a:rPr lang="de-DE" sz="2400" b="0" dirty="0"/>
              <a:t>NAMENS DES GEMEINDERATES </a:t>
            </a:r>
          </a:p>
          <a:p>
            <a:endParaRPr lang="de-DE" sz="2400" b="0" dirty="0">
              <a:solidFill>
                <a:srgbClr val="00B050"/>
              </a:solidFill>
            </a:endParaRPr>
          </a:p>
          <a:p>
            <a:r>
              <a:rPr lang="de-DE" sz="2400" b="0" dirty="0">
                <a:solidFill>
                  <a:srgbClr val="00B050"/>
                </a:solidFill>
              </a:rPr>
              <a:t>Romy Biner-Hauser 	Daniel Feuz </a:t>
            </a:r>
          </a:p>
          <a:p>
            <a:r>
              <a:rPr lang="de-DE" sz="2400" b="0" dirty="0">
                <a:solidFill>
                  <a:srgbClr val="00B050"/>
                </a:solidFill>
              </a:rPr>
              <a:t>Präsidentin 			Leiter Verwaltung </a:t>
            </a:r>
            <a:endParaRPr lang="de-DE" sz="2400" b="0" strike="sngStrike" dirty="0">
              <a:solidFill>
                <a:srgbClr val="00B050"/>
              </a:solidFill>
            </a:endParaRPr>
          </a:p>
        </p:txBody>
      </p:sp>
    </p:spTree>
    <p:extLst>
      <p:ext uri="{BB962C8B-B14F-4D97-AF65-F5344CB8AC3E}">
        <p14:creationId xmlns:p14="http://schemas.microsoft.com/office/powerpoint/2010/main" val="42152386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0618D-CCCB-BECD-8489-DB7C2FB50D5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AC91B1F-8A0D-09A1-1CC8-A07A2F390374}"/>
              </a:ext>
            </a:extLst>
          </p:cNvPr>
          <p:cNvSpPr>
            <a:spLocks noGrp="1"/>
          </p:cNvSpPr>
          <p:nvPr>
            <p:ph type="title"/>
          </p:nvPr>
        </p:nvSpPr>
        <p:spPr>
          <a:xfrm>
            <a:off x="275149" y="136525"/>
            <a:ext cx="11417078" cy="674688"/>
          </a:xfrm>
        </p:spPr>
        <p:txBody>
          <a:bodyPr>
            <a:normAutofit/>
          </a:bodyPr>
          <a:lstStyle/>
          <a:p>
            <a:r>
              <a:rPr lang="de-CH" sz="2800" dirty="0"/>
              <a:t>Teilrevision Friedhof- und Bestattungsreglement </a:t>
            </a:r>
          </a:p>
        </p:txBody>
      </p:sp>
      <p:sp>
        <p:nvSpPr>
          <p:cNvPr id="6" name="Foliennummernplatzhalter 5">
            <a:extLst>
              <a:ext uri="{FF2B5EF4-FFF2-40B4-BE49-F238E27FC236}">
                <a16:creationId xmlns:a16="http://schemas.microsoft.com/office/drawing/2014/main" id="{33A45FF3-B967-47AE-A092-148F3996DC5B}"/>
              </a:ext>
            </a:extLst>
          </p:cNvPr>
          <p:cNvSpPr>
            <a:spLocks noGrp="1"/>
          </p:cNvSpPr>
          <p:nvPr>
            <p:ph type="sldNum" sz="quarter" idx="12"/>
          </p:nvPr>
        </p:nvSpPr>
        <p:spPr/>
        <p:txBody>
          <a:bodyPr/>
          <a:lstStyle/>
          <a:p>
            <a:fld id="{33883982-FD16-464E-B8BE-45F01105FA6D}" type="slidenum">
              <a:rPr lang="de-DE" smtClean="0"/>
              <a:t>89</a:t>
            </a:fld>
            <a:endParaRPr lang="de-DE"/>
          </a:p>
        </p:txBody>
      </p:sp>
      <p:sp>
        <p:nvSpPr>
          <p:cNvPr id="4" name="Titel 1">
            <a:extLst>
              <a:ext uri="{FF2B5EF4-FFF2-40B4-BE49-F238E27FC236}">
                <a16:creationId xmlns:a16="http://schemas.microsoft.com/office/drawing/2014/main" id="{9837ADA9-6D87-A15E-DC8B-2A245C15D345}"/>
              </a:ext>
            </a:extLst>
          </p:cNvPr>
          <p:cNvSpPr txBox="1">
            <a:spLocks/>
          </p:cNvSpPr>
          <p:nvPr/>
        </p:nvSpPr>
        <p:spPr>
          <a:xfrm>
            <a:off x="810701" y="716756"/>
            <a:ext cx="11106150" cy="5848350"/>
          </a:xfrm>
          <a:prstGeom prst="rect">
            <a:avLst/>
          </a:prstGeom>
        </p:spPr>
        <p:txBody>
          <a:bodyPr vert="horz" lIns="0" tIns="45720" rIns="0" bIns="45720" rtlCol="0" anchor="ctr">
            <a:normAutofit fontScale="92500" lnSpcReduction="100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000" b="0" dirty="0"/>
              <a:t>FRIEDHOF-GEBÜHRENORDNUNG – ANHANG 1</a:t>
            </a:r>
          </a:p>
          <a:p>
            <a:endParaRPr lang="de-DE" sz="2000" b="0" dirty="0"/>
          </a:p>
          <a:p>
            <a:r>
              <a:rPr lang="de-DE" sz="2000" b="0" u="sng" dirty="0"/>
              <a:t>Beisetzungsgebühren</a:t>
            </a:r>
          </a:p>
          <a:p>
            <a:endParaRPr lang="de-DE" sz="2000" b="0" u="sng" dirty="0"/>
          </a:p>
          <a:p>
            <a:r>
              <a:rPr lang="de-DE" sz="2000" b="0" dirty="0"/>
              <a:t>1. Beisetzungsgebühren für Ortsansässige</a:t>
            </a:r>
          </a:p>
          <a:p>
            <a:endParaRPr lang="de-DE" sz="2000" b="0" dirty="0"/>
          </a:p>
          <a:p>
            <a:r>
              <a:rPr lang="de-DE" sz="2000" b="0" dirty="0"/>
              <a:t>a) Erdbeisetzung</a:t>
            </a:r>
          </a:p>
          <a:p>
            <a:r>
              <a:rPr lang="de-DE" sz="2000" b="0" strike="sngStrike" dirty="0">
                <a:solidFill>
                  <a:srgbClr val="EE2737"/>
                </a:solidFill>
              </a:rPr>
              <a:t>Kinder-Reihengrab 				Fr. 100.—</a:t>
            </a:r>
          </a:p>
          <a:p>
            <a:r>
              <a:rPr lang="de-DE" sz="2000" b="0" dirty="0">
                <a:solidFill>
                  <a:srgbClr val="00B050"/>
                </a:solidFill>
              </a:rPr>
              <a:t>Einzelreihengrab 					CHF 800.-</a:t>
            </a:r>
          </a:p>
          <a:p>
            <a:r>
              <a:rPr lang="de-DE" sz="2000" b="0" strike="sngStrike" dirty="0">
                <a:solidFill>
                  <a:srgbClr val="EE2737"/>
                </a:solidFill>
              </a:rPr>
              <a:t>Erwachsenen-Reihengrab 			Fr. 200.-</a:t>
            </a:r>
          </a:p>
          <a:p>
            <a:r>
              <a:rPr lang="de-DE" sz="2000" b="0" dirty="0"/>
              <a:t>Doppel-Reihengrab für Erwachsene:</a:t>
            </a:r>
          </a:p>
          <a:p>
            <a:r>
              <a:rPr lang="de-DE" sz="2000" b="0" dirty="0"/>
              <a:t>a) für die erste Beisetzung 			</a:t>
            </a:r>
            <a:r>
              <a:rPr lang="de-DE" sz="2000" b="0" strike="sngStrike" dirty="0">
                <a:solidFill>
                  <a:srgbClr val="EE2737"/>
                </a:solidFill>
              </a:rPr>
              <a:t>Fr.600.- </a:t>
            </a:r>
            <a:r>
              <a:rPr lang="de-DE" sz="2000" b="0" dirty="0">
                <a:solidFill>
                  <a:srgbClr val="00B050"/>
                </a:solidFill>
              </a:rPr>
              <a:t>CHF 800.-</a:t>
            </a:r>
          </a:p>
          <a:p>
            <a:r>
              <a:rPr lang="de-DE" sz="2000" b="0" dirty="0"/>
              <a:t>b) für die zweite Beisetzung 			</a:t>
            </a:r>
            <a:r>
              <a:rPr lang="de-DE" sz="2000" b="0" strike="sngStrike" dirty="0">
                <a:solidFill>
                  <a:srgbClr val="EE2737"/>
                </a:solidFill>
              </a:rPr>
              <a:t>Fr.200.- </a:t>
            </a:r>
            <a:r>
              <a:rPr lang="de-DE" sz="2000" b="0" dirty="0">
                <a:solidFill>
                  <a:srgbClr val="00B050"/>
                </a:solidFill>
              </a:rPr>
              <a:t>CHF 600.-</a:t>
            </a:r>
          </a:p>
          <a:p>
            <a:r>
              <a:rPr lang="de-DE" sz="2000" b="0" dirty="0"/>
              <a:t>Familiengräber:</a:t>
            </a:r>
          </a:p>
          <a:p>
            <a:r>
              <a:rPr lang="de-DE" sz="2000" b="0" dirty="0"/>
              <a:t>Pro Beisetzung 					</a:t>
            </a:r>
            <a:r>
              <a:rPr lang="de-DE" sz="2000" b="0" strike="sngStrike" dirty="0">
                <a:solidFill>
                  <a:srgbClr val="EE2737"/>
                </a:solidFill>
              </a:rPr>
              <a:t>Fr.300.- </a:t>
            </a:r>
            <a:r>
              <a:rPr lang="de-DE" sz="2000" b="0" dirty="0">
                <a:solidFill>
                  <a:srgbClr val="00B050"/>
                </a:solidFill>
              </a:rPr>
              <a:t>CHF 600.-</a:t>
            </a:r>
          </a:p>
          <a:p>
            <a:endParaRPr lang="de-DE" sz="2000" b="0" dirty="0"/>
          </a:p>
          <a:p>
            <a:r>
              <a:rPr lang="de-DE" sz="2000" b="0" dirty="0"/>
              <a:t>b) Urnenbeisetzung</a:t>
            </a:r>
          </a:p>
          <a:p>
            <a:r>
              <a:rPr lang="de-DE" sz="2000" b="0" dirty="0"/>
              <a:t>Pro Urne:</a:t>
            </a:r>
          </a:p>
          <a:p>
            <a:r>
              <a:rPr lang="de-DE" sz="2000" b="0" strike="sngStrike" dirty="0">
                <a:solidFill>
                  <a:srgbClr val="EE2737"/>
                </a:solidFill>
              </a:rPr>
              <a:t>in bestehendes Kinder-Reihengrab 		Fr. 100.-</a:t>
            </a:r>
          </a:p>
          <a:p>
            <a:r>
              <a:rPr lang="de-DE" sz="2000" b="0" dirty="0"/>
              <a:t>in bestehendes Erwachsenen-Reihengrab 	</a:t>
            </a:r>
            <a:r>
              <a:rPr lang="de-DE" sz="2000" b="0" strike="sngStrike" dirty="0">
                <a:solidFill>
                  <a:srgbClr val="EE2737"/>
                </a:solidFill>
              </a:rPr>
              <a:t>Fr.100.- </a:t>
            </a:r>
            <a:r>
              <a:rPr lang="de-DE" sz="2000" b="0" dirty="0">
                <a:solidFill>
                  <a:srgbClr val="00B050"/>
                </a:solidFill>
              </a:rPr>
              <a:t>CHF 250.-</a:t>
            </a:r>
          </a:p>
          <a:p>
            <a:r>
              <a:rPr lang="de-DE" sz="2000" b="0" dirty="0"/>
              <a:t>Urnennische/Feldurnengrab 			</a:t>
            </a:r>
            <a:r>
              <a:rPr lang="de-DE" sz="2000" b="0" strike="sngStrike" dirty="0">
                <a:solidFill>
                  <a:srgbClr val="EE2737"/>
                </a:solidFill>
              </a:rPr>
              <a:t>Fr.100.- </a:t>
            </a:r>
            <a:r>
              <a:rPr lang="de-DE" sz="2000" b="0" dirty="0">
                <a:solidFill>
                  <a:srgbClr val="00B050"/>
                </a:solidFill>
              </a:rPr>
              <a:t>CHF 500.-</a:t>
            </a:r>
          </a:p>
          <a:p>
            <a:r>
              <a:rPr lang="de-DE" sz="2000" b="0" dirty="0">
                <a:solidFill>
                  <a:srgbClr val="00B050"/>
                </a:solidFill>
              </a:rPr>
              <a:t>Urnennische/Feldurnengrab 2. Beisetzung 		CHF 250.-</a:t>
            </a:r>
          </a:p>
          <a:p>
            <a:endParaRPr lang="de-DE" sz="2000" b="0" dirty="0"/>
          </a:p>
          <a:p>
            <a:r>
              <a:rPr lang="de-DE" sz="2000" b="0" dirty="0"/>
              <a:t>c) Aufbahrungskapelle 			kostenlos</a:t>
            </a:r>
            <a:endParaRPr lang="de-DE" sz="2000" b="0" strike="sngStrike" dirty="0">
              <a:solidFill>
                <a:srgbClr val="00B050"/>
              </a:solidFill>
            </a:endParaRPr>
          </a:p>
        </p:txBody>
      </p:sp>
    </p:spTree>
    <p:extLst>
      <p:ext uri="{BB962C8B-B14F-4D97-AF65-F5344CB8AC3E}">
        <p14:creationId xmlns:p14="http://schemas.microsoft.com/office/powerpoint/2010/main" val="417984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4000"/>
            <a:lum/>
          </a:blip>
          <a:srcRect/>
          <a:stretch>
            <a:fillRect t="-69000" b="-69000"/>
          </a:stretch>
        </a:blipFill>
        <a:effectLst/>
      </p:bgPr>
    </p:bg>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C706ACF2-6C1C-705C-B565-A28A246A0B7F}"/>
              </a:ext>
            </a:extLst>
          </p:cNvPr>
          <p:cNvSpPr>
            <a:spLocks noGrp="1"/>
          </p:cNvSpPr>
          <p:nvPr>
            <p:ph type="sldNum" sz="quarter" idx="12"/>
          </p:nvPr>
        </p:nvSpPr>
        <p:spPr/>
        <p:txBody>
          <a:bodyPr/>
          <a:lstStyle/>
          <a:p>
            <a:fld id="{33883982-FD16-464E-B8BE-45F01105FA6D}" type="slidenum">
              <a:rPr lang="de-DE" smtClean="0"/>
              <a:t>9</a:t>
            </a:fld>
            <a:endParaRPr lang="de-DE"/>
          </a:p>
        </p:txBody>
      </p:sp>
      <p:grpSp>
        <p:nvGrpSpPr>
          <p:cNvPr id="9" name="Gruppieren 8">
            <a:extLst>
              <a:ext uri="{FF2B5EF4-FFF2-40B4-BE49-F238E27FC236}">
                <a16:creationId xmlns:a16="http://schemas.microsoft.com/office/drawing/2014/main" id="{F64D404D-C9B1-DE63-BBA5-AF188A514929}"/>
              </a:ext>
            </a:extLst>
          </p:cNvPr>
          <p:cNvGrpSpPr/>
          <p:nvPr/>
        </p:nvGrpSpPr>
        <p:grpSpPr>
          <a:xfrm>
            <a:off x="2914650" y="395287"/>
            <a:ext cx="6362700" cy="6219825"/>
            <a:chOff x="2914649" y="319087"/>
            <a:chExt cx="6362700" cy="6219825"/>
          </a:xfrm>
        </p:grpSpPr>
        <p:grpSp>
          <p:nvGrpSpPr>
            <p:cNvPr id="3" name="Gruppieren 2">
              <a:extLst>
                <a:ext uri="{FF2B5EF4-FFF2-40B4-BE49-F238E27FC236}">
                  <a16:creationId xmlns:a16="http://schemas.microsoft.com/office/drawing/2014/main" id="{D197B481-3F8A-FF3E-B435-5929F56E17C2}"/>
                </a:ext>
              </a:extLst>
            </p:cNvPr>
            <p:cNvGrpSpPr/>
            <p:nvPr/>
          </p:nvGrpSpPr>
          <p:grpSpPr>
            <a:xfrm>
              <a:off x="2914649" y="319087"/>
              <a:ext cx="6362700" cy="6219825"/>
              <a:chOff x="2960700" y="136525"/>
              <a:chExt cx="6362700" cy="6219825"/>
            </a:xfrm>
          </p:grpSpPr>
          <p:sp>
            <p:nvSpPr>
              <p:cNvPr id="7" name="Ellipse 6">
                <a:extLst>
                  <a:ext uri="{FF2B5EF4-FFF2-40B4-BE49-F238E27FC236}">
                    <a16:creationId xmlns:a16="http://schemas.microsoft.com/office/drawing/2014/main" id="{4DBCCE1E-1020-1ACF-C1B5-469B2C01F060}"/>
                  </a:ext>
                </a:extLst>
              </p:cNvPr>
              <p:cNvSpPr/>
              <p:nvPr/>
            </p:nvSpPr>
            <p:spPr>
              <a:xfrm>
                <a:off x="2960700" y="136525"/>
                <a:ext cx="6362700" cy="6219825"/>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de-CH" dirty="0">
                  <a:solidFill>
                    <a:schemeClr val="tx1"/>
                  </a:solidFill>
                </a:endParaRPr>
              </a:p>
            </p:txBody>
          </p:sp>
          <p:sp>
            <p:nvSpPr>
              <p:cNvPr id="13" name="Textfeld 12">
                <a:extLst>
                  <a:ext uri="{FF2B5EF4-FFF2-40B4-BE49-F238E27FC236}">
                    <a16:creationId xmlns:a16="http://schemas.microsoft.com/office/drawing/2014/main" id="{01C44169-1331-780C-8702-314EBA7E2260}"/>
                  </a:ext>
                </a:extLst>
              </p:cNvPr>
              <p:cNvSpPr txBox="1"/>
              <p:nvPr/>
            </p:nvSpPr>
            <p:spPr>
              <a:xfrm>
                <a:off x="3047998" y="4229836"/>
                <a:ext cx="6096000" cy="1200329"/>
              </a:xfrm>
              <a:prstGeom prst="rect">
                <a:avLst/>
              </a:prstGeom>
              <a:noFill/>
            </p:spPr>
            <p:txBody>
              <a:bodyPr wrap="square">
                <a:spAutoFit/>
              </a:bodyPr>
              <a:lstStyle/>
              <a:p>
                <a:pPr algn="ctr"/>
                <a:r>
                  <a:rPr lang="de-DE" sz="7200" dirty="0" err="1">
                    <a:solidFill>
                      <a:srgbClr val="000000"/>
                    </a:solidFill>
                  </a:rPr>
                  <a:t>Fipla</a:t>
                </a:r>
                <a:endParaRPr lang="de-CH" sz="7200" dirty="0">
                  <a:solidFill>
                    <a:srgbClr val="000000"/>
                  </a:solidFill>
                </a:endParaRPr>
              </a:p>
            </p:txBody>
          </p:sp>
        </p:grpSp>
        <p:pic>
          <p:nvPicPr>
            <p:cNvPr id="8" name="Grafik 7" descr="Route zwei Stecknadeln mit Weg mit einfarbiger Füllung">
              <a:extLst>
                <a:ext uri="{FF2B5EF4-FFF2-40B4-BE49-F238E27FC236}">
                  <a16:creationId xmlns:a16="http://schemas.microsoft.com/office/drawing/2014/main" id="{0D11B270-2189-2821-F26A-169720F74E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8624" y="857250"/>
              <a:ext cx="3714749" cy="3714749"/>
            </a:xfrm>
            <a:prstGeom prst="rect">
              <a:avLst/>
            </a:prstGeom>
          </p:spPr>
        </p:pic>
      </p:grpSp>
    </p:spTree>
    <p:extLst>
      <p:ext uri="{BB962C8B-B14F-4D97-AF65-F5344CB8AC3E}">
        <p14:creationId xmlns:p14="http://schemas.microsoft.com/office/powerpoint/2010/main" val="12455816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F1E53-42BD-05DC-AB8E-0E051A927D54}"/>
            </a:ext>
          </a:extLst>
        </p:cNvPr>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7BCCE193-4960-32B7-07F5-5B3E638EF8ED}"/>
              </a:ext>
            </a:extLst>
          </p:cNvPr>
          <p:cNvSpPr>
            <a:spLocks noGrp="1"/>
          </p:cNvSpPr>
          <p:nvPr>
            <p:ph type="sldNum" sz="quarter" idx="12"/>
          </p:nvPr>
        </p:nvSpPr>
        <p:spPr/>
        <p:txBody>
          <a:bodyPr/>
          <a:lstStyle/>
          <a:p>
            <a:fld id="{33883982-FD16-464E-B8BE-45F01105FA6D}" type="slidenum">
              <a:rPr lang="de-DE" smtClean="0"/>
              <a:t>90</a:t>
            </a:fld>
            <a:endParaRPr lang="de-DE"/>
          </a:p>
        </p:txBody>
      </p:sp>
      <p:sp>
        <p:nvSpPr>
          <p:cNvPr id="4" name="Titel 1">
            <a:extLst>
              <a:ext uri="{FF2B5EF4-FFF2-40B4-BE49-F238E27FC236}">
                <a16:creationId xmlns:a16="http://schemas.microsoft.com/office/drawing/2014/main" id="{7B9B5B26-0174-606F-6E76-FBCBBFDB41D6}"/>
              </a:ext>
            </a:extLst>
          </p:cNvPr>
          <p:cNvSpPr txBox="1">
            <a:spLocks/>
          </p:cNvSpPr>
          <p:nvPr/>
        </p:nvSpPr>
        <p:spPr>
          <a:xfrm>
            <a:off x="810701" y="678657"/>
            <a:ext cx="11106150" cy="5937250"/>
          </a:xfrm>
          <a:prstGeom prst="rect">
            <a:avLst/>
          </a:prstGeom>
        </p:spPr>
        <p:txBody>
          <a:bodyPr vert="horz" lIns="0" tIns="45720" rIns="0" bIns="45720" rtlCol="0" anchor="ctr">
            <a:normAutofit lnSpcReduction="100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000" b="0" dirty="0"/>
              <a:t>2. Beisetzungs- und Grabplatzgebühren für Personen, die während mindestens zehn Jahren in Zermatt wohnten und daselbst noch Angehörige haben, gelangen folgende gebühren zur Anwendung</a:t>
            </a:r>
          </a:p>
          <a:p>
            <a:endParaRPr lang="de-DE" sz="2000" b="0" dirty="0"/>
          </a:p>
          <a:p>
            <a:r>
              <a:rPr lang="de-DE" sz="2000" b="0" dirty="0"/>
              <a:t>a) Erdbeisetzung</a:t>
            </a:r>
          </a:p>
          <a:p>
            <a:r>
              <a:rPr lang="de-DE" sz="2000" b="0" strike="sngStrike" dirty="0">
                <a:solidFill>
                  <a:srgbClr val="EE2737"/>
                </a:solidFill>
              </a:rPr>
              <a:t>Kinder-Reihengrab 				Fr. 150.-</a:t>
            </a:r>
          </a:p>
          <a:p>
            <a:r>
              <a:rPr lang="de-DE" sz="2000" b="0" dirty="0"/>
              <a:t>Einzelreihengrab 					</a:t>
            </a:r>
            <a:r>
              <a:rPr lang="de-DE" sz="2000" b="0" dirty="0">
                <a:solidFill>
                  <a:srgbClr val="00B050"/>
                </a:solidFill>
              </a:rPr>
              <a:t>CHF 900.-</a:t>
            </a:r>
          </a:p>
          <a:p>
            <a:r>
              <a:rPr lang="de-DE" sz="2000" b="0" strike="sngStrike" dirty="0">
                <a:solidFill>
                  <a:srgbClr val="EE2737"/>
                </a:solidFill>
              </a:rPr>
              <a:t>Erwachsenen-Reihengrab 			Fr. 300.-</a:t>
            </a:r>
          </a:p>
          <a:p>
            <a:r>
              <a:rPr lang="de-DE" sz="2000" b="0" dirty="0"/>
              <a:t>Doppel-Reihengrab </a:t>
            </a:r>
            <a:r>
              <a:rPr lang="de-DE" sz="2000" b="0" strike="sngStrike" dirty="0">
                <a:solidFill>
                  <a:srgbClr val="EE2737"/>
                </a:solidFill>
              </a:rPr>
              <a:t>für Erwachsene:</a:t>
            </a:r>
            <a:endParaRPr lang="de-DE" sz="2000" b="0" strike="sngStrike" dirty="0">
              <a:solidFill>
                <a:srgbClr val="00B050"/>
              </a:solidFill>
            </a:endParaRPr>
          </a:p>
          <a:p>
            <a:r>
              <a:rPr lang="de-DE" sz="2000" b="0" dirty="0">
                <a:solidFill>
                  <a:srgbClr val="000000"/>
                </a:solidFill>
              </a:rPr>
              <a:t>a) für die erste Beisetzung 			</a:t>
            </a:r>
            <a:r>
              <a:rPr lang="de-DE" sz="2000" b="0" strike="sngStrike" dirty="0">
                <a:solidFill>
                  <a:srgbClr val="FF0000"/>
                </a:solidFill>
              </a:rPr>
              <a:t>Fr.900.- </a:t>
            </a:r>
            <a:r>
              <a:rPr lang="de-DE" sz="2000" b="0" dirty="0">
                <a:solidFill>
                  <a:srgbClr val="00B050"/>
                </a:solidFill>
              </a:rPr>
              <a:t>CHF 1‘200.-</a:t>
            </a:r>
          </a:p>
          <a:p>
            <a:r>
              <a:rPr lang="de-DE" sz="2000" b="0" dirty="0"/>
              <a:t>b) für die zweite Beisetzung 			</a:t>
            </a:r>
            <a:r>
              <a:rPr lang="de-DE" sz="2000" b="0" strike="sngStrike" dirty="0">
                <a:solidFill>
                  <a:srgbClr val="EE2737"/>
                </a:solidFill>
              </a:rPr>
              <a:t>Fr.300.- </a:t>
            </a:r>
            <a:r>
              <a:rPr lang="de-DE" sz="2000" b="0" dirty="0">
                <a:solidFill>
                  <a:srgbClr val="00B050"/>
                </a:solidFill>
              </a:rPr>
              <a:t>CHF 900.-</a:t>
            </a:r>
          </a:p>
          <a:p>
            <a:r>
              <a:rPr lang="de-DE" sz="2000" b="0" dirty="0"/>
              <a:t>Familiengräber:</a:t>
            </a:r>
          </a:p>
          <a:p>
            <a:r>
              <a:rPr lang="de-DE" sz="2000" b="0" dirty="0"/>
              <a:t>Pro Beisetzung 					</a:t>
            </a:r>
            <a:r>
              <a:rPr lang="de-DE" sz="2000" b="0" strike="sngStrike" dirty="0">
                <a:solidFill>
                  <a:srgbClr val="EE2737"/>
                </a:solidFill>
              </a:rPr>
              <a:t>Fr.300.- </a:t>
            </a:r>
            <a:r>
              <a:rPr lang="de-DE" sz="2000" b="0" dirty="0">
                <a:solidFill>
                  <a:srgbClr val="00B050"/>
                </a:solidFill>
              </a:rPr>
              <a:t>CHF 600.-</a:t>
            </a:r>
          </a:p>
          <a:p>
            <a:endParaRPr lang="de-DE" sz="2000" b="0" dirty="0"/>
          </a:p>
          <a:p>
            <a:r>
              <a:rPr lang="de-DE" sz="2000" b="0" dirty="0"/>
              <a:t>b) Urnenbeisetzung</a:t>
            </a:r>
          </a:p>
          <a:p>
            <a:r>
              <a:rPr lang="de-DE" sz="2000" b="0" dirty="0"/>
              <a:t>Pro Urne:</a:t>
            </a:r>
          </a:p>
          <a:p>
            <a:r>
              <a:rPr lang="de-DE" sz="2000" b="0" strike="sngStrike" dirty="0">
                <a:solidFill>
                  <a:srgbClr val="EE2737"/>
                </a:solidFill>
              </a:rPr>
              <a:t>in bestehendes Kinder-Reihengrab 		Fr. 150.-</a:t>
            </a:r>
          </a:p>
          <a:p>
            <a:r>
              <a:rPr lang="de-DE" sz="2000" b="0" strike="sngStrike" dirty="0">
                <a:solidFill>
                  <a:srgbClr val="EE2737"/>
                </a:solidFill>
              </a:rPr>
              <a:t>in bestehendes Erwachsenen-Reihengrab 	Fr. 150.-</a:t>
            </a:r>
          </a:p>
          <a:p>
            <a:r>
              <a:rPr lang="de-DE" sz="2000" b="0" dirty="0">
                <a:solidFill>
                  <a:srgbClr val="00B050"/>
                </a:solidFill>
              </a:rPr>
              <a:t>in bestehendes Einzelreihengrab 			CHF 350.-</a:t>
            </a:r>
          </a:p>
          <a:p>
            <a:r>
              <a:rPr lang="de-DE" sz="2000" b="0" dirty="0"/>
              <a:t>Urnennische/Feldurnengrab 			</a:t>
            </a:r>
            <a:r>
              <a:rPr lang="de-DE" sz="2000" b="0" strike="sngStrike" dirty="0">
                <a:solidFill>
                  <a:srgbClr val="EE2737"/>
                </a:solidFill>
              </a:rPr>
              <a:t>Fr.150.- </a:t>
            </a:r>
            <a:r>
              <a:rPr lang="de-DE" sz="2000" b="0" dirty="0">
                <a:solidFill>
                  <a:srgbClr val="00B050"/>
                </a:solidFill>
              </a:rPr>
              <a:t>CHF 750.-</a:t>
            </a:r>
          </a:p>
          <a:p>
            <a:r>
              <a:rPr lang="de-DE" sz="2000" b="0" dirty="0">
                <a:solidFill>
                  <a:srgbClr val="00B050"/>
                </a:solidFill>
              </a:rPr>
              <a:t>Urnennische/Feldurnengrab 2. Beisetzung 		CHF 350.-</a:t>
            </a:r>
          </a:p>
          <a:p>
            <a:endParaRPr lang="de-DE" sz="2000" b="0" dirty="0"/>
          </a:p>
          <a:p>
            <a:r>
              <a:rPr lang="de-DE" sz="2000" b="0" strike="sngStrike" dirty="0">
                <a:solidFill>
                  <a:srgbClr val="EE2737"/>
                </a:solidFill>
              </a:rPr>
              <a:t>c) Aufbahrungskapelle 			kostenlos</a:t>
            </a:r>
          </a:p>
        </p:txBody>
      </p:sp>
      <p:sp>
        <p:nvSpPr>
          <p:cNvPr id="7" name="Titel 1">
            <a:extLst>
              <a:ext uri="{FF2B5EF4-FFF2-40B4-BE49-F238E27FC236}">
                <a16:creationId xmlns:a16="http://schemas.microsoft.com/office/drawing/2014/main" id="{D90F0C80-06C4-14A6-561C-85B3AC4C90C9}"/>
              </a:ext>
            </a:extLst>
          </p:cNvPr>
          <p:cNvSpPr>
            <a:spLocks noGrp="1"/>
          </p:cNvSpPr>
          <p:nvPr>
            <p:ph type="title"/>
          </p:nvPr>
        </p:nvSpPr>
        <p:spPr>
          <a:xfrm>
            <a:off x="275149" y="136525"/>
            <a:ext cx="11417078" cy="674688"/>
          </a:xfrm>
        </p:spPr>
        <p:txBody>
          <a:bodyPr>
            <a:normAutofit/>
          </a:bodyPr>
          <a:lstStyle/>
          <a:p>
            <a:r>
              <a:rPr lang="de-CH" sz="2800" dirty="0"/>
              <a:t>Teilrevision Friedhof- und Bestattungsreglement </a:t>
            </a:r>
          </a:p>
        </p:txBody>
      </p:sp>
    </p:spTree>
    <p:extLst>
      <p:ext uri="{BB962C8B-B14F-4D97-AF65-F5344CB8AC3E}">
        <p14:creationId xmlns:p14="http://schemas.microsoft.com/office/powerpoint/2010/main" val="31382500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40F54-B5DA-12A0-2FD2-C072D5F0FED9}"/>
            </a:ext>
          </a:extLst>
        </p:cNvPr>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4E771477-76B8-4C4E-3D2D-1F5A3F82C74C}"/>
              </a:ext>
            </a:extLst>
          </p:cNvPr>
          <p:cNvSpPr>
            <a:spLocks noGrp="1"/>
          </p:cNvSpPr>
          <p:nvPr>
            <p:ph type="sldNum" sz="quarter" idx="12"/>
          </p:nvPr>
        </p:nvSpPr>
        <p:spPr/>
        <p:txBody>
          <a:bodyPr/>
          <a:lstStyle/>
          <a:p>
            <a:fld id="{33883982-FD16-464E-B8BE-45F01105FA6D}" type="slidenum">
              <a:rPr lang="de-DE" smtClean="0"/>
              <a:t>91</a:t>
            </a:fld>
            <a:endParaRPr lang="de-DE"/>
          </a:p>
        </p:txBody>
      </p:sp>
      <p:sp>
        <p:nvSpPr>
          <p:cNvPr id="4" name="Titel 1">
            <a:extLst>
              <a:ext uri="{FF2B5EF4-FFF2-40B4-BE49-F238E27FC236}">
                <a16:creationId xmlns:a16="http://schemas.microsoft.com/office/drawing/2014/main" id="{FE09C7D6-DB40-A77C-3CB2-C04B62B9D088}"/>
              </a:ext>
            </a:extLst>
          </p:cNvPr>
          <p:cNvSpPr txBox="1">
            <a:spLocks/>
          </p:cNvSpPr>
          <p:nvPr/>
        </p:nvSpPr>
        <p:spPr>
          <a:xfrm>
            <a:off x="810701" y="811213"/>
            <a:ext cx="11106150" cy="5524500"/>
          </a:xfrm>
          <a:prstGeom prst="rect">
            <a:avLst/>
          </a:prstGeom>
        </p:spPr>
        <p:txBody>
          <a:bodyPr vert="horz" lIns="0" tIns="45720" rIns="0" bIns="45720" rtlCol="0" anchor="ctr">
            <a:normAutofit fontScale="85000" lnSpcReduction="200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b="0" strike="sngStrike" dirty="0">
                <a:solidFill>
                  <a:srgbClr val="EE2737"/>
                </a:solidFill>
              </a:rPr>
              <a:t>3. Beisetzungs- und Grabplatzgebühren für Auswärtige</a:t>
            </a:r>
          </a:p>
          <a:p>
            <a:endParaRPr lang="de-DE" sz="2400" b="0" strike="sngStrike" dirty="0">
              <a:solidFill>
                <a:srgbClr val="EE2737"/>
              </a:solidFill>
            </a:endParaRPr>
          </a:p>
          <a:p>
            <a:r>
              <a:rPr lang="de-DE" sz="2400" b="0" strike="sngStrike" dirty="0">
                <a:solidFill>
                  <a:srgbClr val="EE2737"/>
                </a:solidFill>
              </a:rPr>
              <a:t>a) Erdbeisetzung</a:t>
            </a:r>
          </a:p>
          <a:p>
            <a:r>
              <a:rPr lang="de-DE" sz="2400" b="0" strike="sngStrike" dirty="0">
                <a:solidFill>
                  <a:srgbClr val="EE2737"/>
                </a:solidFill>
              </a:rPr>
              <a:t>Kinder-Reihengrab 				Fr. 200.-</a:t>
            </a:r>
          </a:p>
          <a:p>
            <a:r>
              <a:rPr lang="de-DE" sz="2400" b="0" strike="sngStrike" dirty="0">
                <a:solidFill>
                  <a:srgbClr val="EE2737"/>
                </a:solidFill>
              </a:rPr>
              <a:t>Erwachsenen-Reihengrab 			Fr. 400.-</a:t>
            </a:r>
          </a:p>
          <a:p>
            <a:endParaRPr lang="de-DE" sz="2400" b="0" strike="sngStrike" dirty="0">
              <a:solidFill>
                <a:srgbClr val="EE2737"/>
              </a:solidFill>
            </a:endParaRPr>
          </a:p>
          <a:p>
            <a:r>
              <a:rPr lang="de-DE" sz="2400" b="0" strike="sngStrike" dirty="0">
                <a:solidFill>
                  <a:srgbClr val="EE2737"/>
                </a:solidFill>
              </a:rPr>
              <a:t>Doppel-Reihengrab für Erwachsene:</a:t>
            </a:r>
          </a:p>
          <a:p>
            <a:r>
              <a:rPr lang="de-DE" sz="2400" b="0" strike="sngStrike" dirty="0">
                <a:solidFill>
                  <a:srgbClr val="EE2737"/>
                </a:solidFill>
              </a:rPr>
              <a:t>a) für die erste Beisetzung 			Fr. 1'200.-</a:t>
            </a:r>
          </a:p>
          <a:p>
            <a:r>
              <a:rPr lang="de-DE" sz="2400" b="0" strike="sngStrike" dirty="0">
                <a:solidFill>
                  <a:srgbClr val="EE2737"/>
                </a:solidFill>
              </a:rPr>
              <a:t>b) für die zweite Beisetzung 			Fr. 400.-</a:t>
            </a:r>
          </a:p>
          <a:p>
            <a:endParaRPr lang="de-DE" sz="2400" b="0" strike="sngStrike" dirty="0">
              <a:solidFill>
                <a:srgbClr val="EE2737"/>
              </a:solidFill>
            </a:endParaRPr>
          </a:p>
          <a:p>
            <a:r>
              <a:rPr lang="de-DE" sz="2400" b="0" strike="sngStrike" dirty="0">
                <a:solidFill>
                  <a:srgbClr val="EE2737"/>
                </a:solidFill>
              </a:rPr>
              <a:t>b) Urnenbeisetzung</a:t>
            </a:r>
          </a:p>
          <a:p>
            <a:r>
              <a:rPr lang="de-DE" sz="2400" b="0" strike="sngStrike" dirty="0">
                <a:solidFill>
                  <a:srgbClr val="EE2737"/>
                </a:solidFill>
              </a:rPr>
              <a:t>Pro Urne:</a:t>
            </a:r>
          </a:p>
          <a:p>
            <a:r>
              <a:rPr lang="de-DE" sz="2400" b="0" strike="sngStrike" dirty="0">
                <a:solidFill>
                  <a:srgbClr val="EE2737"/>
                </a:solidFill>
              </a:rPr>
              <a:t>in bestehendes Kinder-Reihengrab 		Fr. 200.-</a:t>
            </a:r>
          </a:p>
          <a:p>
            <a:r>
              <a:rPr lang="de-DE" sz="2400" b="0" strike="sngStrike" dirty="0">
                <a:solidFill>
                  <a:srgbClr val="EE2737"/>
                </a:solidFill>
              </a:rPr>
              <a:t>in bestehendes Erwachsenen-Reihengrab 	Fr. 200.-</a:t>
            </a:r>
          </a:p>
          <a:p>
            <a:r>
              <a:rPr lang="de-DE" sz="2400" b="0" strike="sngStrike" dirty="0">
                <a:solidFill>
                  <a:srgbClr val="EE2737"/>
                </a:solidFill>
              </a:rPr>
              <a:t>Urnennische/Feldurnengrab 			Fr. 200.-</a:t>
            </a:r>
          </a:p>
          <a:p>
            <a:endParaRPr lang="de-DE" sz="2400" b="0" strike="sngStrike" dirty="0">
              <a:solidFill>
                <a:srgbClr val="EE2737"/>
              </a:solidFill>
            </a:endParaRPr>
          </a:p>
          <a:p>
            <a:r>
              <a:rPr lang="de-DE" sz="2400" b="0" strike="sngStrike" dirty="0">
                <a:solidFill>
                  <a:srgbClr val="EE2737"/>
                </a:solidFill>
              </a:rPr>
              <a:t>c) Aufbahrungskapelle 				Fr. 100.-</a:t>
            </a:r>
          </a:p>
          <a:p>
            <a:endParaRPr lang="de-DE" sz="2400" b="0" dirty="0"/>
          </a:p>
          <a:p>
            <a:r>
              <a:rPr lang="de-CH" sz="2400" b="0" u="sng" dirty="0"/>
              <a:t>Mietgräber-Gebühren</a:t>
            </a:r>
            <a:r>
              <a:rPr lang="de-CH" sz="2400" b="0" dirty="0"/>
              <a:t> </a:t>
            </a:r>
          </a:p>
          <a:p>
            <a:endParaRPr lang="de-CH" sz="2400" b="0" dirty="0"/>
          </a:p>
          <a:p>
            <a:r>
              <a:rPr lang="de-CH" sz="2400" b="0" dirty="0"/>
              <a:t>Mietgräber-Gebühren für Ortsansässige </a:t>
            </a:r>
          </a:p>
          <a:p>
            <a:endParaRPr lang="de-CH" sz="2400" b="0" dirty="0"/>
          </a:p>
          <a:p>
            <a:r>
              <a:rPr lang="de-CH" sz="2400" b="0" dirty="0"/>
              <a:t>Familiengrab 					</a:t>
            </a:r>
            <a:r>
              <a:rPr lang="de-CH" sz="2400" b="0" strike="sngStrike" dirty="0">
                <a:solidFill>
                  <a:srgbClr val="EE2737"/>
                </a:solidFill>
              </a:rPr>
              <a:t>CHF 1'200.- </a:t>
            </a:r>
            <a:r>
              <a:rPr lang="de-CH" sz="2400" b="0" dirty="0">
                <a:solidFill>
                  <a:srgbClr val="00B050"/>
                </a:solidFill>
              </a:rPr>
              <a:t>CHF 2‘500.- </a:t>
            </a:r>
          </a:p>
          <a:p>
            <a:r>
              <a:rPr lang="de-CH" sz="2400" b="0" dirty="0">
                <a:solidFill>
                  <a:srgbClr val="00B050"/>
                </a:solidFill>
              </a:rPr>
              <a:t>Einzelreihengrab / Doppelreihengrab (nach 25 Jahren)CHF 100.-/Jahr</a:t>
            </a:r>
            <a:endParaRPr lang="de-DE" sz="2400" b="0" dirty="0">
              <a:solidFill>
                <a:srgbClr val="00B050"/>
              </a:solidFill>
            </a:endParaRPr>
          </a:p>
        </p:txBody>
      </p:sp>
      <p:sp>
        <p:nvSpPr>
          <p:cNvPr id="7" name="Titel 1">
            <a:extLst>
              <a:ext uri="{FF2B5EF4-FFF2-40B4-BE49-F238E27FC236}">
                <a16:creationId xmlns:a16="http://schemas.microsoft.com/office/drawing/2014/main" id="{68111292-BE3C-B23E-058A-A84FE668EAFC}"/>
              </a:ext>
            </a:extLst>
          </p:cNvPr>
          <p:cNvSpPr>
            <a:spLocks noGrp="1"/>
          </p:cNvSpPr>
          <p:nvPr>
            <p:ph type="title"/>
          </p:nvPr>
        </p:nvSpPr>
        <p:spPr>
          <a:xfrm>
            <a:off x="275149" y="136525"/>
            <a:ext cx="11417078" cy="674688"/>
          </a:xfrm>
        </p:spPr>
        <p:txBody>
          <a:bodyPr>
            <a:normAutofit/>
          </a:bodyPr>
          <a:lstStyle/>
          <a:p>
            <a:r>
              <a:rPr lang="de-CH" sz="2800" dirty="0"/>
              <a:t>Teilrevision Friedhof- und Bestattungsreglement </a:t>
            </a:r>
          </a:p>
        </p:txBody>
      </p:sp>
    </p:spTree>
    <p:extLst>
      <p:ext uri="{BB962C8B-B14F-4D97-AF65-F5344CB8AC3E}">
        <p14:creationId xmlns:p14="http://schemas.microsoft.com/office/powerpoint/2010/main" val="27526522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EA9C1-45A8-50F4-F348-F5B93D83B5A5}"/>
            </a:ext>
          </a:extLst>
        </p:cNvPr>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309338EA-9869-C0D6-13B0-7D571665FF30}"/>
              </a:ext>
            </a:extLst>
          </p:cNvPr>
          <p:cNvSpPr>
            <a:spLocks noGrp="1"/>
          </p:cNvSpPr>
          <p:nvPr>
            <p:ph type="sldNum" sz="quarter" idx="12"/>
          </p:nvPr>
        </p:nvSpPr>
        <p:spPr/>
        <p:txBody>
          <a:bodyPr/>
          <a:lstStyle/>
          <a:p>
            <a:fld id="{33883982-FD16-464E-B8BE-45F01105FA6D}" type="slidenum">
              <a:rPr lang="de-DE" smtClean="0"/>
              <a:t>92</a:t>
            </a:fld>
            <a:endParaRPr lang="de-DE"/>
          </a:p>
        </p:txBody>
      </p:sp>
      <p:pic>
        <p:nvPicPr>
          <p:cNvPr id="5" name="Grafik 4">
            <a:extLst>
              <a:ext uri="{FF2B5EF4-FFF2-40B4-BE49-F238E27FC236}">
                <a16:creationId xmlns:a16="http://schemas.microsoft.com/office/drawing/2014/main" id="{D31EA426-9012-08D8-2E4A-E7180B3A6CF1}"/>
              </a:ext>
            </a:extLst>
          </p:cNvPr>
          <p:cNvPicPr>
            <a:picLocks noChangeAspect="1"/>
          </p:cNvPicPr>
          <p:nvPr/>
        </p:nvPicPr>
        <p:blipFill>
          <a:blip r:embed="rId3"/>
          <a:stretch>
            <a:fillRect/>
          </a:stretch>
        </p:blipFill>
        <p:spPr>
          <a:xfrm>
            <a:off x="212994" y="735319"/>
            <a:ext cx="8200756" cy="5906781"/>
          </a:xfrm>
          <a:prstGeom prst="rect">
            <a:avLst/>
          </a:prstGeom>
        </p:spPr>
      </p:pic>
      <p:sp>
        <p:nvSpPr>
          <p:cNvPr id="8" name="Titel 1">
            <a:extLst>
              <a:ext uri="{FF2B5EF4-FFF2-40B4-BE49-F238E27FC236}">
                <a16:creationId xmlns:a16="http://schemas.microsoft.com/office/drawing/2014/main" id="{BAF8AD96-DB6E-852C-DDF9-402EC0F0117D}"/>
              </a:ext>
            </a:extLst>
          </p:cNvPr>
          <p:cNvSpPr>
            <a:spLocks noGrp="1"/>
          </p:cNvSpPr>
          <p:nvPr>
            <p:ph type="title"/>
          </p:nvPr>
        </p:nvSpPr>
        <p:spPr>
          <a:xfrm>
            <a:off x="275149" y="136525"/>
            <a:ext cx="11417078" cy="674688"/>
          </a:xfrm>
        </p:spPr>
        <p:txBody>
          <a:bodyPr>
            <a:normAutofit/>
          </a:bodyPr>
          <a:lstStyle/>
          <a:p>
            <a:r>
              <a:rPr lang="de-CH" sz="2800" dirty="0"/>
              <a:t>Teilrevision Friedhof- und Bestattungsreglement </a:t>
            </a:r>
          </a:p>
        </p:txBody>
      </p:sp>
      <p:sp>
        <p:nvSpPr>
          <p:cNvPr id="4" name="Titel 1">
            <a:extLst>
              <a:ext uri="{FF2B5EF4-FFF2-40B4-BE49-F238E27FC236}">
                <a16:creationId xmlns:a16="http://schemas.microsoft.com/office/drawing/2014/main" id="{88D5AD8D-D704-FEC8-73EA-85B3F1427F2B}"/>
              </a:ext>
            </a:extLst>
          </p:cNvPr>
          <p:cNvSpPr txBox="1">
            <a:spLocks/>
          </p:cNvSpPr>
          <p:nvPr/>
        </p:nvSpPr>
        <p:spPr>
          <a:xfrm>
            <a:off x="7308961" y="1503740"/>
            <a:ext cx="4730639" cy="4369938"/>
          </a:xfrm>
          <a:prstGeom prst="rect">
            <a:avLst/>
          </a:prstGeom>
        </p:spPr>
        <p:txBody>
          <a:bodyPr vert="horz" lIns="0" tIns="45720" rIns="0" bIns="45720" rtlCol="0" anchor="ctr">
            <a:normAutofit fontScale="40000" lnSpcReduction="200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CH" sz="4200" dirty="0"/>
              <a:t>FRIEDHOFEINTEILUNG - SITUATIONSPLAN </a:t>
            </a:r>
          </a:p>
          <a:p>
            <a:r>
              <a:rPr lang="de-CH" sz="4200" dirty="0"/>
              <a:t>– </a:t>
            </a:r>
            <a:r>
              <a:rPr lang="de-CH" sz="4200" dirty="0">
                <a:solidFill>
                  <a:srgbClr val="00B050"/>
                </a:solidFill>
              </a:rPr>
              <a:t>ANHANG 2</a:t>
            </a:r>
          </a:p>
          <a:p>
            <a:endParaRPr lang="de-CH" sz="4200" dirty="0">
              <a:solidFill>
                <a:srgbClr val="00B050"/>
              </a:solidFill>
            </a:endParaRPr>
          </a:p>
          <a:p>
            <a:endParaRPr lang="de-CH" sz="4200" dirty="0">
              <a:solidFill>
                <a:srgbClr val="00B050"/>
              </a:solidFill>
            </a:endParaRPr>
          </a:p>
          <a:p>
            <a:r>
              <a:rPr lang="de-DE" sz="4200" b="0" dirty="0">
                <a:solidFill>
                  <a:srgbClr val="00B050"/>
                </a:solidFill>
              </a:rPr>
              <a:t>Romy Biner-Hauser 	Daniel Feuz </a:t>
            </a:r>
            <a:r>
              <a:rPr lang="de-DE" sz="4200" b="0" dirty="0"/>
              <a:t>	</a:t>
            </a:r>
          </a:p>
          <a:p>
            <a:r>
              <a:rPr lang="de-DE" sz="4200" b="0" dirty="0"/>
              <a:t>Präsidentin 		Leiter Verwaltung </a:t>
            </a:r>
          </a:p>
          <a:p>
            <a:endParaRPr lang="de-DE" sz="4200" b="0" dirty="0"/>
          </a:p>
          <a:p>
            <a:r>
              <a:rPr lang="de-DE" sz="4200" b="0" dirty="0"/>
              <a:t>NAMENS DES GEMEINDERATES</a:t>
            </a:r>
            <a:endParaRPr lang="de-CH" sz="4200" b="0" dirty="0">
              <a:solidFill>
                <a:srgbClr val="00B050"/>
              </a:solidFill>
            </a:endParaRPr>
          </a:p>
          <a:p>
            <a:endParaRPr lang="de-CH" sz="2400" dirty="0">
              <a:solidFill>
                <a:srgbClr val="00B050"/>
              </a:solidFill>
            </a:endParaRPr>
          </a:p>
          <a:p>
            <a:endParaRPr lang="de-CH" sz="2400" dirty="0">
              <a:solidFill>
                <a:srgbClr val="00B050"/>
              </a:solidFill>
            </a:endParaRPr>
          </a:p>
          <a:p>
            <a:endParaRPr lang="de-CH" sz="2400" dirty="0">
              <a:solidFill>
                <a:srgbClr val="00B050"/>
              </a:solidFill>
            </a:endParaRPr>
          </a:p>
          <a:p>
            <a:endParaRPr lang="de-CH" sz="2400" dirty="0">
              <a:solidFill>
                <a:srgbClr val="00B050"/>
              </a:solidFill>
            </a:endParaRPr>
          </a:p>
          <a:p>
            <a:endParaRPr lang="de-CH" sz="2400" dirty="0">
              <a:solidFill>
                <a:srgbClr val="00B050"/>
              </a:solidFill>
            </a:endParaRPr>
          </a:p>
          <a:p>
            <a:endParaRPr lang="de-CH" sz="2400" dirty="0">
              <a:solidFill>
                <a:srgbClr val="00B050"/>
              </a:solidFill>
            </a:endParaRPr>
          </a:p>
          <a:p>
            <a:endParaRPr lang="de-CH" sz="2400" dirty="0">
              <a:solidFill>
                <a:srgbClr val="00B050"/>
              </a:solidFill>
            </a:endParaRPr>
          </a:p>
          <a:p>
            <a:endParaRPr lang="de-CH" sz="2400" dirty="0">
              <a:solidFill>
                <a:srgbClr val="00B050"/>
              </a:solidFill>
            </a:endParaRPr>
          </a:p>
          <a:p>
            <a:endParaRPr lang="de-CH" sz="2400" dirty="0">
              <a:solidFill>
                <a:srgbClr val="00B050"/>
              </a:solidFill>
            </a:endParaRPr>
          </a:p>
          <a:p>
            <a:endParaRPr lang="de-CH" sz="2400" dirty="0">
              <a:solidFill>
                <a:srgbClr val="00B050"/>
              </a:solidFill>
            </a:endParaRPr>
          </a:p>
          <a:p>
            <a:endParaRPr lang="de-CH" sz="2400" dirty="0">
              <a:solidFill>
                <a:srgbClr val="00B050"/>
              </a:solidFill>
            </a:endParaRPr>
          </a:p>
          <a:p>
            <a:endParaRPr lang="de-CH" sz="2400" dirty="0">
              <a:solidFill>
                <a:srgbClr val="00B050"/>
              </a:solidFill>
            </a:endParaRPr>
          </a:p>
          <a:p>
            <a:endParaRPr lang="de-CH" sz="2400" dirty="0">
              <a:solidFill>
                <a:srgbClr val="00B050"/>
              </a:solidFill>
            </a:endParaRPr>
          </a:p>
          <a:p>
            <a:endParaRPr lang="de-CH" sz="2400" dirty="0">
              <a:solidFill>
                <a:srgbClr val="00B050"/>
              </a:solidFill>
            </a:endParaRPr>
          </a:p>
          <a:p>
            <a:endParaRPr lang="de-CH" sz="2400" dirty="0">
              <a:solidFill>
                <a:srgbClr val="00B050"/>
              </a:solidFill>
            </a:endParaRPr>
          </a:p>
          <a:p>
            <a:endParaRPr lang="de-CH" sz="2400" dirty="0">
              <a:solidFill>
                <a:srgbClr val="00B050"/>
              </a:solidFill>
            </a:endParaRPr>
          </a:p>
          <a:p>
            <a:endParaRPr lang="de-CH" sz="2400" dirty="0">
              <a:solidFill>
                <a:srgbClr val="00B050"/>
              </a:solidFill>
            </a:endParaRPr>
          </a:p>
          <a:p>
            <a:endParaRPr lang="de-CH" sz="2400" dirty="0">
              <a:solidFill>
                <a:srgbClr val="00B050"/>
              </a:solidFill>
            </a:endParaRPr>
          </a:p>
          <a:p>
            <a:endParaRPr lang="de-CH" sz="2400" dirty="0">
              <a:solidFill>
                <a:srgbClr val="00B050"/>
              </a:solidFill>
            </a:endParaRPr>
          </a:p>
          <a:p>
            <a:endParaRPr lang="de-CH" sz="2400" dirty="0">
              <a:solidFill>
                <a:srgbClr val="00B050"/>
              </a:solidFill>
            </a:endParaRPr>
          </a:p>
          <a:p>
            <a:endParaRPr lang="de-CH" sz="2400" dirty="0">
              <a:solidFill>
                <a:srgbClr val="00B050"/>
              </a:solidFill>
            </a:endParaRPr>
          </a:p>
          <a:p>
            <a:r>
              <a:rPr lang="de-CH" sz="2400" dirty="0">
                <a:solidFill>
                  <a:srgbClr val="00B050"/>
                </a:solidFill>
              </a:rPr>
              <a:t> </a:t>
            </a:r>
            <a:endParaRPr lang="de-DE" sz="2400" b="0" dirty="0">
              <a:solidFill>
                <a:srgbClr val="00B050"/>
              </a:solidFill>
            </a:endParaRPr>
          </a:p>
        </p:txBody>
      </p:sp>
    </p:spTree>
    <p:extLst>
      <p:ext uri="{BB962C8B-B14F-4D97-AF65-F5344CB8AC3E}">
        <p14:creationId xmlns:p14="http://schemas.microsoft.com/office/powerpoint/2010/main" val="36913471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F4DE7-09F5-757F-4736-60F92EE089B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6E23F51-E568-C9C3-43C7-A4E1DD865917}"/>
              </a:ext>
            </a:extLst>
          </p:cNvPr>
          <p:cNvSpPr>
            <a:spLocks noGrp="1"/>
          </p:cNvSpPr>
          <p:nvPr>
            <p:ph type="title"/>
          </p:nvPr>
        </p:nvSpPr>
        <p:spPr>
          <a:xfrm>
            <a:off x="387460" y="365125"/>
            <a:ext cx="11563239" cy="1325563"/>
          </a:xfrm>
        </p:spPr>
        <p:txBody>
          <a:bodyPr>
            <a:normAutofit/>
          </a:bodyPr>
          <a:lstStyle/>
          <a:p>
            <a:r>
              <a:rPr lang="de-CH" dirty="0"/>
              <a:t>Teilrevision Friedhof- und Bestattungsreglement </a:t>
            </a:r>
          </a:p>
        </p:txBody>
      </p:sp>
      <p:sp>
        <p:nvSpPr>
          <p:cNvPr id="6" name="Foliennummernplatzhalter 5">
            <a:extLst>
              <a:ext uri="{FF2B5EF4-FFF2-40B4-BE49-F238E27FC236}">
                <a16:creationId xmlns:a16="http://schemas.microsoft.com/office/drawing/2014/main" id="{DB04D381-68BF-03C6-B0CF-43881728552A}"/>
              </a:ext>
            </a:extLst>
          </p:cNvPr>
          <p:cNvSpPr>
            <a:spLocks noGrp="1"/>
          </p:cNvSpPr>
          <p:nvPr>
            <p:ph type="sldNum" sz="quarter" idx="12"/>
          </p:nvPr>
        </p:nvSpPr>
        <p:spPr/>
        <p:txBody>
          <a:bodyPr/>
          <a:lstStyle/>
          <a:p>
            <a:fld id="{33883982-FD16-464E-B8BE-45F01105FA6D}" type="slidenum">
              <a:rPr lang="de-DE" smtClean="0"/>
              <a:t>93</a:t>
            </a:fld>
            <a:endParaRPr lang="de-DE"/>
          </a:p>
        </p:txBody>
      </p:sp>
      <p:sp>
        <p:nvSpPr>
          <p:cNvPr id="7" name="Rechteck 6">
            <a:extLst>
              <a:ext uri="{FF2B5EF4-FFF2-40B4-BE49-F238E27FC236}">
                <a16:creationId xmlns:a16="http://schemas.microsoft.com/office/drawing/2014/main" id="{0A4BF08E-ADF1-8D1C-C1F1-18891FB0698D}"/>
              </a:ext>
            </a:extLst>
          </p:cNvPr>
          <p:cNvSpPr/>
          <p:nvPr/>
        </p:nvSpPr>
        <p:spPr>
          <a:xfrm>
            <a:off x="-1" y="2109019"/>
            <a:ext cx="12192000" cy="3325762"/>
          </a:xfrm>
          <a:prstGeom prst="rect">
            <a:avLst/>
          </a:prstGeom>
          <a:solidFill>
            <a:schemeClr val="accent1"/>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CH" sz="4800" dirty="0">
                <a:solidFill>
                  <a:schemeClr val="tx1"/>
                </a:solidFill>
              </a:rPr>
              <a:t>Abstimmung</a:t>
            </a:r>
          </a:p>
        </p:txBody>
      </p:sp>
    </p:spTree>
    <p:extLst>
      <p:ext uri="{BB962C8B-B14F-4D97-AF65-F5344CB8AC3E}">
        <p14:creationId xmlns:p14="http://schemas.microsoft.com/office/powerpoint/2010/main" val="18063171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AB361-688F-1A4D-8B9D-ACCEA5C6BDA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AA76C1A-1BE7-8D9F-56DA-735F990D21F9}"/>
              </a:ext>
            </a:extLst>
          </p:cNvPr>
          <p:cNvSpPr>
            <a:spLocks noGrp="1"/>
          </p:cNvSpPr>
          <p:nvPr>
            <p:ph type="title"/>
          </p:nvPr>
        </p:nvSpPr>
        <p:spPr/>
        <p:txBody>
          <a:bodyPr>
            <a:normAutofit fontScale="90000"/>
          </a:bodyPr>
          <a:lstStyle/>
          <a:p>
            <a:r>
              <a:rPr lang="de-DE" dirty="0"/>
              <a:t>Reglement zur Förderung von Energieeffizienz und erneuerbaren Energien</a:t>
            </a:r>
            <a:endParaRPr lang="de-CH" dirty="0"/>
          </a:p>
        </p:txBody>
      </p:sp>
      <p:sp>
        <p:nvSpPr>
          <p:cNvPr id="6" name="Foliennummernplatzhalter 5">
            <a:extLst>
              <a:ext uri="{FF2B5EF4-FFF2-40B4-BE49-F238E27FC236}">
                <a16:creationId xmlns:a16="http://schemas.microsoft.com/office/drawing/2014/main" id="{10162F57-2BAD-4A34-CE07-DE5F5738F0AC}"/>
              </a:ext>
            </a:extLst>
          </p:cNvPr>
          <p:cNvSpPr>
            <a:spLocks noGrp="1"/>
          </p:cNvSpPr>
          <p:nvPr>
            <p:ph type="sldNum" sz="quarter" idx="12"/>
          </p:nvPr>
        </p:nvSpPr>
        <p:spPr/>
        <p:txBody>
          <a:bodyPr/>
          <a:lstStyle/>
          <a:p>
            <a:fld id="{33883982-FD16-464E-B8BE-45F01105FA6D}" type="slidenum">
              <a:rPr lang="de-DE" smtClean="0"/>
              <a:t>94</a:t>
            </a:fld>
            <a:endParaRPr lang="de-DE"/>
          </a:p>
        </p:txBody>
      </p:sp>
      <p:pic>
        <p:nvPicPr>
          <p:cNvPr id="9" name="Grafik 8">
            <a:extLst>
              <a:ext uri="{FF2B5EF4-FFF2-40B4-BE49-F238E27FC236}">
                <a16:creationId xmlns:a16="http://schemas.microsoft.com/office/drawing/2014/main" id="{430865A3-3A24-84FC-FD07-AB765F4A593B}"/>
              </a:ext>
            </a:extLst>
          </p:cNvPr>
          <p:cNvPicPr>
            <a:picLocks noChangeAspect="1"/>
          </p:cNvPicPr>
          <p:nvPr/>
        </p:nvPicPr>
        <p:blipFill>
          <a:blip r:embed="rId3"/>
          <a:stretch>
            <a:fillRect/>
          </a:stretch>
        </p:blipFill>
        <p:spPr>
          <a:xfrm>
            <a:off x="4464553" y="1752600"/>
            <a:ext cx="3262893" cy="4603750"/>
          </a:xfrm>
          <a:prstGeom prst="rect">
            <a:avLst/>
          </a:prstGeom>
          <a:ln>
            <a:solidFill>
              <a:schemeClr val="tx1"/>
            </a:solidFill>
          </a:ln>
        </p:spPr>
      </p:pic>
    </p:spTree>
    <p:extLst>
      <p:ext uri="{BB962C8B-B14F-4D97-AF65-F5344CB8AC3E}">
        <p14:creationId xmlns:p14="http://schemas.microsoft.com/office/powerpoint/2010/main" val="29765147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4C04D-2A14-3EDC-6E6D-89148FE842D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DC96782-9EDA-E76D-6BFE-F19C62382A4B}"/>
              </a:ext>
            </a:extLst>
          </p:cNvPr>
          <p:cNvSpPr>
            <a:spLocks noGrp="1"/>
          </p:cNvSpPr>
          <p:nvPr>
            <p:ph type="title"/>
          </p:nvPr>
        </p:nvSpPr>
        <p:spPr/>
        <p:txBody>
          <a:bodyPr>
            <a:normAutofit fontScale="90000"/>
          </a:bodyPr>
          <a:lstStyle/>
          <a:p>
            <a:r>
              <a:rPr lang="de-DE" dirty="0"/>
              <a:t>Reglement zur Förderung von Energieeffizienz und erneuerbaren Energien</a:t>
            </a:r>
            <a:endParaRPr lang="de-CH" dirty="0"/>
          </a:p>
        </p:txBody>
      </p:sp>
      <p:sp>
        <p:nvSpPr>
          <p:cNvPr id="6" name="Foliennummernplatzhalter 5">
            <a:extLst>
              <a:ext uri="{FF2B5EF4-FFF2-40B4-BE49-F238E27FC236}">
                <a16:creationId xmlns:a16="http://schemas.microsoft.com/office/drawing/2014/main" id="{3A8065D8-BE8E-70C2-101A-7E13AE989C6D}"/>
              </a:ext>
            </a:extLst>
          </p:cNvPr>
          <p:cNvSpPr>
            <a:spLocks noGrp="1"/>
          </p:cNvSpPr>
          <p:nvPr>
            <p:ph type="sldNum" sz="quarter" idx="12"/>
          </p:nvPr>
        </p:nvSpPr>
        <p:spPr/>
        <p:txBody>
          <a:bodyPr/>
          <a:lstStyle/>
          <a:p>
            <a:fld id="{33883982-FD16-464E-B8BE-45F01105FA6D}" type="slidenum">
              <a:rPr lang="de-DE" smtClean="0"/>
              <a:t>95</a:t>
            </a:fld>
            <a:endParaRPr lang="de-DE"/>
          </a:p>
        </p:txBody>
      </p:sp>
      <p:sp>
        <p:nvSpPr>
          <p:cNvPr id="3" name="Rechteck 2">
            <a:extLst>
              <a:ext uri="{FF2B5EF4-FFF2-40B4-BE49-F238E27FC236}">
                <a16:creationId xmlns:a16="http://schemas.microsoft.com/office/drawing/2014/main" id="{75AC0D69-ED1A-AC83-8D75-EFA58DAEF982}"/>
              </a:ext>
            </a:extLst>
          </p:cNvPr>
          <p:cNvSpPr/>
          <p:nvPr/>
        </p:nvSpPr>
        <p:spPr>
          <a:xfrm>
            <a:off x="0" y="2109019"/>
            <a:ext cx="12192000" cy="3325762"/>
          </a:xfrm>
          <a:prstGeom prst="rect">
            <a:avLst/>
          </a:prstGeom>
          <a:solidFill>
            <a:schemeClr val="accent1"/>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457200" lvl="0" indent="-457200" algn="ctr">
              <a:buFont typeface="+mj-lt"/>
              <a:buNone/>
            </a:pPr>
            <a:r>
              <a:rPr lang="de-DE" sz="4400" dirty="0">
                <a:solidFill>
                  <a:schemeClr val="tx1"/>
                </a:solidFill>
                <a:latin typeface="Arial" pitchFamily="34" charset="0"/>
                <a:cs typeface="Arial" pitchFamily="34" charset="0"/>
              </a:rPr>
              <a:t>Beratung – Abstimmung</a:t>
            </a:r>
          </a:p>
          <a:p>
            <a:pPr marL="457200" lvl="0" indent="-457200" algn="ctr">
              <a:buFont typeface="+mj-lt"/>
              <a:buNone/>
            </a:pPr>
            <a:endParaRPr lang="de-DE" sz="4400" dirty="0">
              <a:solidFill>
                <a:schemeClr val="tx1"/>
              </a:solidFill>
              <a:latin typeface="Arial" pitchFamily="34" charset="0"/>
              <a:cs typeface="Arial" pitchFamily="34" charset="0"/>
            </a:endParaRPr>
          </a:p>
          <a:p>
            <a:pPr marL="457200" lvl="0" indent="-457200" algn="ctr">
              <a:buFont typeface="+mj-lt"/>
              <a:buNone/>
            </a:pPr>
            <a:r>
              <a:rPr lang="de-DE" sz="4400" dirty="0">
                <a:solidFill>
                  <a:schemeClr val="tx1"/>
                </a:solidFill>
                <a:latin typeface="Arial" pitchFamily="34" charset="0"/>
                <a:cs typeface="Arial" pitchFamily="34" charset="0"/>
              </a:rPr>
              <a:t>Art. 16 Abs. 4 </a:t>
            </a:r>
            <a:r>
              <a:rPr lang="de-DE" sz="4400" dirty="0" err="1">
                <a:solidFill>
                  <a:schemeClr val="tx1"/>
                </a:solidFill>
                <a:latin typeface="Arial" pitchFamily="34" charset="0"/>
                <a:cs typeface="Arial" pitchFamily="34" charset="0"/>
              </a:rPr>
              <a:t>GemG</a:t>
            </a:r>
            <a:endParaRPr lang="de-DE" sz="44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2009490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C35EB-7CCF-6C57-4D0F-BF2F2EDA191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9FC8F43-B197-15D3-D5A6-33536F55FF43}"/>
              </a:ext>
            </a:extLst>
          </p:cNvPr>
          <p:cNvSpPr>
            <a:spLocks noGrp="1"/>
          </p:cNvSpPr>
          <p:nvPr>
            <p:ph type="title"/>
          </p:nvPr>
        </p:nvSpPr>
        <p:spPr/>
        <p:txBody>
          <a:bodyPr>
            <a:normAutofit fontScale="90000"/>
          </a:bodyPr>
          <a:lstStyle/>
          <a:p>
            <a:r>
              <a:rPr lang="de-DE" dirty="0"/>
              <a:t>Reglement zur Förderung von Energieeffizienz und erneuerbaren Energien</a:t>
            </a:r>
            <a:endParaRPr lang="de-CH" dirty="0"/>
          </a:p>
        </p:txBody>
      </p:sp>
      <p:sp>
        <p:nvSpPr>
          <p:cNvPr id="6" name="Foliennummernplatzhalter 5">
            <a:extLst>
              <a:ext uri="{FF2B5EF4-FFF2-40B4-BE49-F238E27FC236}">
                <a16:creationId xmlns:a16="http://schemas.microsoft.com/office/drawing/2014/main" id="{9F927882-A2BA-3F32-17B2-E327B8C81D2E}"/>
              </a:ext>
            </a:extLst>
          </p:cNvPr>
          <p:cNvSpPr>
            <a:spLocks noGrp="1"/>
          </p:cNvSpPr>
          <p:nvPr>
            <p:ph type="sldNum" sz="quarter" idx="12"/>
          </p:nvPr>
        </p:nvSpPr>
        <p:spPr/>
        <p:txBody>
          <a:bodyPr/>
          <a:lstStyle/>
          <a:p>
            <a:fld id="{33883982-FD16-464E-B8BE-45F01105FA6D}" type="slidenum">
              <a:rPr lang="de-DE" smtClean="0"/>
              <a:t>96</a:t>
            </a:fld>
            <a:endParaRPr lang="de-DE"/>
          </a:p>
        </p:txBody>
      </p:sp>
      <p:sp>
        <p:nvSpPr>
          <p:cNvPr id="3" name="Titel 1">
            <a:extLst>
              <a:ext uri="{FF2B5EF4-FFF2-40B4-BE49-F238E27FC236}">
                <a16:creationId xmlns:a16="http://schemas.microsoft.com/office/drawing/2014/main" id="{07ED652C-BE96-2561-B781-5F0B5EB0651F}"/>
              </a:ext>
            </a:extLst>
          </p:cNvPr>
          <p:cNvSpPr txBox="1">
            <a:spLocks/>
          </p:cNvSpPr>
          <p:nvPr/>
        </p:nvSpPr>
        <p:spPr>
          <a:xfrm>
            <a:off x="542925" y="1747838"/>
            <a:ext cx="11106150" cy="403815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1 Zweck </a:t>
            </a:r>
          </a:p>
          <a:p>
            <a:endParaRPr lang="de-DE" sz="2400" dirty="0"/>
          </a:p>
          <a:p>
            <a:r>
              <a:rPr lang="de-DE" sz="2400" b="0" dirty="0"/>
              <a:t>1) Anlehnend an den energiepolitischen Zielen von Bund und Kanton schafft die Gemeinde Zermatt finanzielle Anreize, um durch bauliche </a:t>
            </a:r>
            <a:r>
              <a:rPr lang="de-DE" sz="2400" b="0" dirty="0" err="1"/>
              <a:t>Massnahmen</a:t>
            </a:r>
            <a:r>
              <a:rPr lang="de-DE" sz="2400" b="0" dirty="0"/>
              <a:t> die Verwendung erneuerbarer Energien zu fördern. Der Schwerpunkt des Förderprogramms liegt auf der energetischen Sanierung bestehender Bauten und Anlagen.</a:t>
            </a:r>
            <a:endParaRPr lang="de-DE" sz="2400" b="0" strike="sngStrike" dirty="0">
              <a:solidFill>
                <a:srgbClr val="00B050"/>
              </a:solidFill>
            </a:endParaRPr>
          </a:p>
        </p:txBody>
      </p:sp>
    </p:spTree>
    <p:extLst>
      <p:ext uri="{BB962C8B-B14F-4D97-AF65-F5344CB8AC3E}">
        <p14:creationId xmlns:p14="http://schemas.microsoft.com/office/powerpoint/2010/main" val="23847950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691D3-B843-9C02-4CAA-4174D5EBFDC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3452446-EC68-0AE3-906E-64F599502CA8}"/>
              </a:ext>
            </a:extLst>
          </p:cNvPr>
          <p:cNvSpPr>
            <a:spLocks noGrp="1"/>
          </p:cNvSpPr>
          <p:nvPr>
            <p:ph type="title"/>
          </p:nvPr>
        </p:nvSpPr>
        <p:spPr/>
        <p:txBody>
          <a:bodyPr>
            <a:normAutofit fontScale="90000"/>
          </a:bodyPr>
          <a:lstStyle/>
          <a:p>
            <a:r>
              <a:rPr lang="de-DE" dirty="0"/>
              <a:t>Reglement zur Förderung von Energieeffizienz und erneuerbaren Energien</a:t>
            </a:r>
            <a:endParaRPr lang="de-CH" dirty="0"/>
          </a:p>
        </p:txBody>
      </p:sp>
      <p:sp>
        <p:nvSpPr>
          <p:cNvPr id="6" name="Foliennummernplatzhalter 5">
            <a:extLst>
              <a:ext uri="{FF2B5EF4-FFF2-40B4-BE49-F238E27FC236}">
                <a16:creationId xmlns:a16="http://schemas.microsoft.com/office/drawing/2014/main" id="{BAABDDBD-0188-D20C-7EAA-ECB75A86866F}"/>
              </a:ext>
            </a:extLst>
          </p:cNvPr>
          <p:cNvSpPr>
            <a:spLocks noGrp="1"/>
          </p:cNvSpPr>
          <p:nvPr>
            <p:ph type="sldNum" sz="quarter" idx="12"/>
          </p:nvPr>
        </p:nvSpPr>
        <p:spPr/>
        <p:txBody>
          <a:bodyPr/>
          <a:lstStyle/>
          <a:p>
            <a:fld id="{33883982-FD16-464E-B8BE-45F01105FA6D}" type="slidenum">
              <a:rPr lang="de-DE" smtClean="0"/>
              <a:t>97</a:t>
            </a:fld>
            <a:endParaRPr lang="de-DE"/>
          </a:p>
        </p:txBody>
      </p:sp>
      <p:sp>
        <p:nvSpPr>
          <p:cNvPr id="3" name="Titel 1">
            <a:extLst>
              <a:ext uri="{FF2B5EF4-FFF2-40B4-BE49-F238E27FC236}">
                <a16:creationId xmlns:a16="http://schemas.microsoft.com/office/drawing/2014/main" id="{2402D0A8-683B-5B7C-3C88-27C847DE782C}"/>
              </a:ext>
            </a:extLst>
          </p:cNvPr>
          <p:cNvSpPr txBox="1">
            <a:spLocks/>
          </p:cNvSpPr>
          <p:nvPr/>
        </p:nvSpPr>
        <p:spPr>
          <a:xfrm>
            <a:off x="542925" y="1893888"/>
            <a:ext cx="11106150" cy="4038150"/>
          </a:xfrm>
          <a:prstGeom prst="rect">
            <a:avLst/>
          </a:prstGeom>
        </p:spPr>
        <p:txBody>
          <a:bodyPr vert="horz" lIns="0" tIns="45720" rIns="0" bIns="45720" rtlCol="0" anchor="ctr">
            <a:normAutofit lnSpcReduction="100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2 Anwendungsbereich </a:t>
            </a:r>
          </a:p>
          <a:p>
            <a:endParaRPr lang="de-DE" sz="2400" dirty="0"/>
          </a:p>
          <a:p>
            <a:pPr marL="457200" indent="-457200">
              <a:buAutoNum type="arabicParenR"/>
            </a:pPr>
            <a:r>
              <a:rPr lang="de-DE" sz="2400" b="0" dirty="0"/>
              <a:t>Das Reglement gilt für: </a:t>
            </a:r>
          </a:p>
          <a:p>
            <a:pPr marL="457200" indent="-457200">
              <a:buAutoNum type="alphaLcParenR"/>
            </a:pPr>
            <a:r>
              <a:rPr lang="de-DE" sz="2400" b="0" dirty="0"/>
              <a:t>Wohnbauten, in den im Rahmen der Zonennutzungsplanung ausgeschiedenen Bauzonen der Gemeinde Zermatt. Vorbehalten bleiben die in den Planungszonen geltenden Einschränkungen. </a:t>
            </a:r>
          </a:p>
          <a:p>
            <a:pPr marL="457200" indent="-457200">
              <a:buAutoNum type="alphaLcParenR"/>
            </a:pPr>
            <a:r>
              <a:rPr lang="de-DE" sz="2400" b="0" dirty="0"/>
              <a:t>die zwecks Steigerung der Energieeffizienz im Sinne des Reglements erfolgte Realisierung von berechtigten Bauten </a:t>
            </a:r>
            <a:r>
              <a:rPr lang="de-DE" sz="2400" b="0" dirty="0" err="1"/>
              <a:t>gemäss</a:t>
            </a:r>
            <a:r>
              <a:rPr lang="de-DE" sz="2400" b="0" dirty="0"/>
              <a:t> Artikel 3 sowie für bautechnische </a:t>
            </a:r>
            <a:r>
              <a:rPr lang="de-DE" sz="2400" b="0" dirty="0" err="1"/>
              <a:t>Massnahmen</a:t>
            </a:r>
            <a:r>
              <a:rPr lang="de-DE" sz="2400" b="0" dirty="0"/>
              <a:t> an Dachisolation und Gebäudehülle oder </a:t>
            </a:r>
            <a:r>
              <a:rPr lang="de-DE" sz="2400" b="0" dirty="0" err="1"/>
              <a:t>Ersatzmassnahmen</a:t>
            </a:r>
            <a:r>
              <a:rPr lang="de-DE" sz="2400" b="0" dirty="0"/>
              <a:t>. </a:t>
            </a:r>
          </a:p>
          <a:p>
            <a:pPr marL="457200" indent="-457200">
              <a:buAutoNum type="alphaLcParenR"/>
            </a:pPr>
            <a:r>
              <a:rPr lang="de-DE" sz="2400" b="0" dirty="0"/>
              <a:t>für Anlagen und Systeme, welche erneuerbare Energie nutzen, wie beispielsweise Erd- und Luftwärme, Biomasse, Solarenergie. </a:t>
            </a:r>
            <a:endParaRPr lang="de-DE" sz="2400" b="0" strike="sngStrike" dirty="0">
              <a:solidFill>
                <a:srgbClr val="00B050"/>
              </a:solidFill>
            </a:endParaRPr>
          </a:p>
        </p:txBody>
      </p:sp>
    </p:spTree>
    <p:extLst>
      <p:ext uri="{BB962C8B-B14F-4D97-AF65-F5344CB8AC3E}">
        <p14:creationId xmlns:p14="http://schemas.microsoft.com/office/powerpoint/2010/main" val="23190000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ACAB3-3D1C-2850-E18A-E258A2B0BF5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19AB685-ECCB-0C3B-496C-8E8A6DC3E5A4}"/>
              </a:ext>
            </a:extLst>
          </p:cNvPr>
          <p:cNvSpPr>
            <a:spLocks noGrp="1"/>
          </p:cNvSpPr>
          <p:nvPr>
            <p:ph type="title"/>
          </p:nvPr>
        </p:nvSpPr>
        <p:spPr/>
        <p:txBody>
          <a:bodyPr>
            <a:normAutofit fontScale="90000"/>
          </a:bodyPr>
          <a:lstStyle/>
          <a:p>
            <a:r>
              <a:rPr lang="de-DE" dirty="0"/>
              <a:t>Reglement zur Förderung von Energieeffizienz und erneuerbaren Energien</a:t>
            </a:r>
            <a:endParaRPr lang="de-CH" dirty="0"/>
          </a:p>
        </p:txBody>
      </p:sp>
      <p:sp>
        <p:nvSpPr>
          <p:cNvPr id="6" name="Foliennummernplatzhalter 5">
            <a:extLst>
              <a:ext uri="{FF2B5EF4-FFF2-40B4-BE49-F238E27FC236}">
                <a16:creationId xmlns:a16="http://schemas.microsoft.com/office/drawing/2014/main" id="{2F87B1A4-FEA8-2FC5-1E67-2923C5909ADD}"/>
              </a:ext>
            </a:extLst>
          </p:cNvPr>
          <p:cNvSpPr>
            <a:spLocks noGrp="1"/>
          </p:cNvSpPr>
          <p:nvPr>
            <p:ph type="sldNum" sz="quarter" idx="12"/>
          </p:nvPr>
        </p:nvSpPr>
        <p:spPr/>
        <p:txBody>
          <a:bodyPr/>
          <a:lstStyle/>
          <a:p>
            <a:fld id="{33883982-FD16-464E-B8BE-45F01105FA6D}" type="slidenum">
              <a:rPr lang="de-DE" smtClean="0"/>
              <a:t>98</a:t>
            </a:fld>
            <a:endParaRPr lang="de-DE"/>
          </a:p>
        </p:txBody>
      </p:sp>
      <p:sp>
        <p:nvSpPr>
          <p:cNvPr id="3" name="Titel 1">
            <a:extLst>
              <a:ext uri="{FF2B5EF4-FFF2-40B4-BE49-F238E27FC236}">
                <a16:creationId xmlns:a16="http://schemas.microsoft.com/office/drawing/2014/main" id="{2B309903-9E07-4ADC-4A9B-B6C0F37FF47D}"/>
              </a:ext>
            </a:extLst>
          </p:cNvPr>
          <p:cNvSpPr txBox="1">
            <a:spLocks/>
          </p:cNvSpPr>
          <p:nvPr/>
        </p:nvSpPr>
        <p:spPr>
          <a:xfrm>
            <a:off x="542925" y="1893888"/>
            <a:ext cx="11106150" cy="4038150"/>
          </a:xfrm>
          <a:prstGeom prst="rect">
            <a:avLst/>
          </a:prstGeom>
        </p:spPr>
        <p:txBody>
          <a:bodyPr vert="horz" lIns="0" tIns="45720" rIns="0" bIns="45720" rtlCol="0" anchor="ctr">
            <a:normAutofit lnSpcReduction="100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dirty="0"/>
              <a:t>Art. 3 Anspruchsberechtigung </a:t>
            </a:r>
          </a:p>
          <a:p>
            <a:endParaRPr lang="de-DE" sz="2400" dirty="0"/>
          </a:p>
          <a:p>
            <a:r>
              <a:rPr lang="de-DE" sz="2400" b="0" dirty="0"/>
              <a:t>1) Die Förderbeiträge werden für Bauten und Anlagen auf dem Gebiet der Gemeinde Zermatt ausgerichtet.</a:t>
            </a:r>
          </a:p>
          <a:p>
            <a:pPr marL="457200" indent="-457200">
              <a:buAutoNum type="arabicParenR"/>
            </a:pPr>
            <a:endParaRPr lang="de-DE" sz="2400" b="0" dirty="0"/>
          </a:p>
          <a:p>
            <a:r>
              <a:rPr lang="de-DE" sz="2400" b="0" dirty="0"/>
              <a:t>2) Eine Baute kann innerhalb von 30 Jahren nur einmal eine Finanzhilfe für denselben Bauteil (Gebäudeteil) als energieeffiziente </a:t>
            </a:r>
            <a:r>
              <a:rPr lang="de-DE" sz="2400" b="0" dirty="0" err="1"/>
              <a:t>Massnahme</a:t>
            </a:r>
            <a:r>
              <a:rPr lang="de-DE" sz="2400" b="0" dirty="0"/>
              <a:t> beziehen.</a:t>
            </a:r>
          </a:p>
          <a:p>
            <a:pPr marL="457200" indent="-457200">
              <a:buAutoNum type="arabicParenR"/>
            </a:pPr>
            <a:endParaRPr lang="de-DE" sz="2400" b="0" dirty="0"/>
          </a:p>
          <a:p>
            <a:r>
              <a:rPr lang="de-DE" sz="2400" b="0" dirty="0"/>
              <a:t>3) Für </a:t>
            </a:r>
            <a:r>
              <a:rPr lang="de-DE" sz="2400" b="0" dirty="0" err="1"/>
              <a:t>Unterstützungsmassnahmen</a:t>
            </a:r>
            <a:r>
              <a:rPr lang="de-DE" sz="2400" b="0" dirty="0"/>
              <a:t> in Anlehnung an das kantonale Gebäudeprogramm gelten die aktuellen Richtlinien zu den Förderprogrammen im Energiebereich im Kanton Wallis (</a:t>
            </a:r>
            <a:r>
              <a:rPr lang="de-DE" sz="2400" b="0" dirty="0" err="1"/>
              <a:t>PrgEN</a:t>
            </a:r>
            <a:r>
              <a:rPr lang="de-DE" sz="2400" b="0" dirty="0"/>
              <a:t>-VS 2021 auf Basis des Harmonisierten Fördermodell der Kantone [HFM] 2015). </a:t>
            </a:r>
          </a:p>
        </p:txBody>
      </p:sp>
    </p:spTree>
    <p:extLst>
      <p:ext uri="{BB962C8B-B14F-4D97-AF65-F5344CB8AC3E}">
        <p14:creationId xmlns:p14="http://schemas.microsoft.com/office/powerpoint/2010/main" val="17016370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230C0-8364-3FDD-1E78-2188911BD3B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ED36BE8-56A7-C6BF-E48F-E53DB2844D19}"/>
              </a:ext>
            </a:extLst>
          </p:cNvPr>
          <p:cNvSpPr>
            <a:spLocks noGrp="1"/>
          </p:cNvSpPr>
          <p:nvPr>
            <p:ph type="title"/>
          </p:nvPr>
        </p:nvSpPr>
        <p:spPr/>
        <p:txBody>
          <a:bodyPr>
            <a:normAutofit fontScale="90000"/>
          </a:bodyPr>
          <a:lstStyle/>
          <a:p>
            <a:r>
              <a:rPr lang="de-DE" dirty="0"/>
              <a:t>Reglement zur Förderung von Energieeffizienz und erneuerbaren Energien</a:t>
            </a:r>
            <a:endParaRPr lang="de-CH" dirty="0"/>
          </a:p>
        </p:txBody>
      </p:sp>
      <p:sp>
        <p:nvSpPr>
          <p:cNvPr id="6" name="Foliennummernplatzhalter 5">
            <a:extLst>
              <a:ext uri="{FF2B5EF4-FFF2-40B4-BE49-F238E27FC236}">
                <a16:creationId xmlns:a16="http://schemas.microsoft.com/office/drawing/2014/main" id="{C8F3592C-95AE-45F0-970E-D3A16258B5DB}"/>
              </a:ext>
            </a:extLst>
          </p:cNvPr>
          <p:cNvSpPr>
            <a:spLocks noGrp="1"/>
          </p:cNvSpPr>
          <p:nvPr>
            <p:ph type="sldNum" sz="quarter" idx="12"/>
          </p:nvPr>
        </p:nvSpPr>
        <p:spPr/>
        <p:txBody>
          <a:bodyPr/>
          <a:lstStyle/>
          <a:p>
            <a:fld id="{33883982-FD16-464E-B8BE-45F01105FA6D}" type="slidenum">
              <a:rPr lang="de-DE" smtClean="0"/>
              <a:t>99</a:t>
            </a:fld>
            <a:endParaRPr lang="de-DE"/>
          </a:p>
        </p:txBody>
      </p:sp>
      <p:sp>
        <p:nvSpPr>
          <p:cNvPr id="3" name="Titel 1">
            <a:extLst>
              <a:ext uri="{FF2B5EF4-FFF2-40B4-BE49-F238E27FC236}">
                <a16:creationId xmlns:a16="http://schemas.microsoft.com/office/drawing/2014/main" id="{D2B563A6-4CA1-E95C-D7DF-CBCC46B042A3}"/>
              </a:ext>
            </a:extLst>
          </p:cNvPr>
          <p:cNvSpPr txBox="1">
            <a:spLocks/>
          </p:cNvSpPr>
          <p:nvPr/>
        </p:nvSpPr>
        <p:spPr>
          <a:xfrm>
            <a:off x="542925" y="1893888"/>
            <a:ext cx="11106150" cy="4038150"/>
          </a:xfrm>
          <a:prstGeom prst="rect">
            <a:avLst/>
          </a:prstGeom>
        </p:spPr>
        <p:txBody>
          <a:bodyPr vert="horz" lIns="0" tIns="45720" rIns="0" bIns="45720" rtlCol="0" anchor="ctr">
            <a:normAutofit lnSpcReduction="100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endParaRPr lang="de-DE" sz="2400" b="0" dirty="0"/>
          </a:p>
          <a:p>
            <a:r>
              <a:rPr lang="de-DE" sz="2400" b="0" dirty="0"/>
              <a:t>4) Eine Anspruchsberechtigung besteht im Rahmen der bewilligten Budgethöhe des Förderprogramms. Sofern diese gesamten Fördermittel ausgeschöpft sind, besteht keine Anspruchsberechtigung mehr. </a:t>
            </a:r>
          </a:p>
          <a:p>
            <a:endParaRPr lang="de-DE" sz="2400" b="0" dirty="0"/>
          </a:p>
          <a:p>
            <a:r>
              <a:rPr lang="de-DE" sz="2400" b="0" dirty="0"/>
              <a:t>5) Bei Objekten des baulichen Erbes die als geschützt, erhaltens- oder schützenswert verzeichnet oder über das Inventar des baulichen Erbes klassiert sind, sind sowohl die Interessen der Energieeffizienz wie auch die Interessen des baulichen Erbes und dessen Erhaltungsvorgaben zu berücksichtigen. Bei Änderungen an Gebäuden sind Art. 18 Abs. 2 Bst. c </a:t>
            </a:r>
            <a:r>
              <a:rPr lang="de-DE" sz="2400" b="0" dirty="0" err="1"/>
              <a:t>BauV</a:t>
            </a:r>
            <a:r>
              <a:rPr lang="de-DE" sz="2400" b="0" dirty="0"/>
              <a:t>, Art. 12 Abs. 3 </a:t>
            </a:r>
            <a:r>
              <a:rPr lang="de-DE" sz="2400" b="0" dirty="0" err="1"/>
              <a:t>kNHG</a:t>
            </a:r>
            <a:r>
              <a:rPr lang="de-DE" sz="2400" b="0" dirty="0"/>
              <a:t>, Art. 18 Abs. 2 </a:t>
            </a:r>
            <a:r>
              <a:rPr lang="de-DE" sz="2400" b="0" dirty="0" err="1"/>
              <a:t>kEnG</a:t>
            </a:r>
            <a:r>
              <a:rPr lang="de-DE" sz="2400" b="0" dirty="0"/>
              <a:t>, Art. 25 Abs. 2 </a:t>
            </a:r>
            <a:r>
              <a:rPr lang="de-DE" sz="2400" b="0" dirty="0" err="1"/>
              <a:t>kEnG</a:t>
            </a:r>
            <a:r>
              <a:rPr lang="de-DE" sz="2400" b="0" dirty="0"/>
              <a:t>, Art. 12 </a:t>
            </a:r>
            <a:r>
              <a:rPr lang="de-DE" sz="2400" b="0" dirty="0" err="1"/>
              <a:t>kEnV</a:t>
            </a:r>
            <a:r>
              <a:rPr lang="de-DE" sz="2400" b="0" dirty="0"/>
              <a:t> und Art. 15 </a:t>
            </a:r>
            <a:r>
              <a:rPr lang="de-DE" sz="2400" b="0" dirty="0" err="1"/>
              <a:t>kEnV</a:t>
            </a:r>
            <a:r>
              <a:rPr lang="de-DE" sz="2400" b="0" dirty="0"/>
              <a:t> zu berücksichtigen.</a:t>
            </a:r>
            <a:endParaRPr lang="de-DE" sz="2400" b="0" strike="sngStrike" dirty="0">
              <a:solidFill>
                <a:srgbClr val="00B050"/>
              </a:solidFill>
            </a:endParaRPr>
          </a:p>
        </p:txBody>
      </p:sp>
    </p:spTree>
    <p:extLst>
      <p:ext uri="{BB962C8B-B14F-4D97-AF65-F5344CB8AC3E}">
        <p14:creationId xmlns:p14="http://schemas.microsoft.com/office/powerpoint/2010/main" val="361589106"/>
      </p:ext>
    </p:extLst>
  </p:cSld>
  <p:clrMapOvr>
    <a:masterClrMapping/>
  </p:clrMapOvr>
</p:sld>
</file>

<file path=ppt/theme/theme1.xml><?xml version="1.0" encoding="utf-8"?>
<a:theme xmlns:a="http://schemas.openxmlformats.org/drawingml/2006/main" name="Office">
  <a:themeElements>
    <a:clrScheme name="Einwohnergemeinde Zermatt">
      <a:dk1>
        <a:srgbClr val="535659"/>
      </a:dk1>
      <a:lt1>
        <a:srgbClr val="FFFFFF"/>
      </a:lt1>
      <a:dk2>
        <a:srgbClr val="535659"/>
      </a:dk2>
      <a:lt2>
        <a:srgbClr val="FFFFFF"/>
      </a:lt2>
      <a:accent1>
        <a:srgbClr val="8BD3E6"/>
      </a:accent1>
      <a:accent2>
        <a:srgbClr val="EED383"/>
      </a:accent2>
      <a:accent3>
        <a:srgbClr val="9D2234"/>
      </a:accent3>
      <a:accent4>
        <a:srgbClr val="B3A659"/>
      </a:accent4>
      <a:accent5>
        <a:srgbClr val="4D8A99"/>
      </a:accent5>
      <a:accent6>
        <a:srgbClr val="A15193"/>
      </a:accent6>
      <a:hlink>
        <a:srgbClr val="99997B"/>
      </a:hlink>
      <a:folHlink>
        <a:srgbClr val="99997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Einwohnergemeinde Zermatt">
    <a:dk1>
      <a:srgbClr val="535659"/>
    </a:dk1>
    <a:lt1>
      <a:srgbClr val="FFFFFF"/>
    </a:lt1>
    <a:dk2>
      <a:srgbClr val="535659"/>
    </a:dk2>
    <a:lt2>
      <a:srgbClr val="FFFFFF"/>
    </a:lt2>
    <a:accent1>
      <a:srgbClr val="8BD3E6"/>
    </a:accent1>
    <a:accent2>
      <a:srgbClr val="EED383"/>
    </a:accent2>
    <a:accent3>
      <a:srgbClr val="9D2234"/>
    </a:accent3>
    <a:accent4>
      <a:srgbClr val="B3A659"/>
    </a:accent4>
    <a:accent5>
      <a:srgbClr val="4D8A99"/>
    </a:accent5>
    <a:accent6>
      <a:srgbClr val="A15193"/>
    </a:accent6>
    <a:hlink>
      <a:srgbClr val="99997B"/>
    </a:hlink>
    <a:folHlink>
      <a:srgbClr val="99997B"/>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6670FEA-A1D2-43C1-8B20-9D963ADA9077}">
  <we:reference id="WA200003915" version="2.0.0.0" store="Omex" storeType="OMEX"/>
  <we:alternateReferences>
    <we:reference id="WA200003915" version="2.0.0.0" store="WA200003915"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0</TotalTime>
  <Words>6983</Words>
  <Application>Microsoft Office PowerPoint</Application>
  <PresentationFormat>Breitbild</PresentationFormat>
  <Paragraphs>1435</Paragraphs>
  <Slides>117</Slides>
  <Notes>116</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117</vt:i4>
      </vt:variant>
    </vt:vector>
  </HeadingPairs>
  <TitlesOfParts>
    <vt:vector size="123" baseType="lpstr">
      <vt:lpstr>Aptos</vt:lpstr>
      <vt:lpstr>Arial</vt:lpstr>
      <vt:lpstr>Calibri</vt:lpstr>
      <vt:lpstr>Dreaming Outloud Pro</vt:lpstr>
      <vt:lpstr>Symbol</vt:lpstr>
      <vt:lpstr>Office</vt:lpstr>
      <vt:lpstr>ORDENTLICHE URVERSAMMLUNG</vt:lpstr>
      <vt:lpstr>Kommunikationskanäle  Matterhorn Info Matterhorn Alert</vt:lpstr>
      <vt:lpstr>Traktandenliste</vt:lpstr>
      <vt:lpstr>Begrüssung und Formelles</vt:lpstr>
      <vt:lpstr>Protokoll der Urversammlung vom  10. Juni 2025</vt:lpstr>
      <vt:lpstr>Zollhaus Parzelle Nr. 2539 – Kauf von drei Wohnungen im Betrag von CHF 4.85 Mio. </vt:lpstr>
      <vt:lpstr>Zollhaus Parzelle Nr. 2539 – Kauf von drei Wohnungen im Betrag von CHF 4.85 Mio.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Geplante Nettoinvestitionen </vt:lpstr>
      <vt:lpstr>Geplante Projekte</vt:lpstr>
      <vt:lpstr>Geplante Projekte</vt:lpstr>
      <vt:lpstr>PowerPoint-Präsentation</vt:lpstr>
      <vt:lpstr>Fipla</vt:lpstr>
      <vt:lpstr>PowerPoint-Präsentation</vt:lpstr>
      <vt:lpstr>PowerPoint-Präsentation</vt:lpstr>
      <vt:lpstr>PowerPoint-Präsentation</vt:lpstr>
      <vt:lpstr>PowerPoint-Präsentation</vt:lpstr>
      <vt:lpstr>PowerPoint-Präsentation</vt:lpstr>
      <vt:lpstr>PowerPoint-Präsentation</vt:lpstr>
      <vt:lpstr>Gegenüberstellung Aufwand / Ertrag</vt:lpstr>
      <vt:lpstr>Gegenüberstellung Aufwand / Ertrag</vt:lpstr>
      <vt:lpstr>Gegenüberstellung Aufwand / Ertrag</vt:lpstr>
      <vt:lpstr>Erträge nach Funktionen</vt:lpstr>
      <vt:lpstr>Handänderungssteuer Entwicklung in Mio.</vt:lpstr>
      <vt:lpstr>Aufwände nach Funktionen</vt:lpstr>
      <vt:lpstr>PowerPoint-Präsentation</vt:lpstr>
      <vt:lpstr>Vergleich Erfolg mit Vorjahren in Mio.</vt:lpstr>
      <vt:lpstr>Finanzkennzahlen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Voranschlag 2026</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Teilrevision Friedhof- und Bestattungsreglement </vt:lpstr>
      <vt:lpstr>Reglement zur Förderung von Energieeffizienz und erneuerbaren Energien</vt:lpstr>
      <vt:lpstr>Reglement zur Förderung von Energieeffizienz und erneuerbaren Energien</vt:lpstr>
      <vt:lpstr>Reglement zur Förderung von Energieeffizienz und erneuerbaren Energien</vt:lpstr>
      <vt:lpstr>Reglement zur Förderung von Energieeffizienz und erneuerbaren Energien</vt:lpstr>
      <vt:lpstr>Reglement zur Förderung von Energieeffizienz und erneuerbaren Energien</vt:lpstr>
      <vt:lpstr>Reglement zur Förderung von Energieeffizienz und erneuerbaren Energien</vt:lpstr>
      <vt:lpstr>Reglement zur Förderung von Energieeffizienz und erneuerbaren Energien</vt:lpstr>
      <vt:lpstr>Reglement zur Förderung von Energieeffizienz und erneuerbaren Energien</vt:lpstr>
      <vt:lpstr>Reglement zur Förderung von Energieeffizienz und erneuerbaren Energien</vt:lpstr>
      <vt:lpstr>Reglement zur Förderung von Energieeffizienz und erneuerbaren Energien</vt:lpstr>
      <vt:lpstr>Reglement zur Förderung von Energieeffizienz und erneuerbaren Energien</vt:lpstr>
      <vt:lpstr>Reglement zur Förderung von Energieeffizienz und erneuerbaren Energien</vt:lpstr>
      <vt:lpstr>Reglement zur Förderung von Energieeffizienz und erneuerbaren Energien</vt:lpstr>
      <vt:lpstr>Reglement zur Förderung von Energieeffizienz und erneuerbaren Energien</vt:lpstr>
      <vt:lpstr>Reglement zur Förderung von Energieeffizienz und erneuerbaren Energien</vt:lpstr>
      <vt:lpstr>Reglement zur Förderung von Energieeffizienz und erneuerbaren Energien</vt:lpstr>
      <vt:lpstr>Teilrevision Organisationsreglement Art. 15 Genehmigung</vt:lpstr>
      <vt:lpstr>Teilrevision Organisationsreglement Art. 15 Genehmigung</vt:lpstr>
      <vt:lpstr>Teilrevision Organisationsreglement Art. 15 Genehmigung</vt:lpstr>
      <vt:lpstr>Teilrevision Organisationsreglement Art. 15 Genehmigung</vt:lpstr>
      <vt:lpstr>Teilrevision Organisationsreglement Art. 15 Genehmigung</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Rachel Pfaffen</dc:creator>
  <cp:lastModifiedBy>Caroline Furrer</cp:lastModifiedBy>
  <cp:revision>279</cp:revision>
  <cp:lastPrinted>2025-11-26T07:35:30Z</cp:lastPrinted>
  <dcterms:created xsi:type="dcterms:W3CDTF">2024-04-04T11:58:48Z</dcterms:created>
  <dcterms:modified xsi:type="dcterms:W3CDTF">2025-12-16T07:28:01Z</dcterms:modified>
</cp:coreProperties>
</file>