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7"/>
  </p:notesMasterIdLst>
  <p:sldIdLst>
    <p:sldId id="330" r:id="rId2"/>
    <p:sldId id="340" r:id="rId3"/>
    <p:sldId id="341" r:id="rId4"/>
    <p:sldId id="342" r:id="rId5"/>
    <p:sldId id="343" r:id="rId6"/>
    <p:sldId id="344" r:id="rId7"/>
    <p:sldId id="345" r:id="rId8"/>
    <p:sldId id="346" r:id="rId9"/>
    <p:sldId id="328" r:id="rId10"/>
    <p:sldId id="272" r:id="rId11"/>
    <p:sldId id="273" r:id="rId12"/>
    <p:sldId id="286" r:id="rId13"/>
    <p:sldId id="276" r:id="rId14"/>
    <p:sldId id="288" r:id="rId15"/>
    <p:sldId id="287" r:id="rId16"/>
    <p:sldId id="289" r:id="rId17"/>
    <p:sldId id="279" r:id="rId18"/>
    <p:sldId id="290" r:id="rId19"/>
    <p:sldId id="296" r:id="rId20"/>
    <p:sldId id="294" r:id="rId21"/>
    <p:sldId id="295" r:id="rId22"/>
    <p:sldId id="298" r:id="rId23"/>
    <p:sldId id="297" r:id="rId24"/>
    <p:sldId id="326" r:id="rId25"/>
    <p:sldId id="327" r:id="rId26"/>
    <p:sldId id="301" r:id="rId27"/>
    <p:sldId id="281" r:id="rId28"/>
    <p:sldId id="321" r:id="rId29"/>
    <p:sldId id="322" r:id="rId30"/>
    <p:sldId id="323" r:id="rId31"/>
    <p:sldId id="324" r:id="rId32"/>
    <p:sldId id="325" r:id="rId33"/>
    <p:sldId id="282" r:id="rId34"/>
    <p:sldId id="311" r:id="rId35"/>
    <p:sldId id="280" r:id="rId36"/>
    <p:sldId id="307" r:id="rId37"/>
    <p:sldId id="308" r:id="rId38"/>
    <p:sldId id="309" r:id="rId39"/>
    <p:sldId id="331" r:id="rId40"/>
    <p:sldId id="283" r:id="rId41"/>
    <p:sldId id="303" r:id="rId42"/>
    <p:sldId id="333" r:id="rId43"/>
    <p:sldId id="304" r:id="rId44"/>
    <p:sldId id="334" r:id="rId45"/>
    <p:sldId id="305" r:id="rId46"/>
    <p:sldId id="335" r:id="rId47"/>
    <p:sldId id="284" r:id="rId48"/>
    <p:sldId id="310" r:id="rId49"/>
    <p:sldId id="313" r:id="rId50"/>
    <p:sldId id="316" r:id="rId51"/>
    <p:sldId id="319" r:id="rId52"/>
    <p:sldId id="318" r:id="rId53"/>
    <p:sldId id="337" r:id="rId54"/>
    <p:sldId id="339" r:id="rId55"/>
    <p:sldId id="338" r:id="rId56"/>
  </p:sldIdLst>
  <p:sldSz cx="12192000" cy="6858000"/>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ACC3C383-2FC2-4E52-B18B-7DBD96C32FA6}">
          <p14:sldIdLst>
            <p14:sldId id="330"/>
            <p14:sldId id="340"/>
            <p14:sldId id="341"/>
            <p14:sldId id="342"/>
            <p14:sldId id="343"/>
            <p14:sldId id="344"/>
            <p14:sldId id="345"/>
            <p14:sldId id="346"/>
            <p14:sldId id="328"/>
            <p14:sldId id="272"/>
            <p14:sldId id="273"/>
          </p14:sldIdLst>
        </p14:section>
        <p14:section name="Zusammenfassungsabschnitt" id="{BBFE2EE8-24C1-4D64-9A74-F801CD1CB3C3}">
          <p14:sldIdLst>
            <p14:sldId id="286"/>
          </p14:sldIdLst>
        </p14:section>
        <p14:section name="Parameter" id="{846BDA1F-CE4C-4589-A603-76FFD656F3C9}">
          <p14:sldIdLst>
            <p14:sldId id="276"/>
            <p14:sldId id="288"/>
            <p14:sldId id="287"/>
            <p14:sldId id="289"/>
          </p14:sldIdLst>
        </p14:section>
        <p14:section name="Überblick" id="{6BAE54FA-DB23-43D5-B258-373D5CCCFC75}">
          <p14:sldIdLst>
            <p14:sldId id="279"/>
            <p14:sldId id="290"/>
            <p14:sldId id="296"/>
            <p14:sldId id="294"/>
            <p14:sldId id="295"/>
            <p14:sldId id="298"/>
            <p14:sldId id="297"/>
            <p14:sldId id="326"/>
            <p14:sldId id="327"/>
            <p14:sldId id="301"/>
          </p14:sldIdLst>
        </p14:section>
        <p14:section name="Vergleich" id="{181D7994-BCA9-437E-9D41-526908D15580}">
          <p14:sldIdLst>
            <p14:sldId id="281"/>
            <p14:sldId id="321"/>
            <p14:sldId id="322"/>
            <p14:sldId id="323"/>
            <p14:sldId id="324"/>
            <p14:sldId id="325"/>
          </p14:sldIdLst>
        </p14:section>
        <p14:section name="Cashflow" id="{9AEE8166-9475-46B5-9352-F09118EB6091}">
          <p14:sldIdLst>
            <p14:sldId id="282"/>
            <p14:sldId id="311"/>
          </p14:sldIdLst>
        </p14:section>
        <p14:section name="Investitionen" id="{1F0AA853-0548-40FA-B992-BADF4C67A349}">
          <p14:sldIdLst>
            <p14:sldId id="280"/>
            <p14:sldId id="307"/>
            <p14:sldId id="308"/>
            <p14:sldId id="309"/>
            <p14:sldId id="331"/>
          </p14:sldIdLst>
        </p14:section>
        <p14:section name="Fipla" id="{70653013-6999-4B45-8BC5-EE741A2F7068}">
          <p14:sldIdLst>
            <p14:sldId id="283"/>
            <p14:sldId id="303"/>
            <p14:sldId id="333"/>
            <p14:sldId id="304"/>
            <p14:sldId id="334"/>
            <p14:sldId id="305"/>
            <p14:sldId id="335"/>
          </p14:sldIdLst>
        </p14:section>
        <p14:section name="Schulden" id="{A3BD971A-6BE3-4EC0-96BF-D322E78B8366}">
          <p14:sldIdLst>
            <p14:sldId id="284"/>
            <p14:sldId id="310"/>
          </p14:sldIdLst>
        </p14:section>
        <p14:section name="Zusammenfassung" id="{26F6CAD2-84FE-49DF-A93B-258CCCBF7186}">
          <p14:sldIdLst>
            <p14:sldId id="313"/>
            <p14:sldId id="316"/>
            <p14:sldId id="319"/>
            <p14:sldId id="318"/>
            <p14:sldId id="337"/>
            <p14:sldId id="339"/>
            <p14:sldId id="33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D383"/>
    <a:srgbClr val="2D506C"/>
    <a:srgbClr val="DAEFF5"/>
    <a:srgbClr val="EEF7FA"/>
    <a:srgbClr val="A7B1B4"/>
    <a:srgbClr val="645A50"/>
    <a:srgbClr val="3C6384"/>
    <a:srgbClr val="FDFFFE"/>
    <a:srgbClr val="EE2737"/>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51"/>
    <p:restoredTop sz="94625"/>
  </p:normalViewPr>
  <p:slideViewPr>
    <p:cSldViewPr snapToGrid="0">
      <p:cViewPr varScale="1">
        <p:scale>
          <a:sx n="150" d="100"/>
          <a:sy n="150" d="100"/>
        </p:scale>
        <p:origin x="870" y="126"/>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907439662150469E-2"/>
          <c:y val="3.6579087500359049E-2"/>
          <c:w val="0.93709256033784949"/>
          <c:h val="0.88972707859784395"/>
        </c:manualLayout>
      </c:layout>
      <c:barChart>
        <c:barDir val="col"/>
        <c:grouping val="clustered"/>
        <c:varyColors val="0"/>
        <c:ser>
          <c:idx val="0"/>
          <c:order val="0"/>
          <c:tx>
            <c:strRef>
              <c:f>Tabelle1!$B$1</c:f>
              <c:strCache>
                <c:ptCount val="1"/>
                <c:pt idx="0">
                  <c:v>Vergleich Erfolg mit Vorjahren in Mio.</c:v>
                </c:pt>
              </c:strCache>
            </c:strRef>
          </c:tx>
          <c:spPr>
            <a:solidFill>
              <a:schemeClr val="accent1"/>
            </a:solidFill>
            <a:ln>
              <a:noFill/>
            </a:ln>
            <a:effectLst/>
          </c:spPr>
          <c:invertIfNegative val="0"/>
          <c:dLbls>
            <c:dLbl>
              <c:idx val="5"/>
              <c:layout>
                <c:manualLayout>
                  <c:x val="8.131419115343288E-17"/>
                  <c:y val="-2.54289177652826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64D-4FF3-A95C-500BB33108F7}"/>
                </c:ext>
              </c:extLst>
            </c:dLbl>
            <c:dLbl>
              <c:idx val="6"/>
              <c:layout>
                <c:manualLayout>
                  <c:x val="0"/>
                  <c:y val="0.1625882073030171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1A8-41B3-B25D-0019D6347DD4}"/>
                </c:ext>
              </c:extLst>
            </c:dLbl>
            <c:dLbl>
              <c:idx val="7"/>
              <c:layout>
                <c:manualLayout>
                  <c:x val="-1.1088426886625431E-3"/>
                  <c:y val="1.017156710611307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64D-4FF3-A95C-500BB33108F7}"/>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Tabelle1!$A$2:$A$9</c:f>
              <c:strCache>
                <c:ptCount val="8"/>
                <c:pt idx="0">
                  <c:v>2018</c:v>
                </c:pt>
                <c:pt idx="1">
                  <c:v>2019</c:v>
                </c:pt>
                <c:pt idx="2">
                  <c:v>2020</c:v>
                </c:pt>
                <c:pt idx="3">
                  <c:v>2021</c:v>
                </c:pt>
                <c:pt idx="4">
                  <c:v>2022</c:v>
                </c:pt>
                <c:pt idx="5">
                  <c:v>2023</c:v>
                </c:pt>
                <c:pt idx="6">
                  <c:v>VA 2024</c:v>
                </c:pt>
                <c:pt idx="7">
                  <c:v>VA 2025</c:v>
                </c:pt>
              </c:strCache>
            </c:strRef>
          </c:cat>
          <c:val>
            <c:numRef>
              <c:f>Tabelle1!$B$2:$B$9</c:f>
              <c:numCache>
                <c:formatCode>General</c:formatCode>
                <c:ptCount val="8"/>
                <c:pt idx="0">
                  <c:v>2</c:v>
                </c:pt>
                <c:pt idx="1">
                  <c:v>2.4</c:v>
                </c:pt>
                <c:pt idx="2">
                  <c:v>2.8</c:v>
                </c:pt>
                <c:pt idx="3">
                  <c:v>4.5999999999999996</c:v>
                </c:pt>
                <c:pt idx="4">
                  <c:v>3.9</c:v>
                </c:pt>
                <c:pt idx="5">
                  <c:v>9.5</c:v>
                </c:pt>
                <c:pt idx="6">
                  <c:v>-0.6</c:v>
                </c:pt>
                <c:pt idx="7">
                  <c:v>4.8</c:v>
                </c:pt>
              </c:numCache>
            </c:numRef>
          </c:val>
          <c:extLst>
            <c:ext xmlns:c16="http://schemas.microsoft.com/office/drawing/2014/chart" uri="{C3380CC4-5D6E-409C-BE32-E72D297353CC}">
              <c16:uniqueId val="{00000000-BD51-47A0-AAA0-7C40D9D9A27E}"/>
            </c:ext>
          </c:extLst>
        </c:ser>
        <c:dLbls>
          <c:showLegendKey val="0"/>
          <c:showVal val="0"/>
          <c:showCatName val="0"/>
          <c:showSerName val="0"/>
          <c:showPercent val="0"/>
          <c:showBubbleSize val="0"/>
        </c:dLbls>
        <c:gapWidth val="219"/>
        <c:overlap val="-27"/>
        <c:axId val="949935568"/>
        <c:axId val="949935928"/>
      </c:barChart>
      <c:catAx>
        <c:axId val="949935568"/>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de-DE"/>
          </a:p>
        </c:txPr>
        <c:crossAx val="949935928"/>
        <c:crosses val="autoZero"/>
        <c:auto val="1"/>
        <c:lblAlgn val="ctr"/>
        <c:lblOffset val="100"/>
        <c:noMultiLvlLbl val="0"/>
      </c:catAx>
      <c:valAx>
        <c:axId val="949935928"/>
        <c:scaling>
          <c:orientation val="minMax"/>
        </c:scaling>
        <c:delete val="1"/>
        <c:axPos val="l"/>
        <c:majorGridlines>
          <c:spPr>
            <a:ln w="12700" cap="flat" cmpd="sng" algn="ctr">
              <a:noFill/>
              <a:prstDash val="solid"/>
              <a:miter lim="800000"/>
            </a:ln>
            <a:effectLst/>
          </c:spPr>
        </c:majorGridlines>
        <c:numFmt formatCode="General" sourceLinked="1"/>
        <c:majorTickMark val="none"/>
        <c:minorTickMark val="none"/>
        <c:tickLblPos val="nextTo"/>
        <c:crossAx val="949935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b="0">
          <a:solidFill>
            <a:schemeClr val="tx1"/>
          </a:solidFill>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907439662150469E-2"/>
          <c:y val="5.3525450008034124E-2"/>
          <c:w val="0.93709256033784949"/>
          <c:h val="0.73414883284669197"/>
        </c:manualLayout>
      </c:layout>
      <c:barChart>
        <c:barDir val="col"/>
        <c:grouping val="clustered"/>
        <c:varyColors val="0"/>
        <c:ser>
          <c:idx val="0"/>
          <c:order val="0"/>
          <c:tx>
            <c:strRef>
              <c:f>Tabelle1!$B$1</c:f>
              <c:strCache>
                <c:ptCount val="1"/>
                <c:pt idx="0">
                  <c:v>Mittel- und langfristige Schulden in Mio.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Tabelle1!$A$2:$A$9</c:f>
              <c:strCache>
                <c:ptCount val="8"/>
                <c:pt idx="0">
                  <c:v>2018</c:v>
                </c:pt>
                <c:pt idx="1">
                  <c:v>2019</c:v>
                </c:pt>
                <c:pt idx="2">
                  <c:v>2020</c:v>
                </c:pt>
                <c:pt idx="3">
                  <c:v>2021</c:v>
                </c:pt>
                <c:pt idx="4">
                  <c:v>2022</c:v>
                </c:pt>
                <c:pt idx="5">
                  <c:v>2023</c:v>
                </c:pt>
                <c:pt idx="6">
                  <c:v>VA 2024</c:v>
                </c:pt>
                <c:pt idx="7">
                  <c:v>VA 2025</c:v>
                </c:pt>
              </c:strCache>
            </c:strRef>
          </c:cat>
          <c:val>
            <c:numRef>
              <c:f>Tabelle1!$B$2:$B$9</c:f>
              <c:numCache>
                <c:formatCode>General</c:formatCode>
                <c:ptCount val="8"/>
                <c:pt idx="0">
                  <c:v>16.899999999999999</c:v>
                </c:pt>
                <c:pt idx="1">
                  <c:v>10.199999999999999</c:v>
                </c:pt>
                <c:pt idx="2">
                  <c:v>10.7</c:v>
                </c:pt>
                <c:pt idx="3">
                  <c:v>13.8</c:v>
                </c:pt>
                <c:pt idx="4">
                  <c:v>18.2</c:v>
                </c:pt>
                <c:pt idx="5">
                  <c:v>21.2</c:v>
                </c:pt>
                <c:pt idx="6">
                  <c:v>11.5</c:v>
                </c:pt>
                <c:pt idx="7">
                  <c:v>16.899999999999999</c:v>
                </c:pt>
              </c:numCache>
            </c:numRef>
          </c:val>
          <c:extLst>
            <c:ext xmlns:c16="http://schemas.microsoft.com/office/drawing/2014/chart" uri="{C3380CC4-5D6E-409C-BE32-E72D297353CC}">
              <c16:uniqueId val="{00000000-BD51-47A0-AAA0-7C40D9D9A27E}"/>
            </c:ext>
          </c:extLst>
        </c:ser>
        <c:dLbls>
          <c:showLegendKey val="0"/>
          <c:showVal val="0"/>
          <c:showCatName val="0"/>
          <c:showSerName val="0"/>
          <c:showPercent val="0"/>
          <c:showBubbleSize val="0"/>
        </c:dLbls>
        <c:gapWidth val="219"/>
        <c:overlap val="-27"/>
        <c:axId val="949935568"/>
        <c:axId val="949935928"/>
      </c:barChart>
      <c:catAx>
        <c:axId val="949935568"/>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de-DE"/>
          </a:p>
        </c:txPr>
        <c:crossAx val="949935928"/>
        <c:crosses val="autoZero"/>
        <c:auto val="1"/>
        <c:lblAlgn val="ctr"/>
        <c:lblOffset val="100"/>
        <c:noMultiLvlLbl val="0"/>
      </c:catAx>
      <c:valAx>
        <c:axId val="949935928"/>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949935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b="0">
          <a:solidFill>
            <a:schemeClr val="tx1"/>
          </a:solidFill>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3360" b="0" i="0" u="none" strike="noStrike" kern="1200" spc="0" baseline="0">
              <a:solidFill>
                <a:schemeClr val="tx1"/>
              </a:solidFill>
              <a:latin typeface="+mn-lt"/>
              <a:ea typeface="+mn-ea"/>
              <a:cs typeface="+mn-cs"/>
            </a:defRPr>
          </a:pPr>
          <a:endParaRPr lang="de-DE"/>
        </a:p>
      </c:txPr>
    </c:title>
    <c:autoTitleDeleted val="0"/>
    <c:plotArea>
      <c:layout/>
      <c:barChart>
        <c:barDir val="col"/>
        <c:grouping val="clustered"/>
        <c:varyColors val="0"/>
        <c:ser>
          <c:idx val="0"/>
          <c:order val="0"/>
          <c:tx>
            <c:strRef>
              <c:f>Tabelle1!$B$1</c:f>
              <c:strCache>
                <c:ptCount val="1"/>
                <c:pt idx="0">
                  <c:v>Mittel- und langfristige Schulden in Mio.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Tabelle1!$A$2:$A$6</c:f>
              <c:numCache>
                <c:formatCode>General</c:formatCode>
                <c:ptCount val="5"/>
                <c:pt idx="0">
                  <c:v>2025</c:v>
                </c:pt>
                <c:pt idx="1">
                  <c:v>2026</c:v>
                </c:pt>
                <c:pt idx="2">
                  <c:v>2027</c:v>
                </c:pt>
                <c:pt idx="3">
                  <c:v>2028</c:v>
                </c:pt>
                <c:pt idx="4">
                  <c:v>2029</c:v>
                </c:pt>
              </c:numCache>
            </c:numRef>
          </c:cat>
          <c:val>
            <c:numRef>
              <c:f>Tabelle1!$B$2:$B$6</c:f>
              <c:numCache>
                <c:formatCode>General</c:formatCode>
                <c:ptCount val="5"/>
                <c:pt idx="0">
                  <c:v>18</c:v>
                </c:pt>
                <c:pt idx="1">
                  <c:v>35</c:v>
                </c:pt>
                <c:pt idx="2">
                  <c:v>44</c:v>
                </c:pt>
                <c:pt idx="3">
                  <c:v>47</c:v>
                </c:pt>
                <c:pt idx="4">
                  <c:v>54</c:v>
                </c:pt>
              </c:numCache>
            </c:numRef>
          </c:val>
          <c:extLst>
            <c:ext xmlns:c16="http://schemas.microsoft.com/office/drawing/2014/chart" uri="{C3380CC4-5D6E-409C-BE32-E72D297353CC}">
              <c16:uniqueId val="{00000000-BD51-47A0-AAA0-7C40D9D9A27E}"/>
            </c:ext>
          </c:extLst>
        </c:ser>
        <c:dLbls>
          <c:showLegendKey val="0"/>
          <c:showVal val="0"/>
          <c:showCatName val="0"/>
          <c:showSerName val="0"/>
          <c:showPercent val="0"/>
          <c:showBubbleSize val="0"/>
        </c:dLbls>
        <c:gapWidth val="219"/>
        <c:overlap val="-27"/>
        <c:axId val="949935568"/>
        <c:axId val="949935928"/>
      </c:barChart>
      <c:catAx>
        <c:axId val="949935568"/>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de-DE"/>
          </a:p>
        </c:txPr>
        <c:crossAx val="949935928"/>
        <c:crosses val="autoZero"/>
        <c:auto val="1"/>
        <c:lblAlgn val="ctr"/>
        <c:lblOffset val="100"/>
        <c:noMultiLvlLbl val="0"/>
      </c:catAx>
      <c:valAx>
        <c:axId val="949935928"/>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949935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b="0">
          <a:solidFill>
            <a:schemeClr val="tx1"/>
          </a:solidFill>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7DFC08-A20C-408A-A31E-CB298981E0EF}" type="doc">
      <dgm:prSet loTypeId="urn:microsoft.com/office/officeart/2005/8/layout/pList2" loCatId="list" qsTypeId="urn:microsoft.com/office/officeart/2005/8/quickstyle/simple1" qsCatId="simple" csTypeId="urn:microsoft.com/office/officeart/2005/8/colors/accent2_2" csCatId="accent2" phldr="1"/>
      <dgm:spPr/>
      <dgm:t>
        <a:bodyPr/>
        <a:lstStyle/>
        <a:p>
          <a:endParaRPr lang="de-CH"/>
        </a:p>
      </dgm:t>
    </dgm:pt>
    <dgm:pt modelId="{2CB56AEC-542D-4F59-AB1D-4A0095E82FF0}">
      <dgm:prSet phldrT="[Text]" custT="1"/>
      <dgm:spPr/>
      <dgm:t>
        <a:bodyPr/>
        <a:lstStyle/>
        <a:p>
          <a:br>
            <a:rPr lang="de-DE" sz="2000" dirty="0">
              <a:solidFill>
                <a:schemeClr val="tx1"/>
              </a:solidFill>
            </a:rPr>
          </a:br>
          <a:br>
            <a:rPr lang="de-DE" sz="2000" dirty="0">
              <a:solidFill>
                <a:schemeClr val="tx1"/>
              </a:solidFill>
            </a:rPr>
          </a:br>
          <a:br>
            <a:rPr lang="de-DE" sz="2000" dirty="0">
              <a:solidFill>
                <a:schemeClr val="tx1"/>
              </a:solidFill>
            </a:rPr>
          </a:br>
          <a:r>
            <a:rPr lang="de-DE" sz="2000" dirty="0">
              <a:solidFill>
                <a:schemeClr val="tx1"/>
              </a:solidFill>
            </a:rPr>
            <a:t>Einladung und Durchführung</a:t>
          </a:r>
          <a:endParaRPr lang="de-CH" sz="2000" dirty="0">
            <a:solidFill>
              <a:schemeClr val="tx1"/>
            </a:solidFill>
          </a:endParaRPr>
        </a:p>
      </dgm:t>
    </dgm:pt>
    <dgm:pt modelId="{4BFA982C-FCB6-4C26-8EDA-11FCD72FB7EB}" type="parTrans" cxnId="{8E3599E0-4D34-4540-B337-184D4D28D041}">
      <dgm:prSet/>
      <dgm:spPr/>
      <dgm:t>
        <a:bodyPr/>
        <a:lstStyle/>
        <a:p>
          <a:endParaRPr lang="de-CH">
            <a:solidFill>
              <a:schemeClr val="tx1"/>
            </a:solidFill>
          </a:endParaRPr>
        </a:p>
      </dgm:t>
    </dgm:pt>
    <dgm:pt modelId="{F4837A38-2320-47CE-A734-17846CD8DE1F}" type="sibTrans" cxnId="{8E3599E0-4D34-4540-B337-184D4D28D041}">
      <dgm:prSet/>
      <dgm:spPr/>
      <dgm:t>
        <a:bodyPr/>
        <a:lstStyle/>
        <a:p>
          <a:endParaRPr lang="de-CH">
            <a:solidFill>
              <a:schemeClr val="tx1"/>
            </a:solidFill>
          </a:endParaRPr>
        </a:p>
      </dgm:t>
    </dgm:pt>
    <dgm:pt modelId="{B7E98FBF-6C5F-4850-A8E2-16C1829BB3A3}">
      <dgm:prSet phldrT="[Text]" custT="1"/>
      <dgm:spPr/>
      <dgm:t>
        <a:bodyPr/>
        <a:lstStyle/>
        <a:p>
          <a:br>
            <a:rPr lang="de-DE" sz="2000">
              <a:solidFill>
                <a:schemeClr val="tx1"/>
              </a:solidFill>
            </a:rPr>
          </a:br>
          <a:br>
            <a:rPr lang="de-DE" sz="2000">
              <a:solidFill>
                <a:schemeClr val="tx1"/>
              </a:solidFill>
            </a:rPr>
          </a:br>
          <a:br>
            <a:rPr lang="de-DE" sz="2000">
              <a:solidFill>
                <a:schemeClr val="tx1"/>
              </a:solidFill>
            </a:rPr>
          </a:br>
          <a:r>
            <a:rPr lang="de-DE" sz="2000">
              <a:solidFill>
                <a:schemeClr val="tx1"/>
              </a:solidFill>
            </a:rPr>
            <a:t>Öffentliche Auflage</a:t>
          </a:r>
          <a:endParaRPr lang="de-CH" sz="2000" dirty="0">
            <a:solidFill>
              <a:schemeClr val="tx1"/>
            </a:solidFill>
          </a:endParaRPr>
        </a:p>
      </dgm:t>
    </dgm:pt>
    <dgm:pt modelId="{1869A12F-0652-40E2-82D0-B90FA7F1CCDB}" type="parTrans" cxnId="{47D2BBEC-83D1-44DC-9A18-EDC7BAB04193}">
      <dgm:prSet/>
      <dgm:spPr/>
      <dgm:t>
        <a:bodyPr/>
        <a:lstStyle/>
        <a:p>
          <a:endParaRPr lang="de-CH">
            <a:solidFill>
              <a:schemeClr val="tx1"/>
            </a:solidFill>
          </a:endParaRPr>
        </a:p>
      </dgm:t>
    </dgm:pt>
    <dgm:pt modelId="{6546B329-03E4-4A2F-8AE0-A8223C38AF86}" type="sibTrans" cxnId="{47D2BBEC-83D1-44DC-9A18-EDC7BAB04193}">
      <dgm:prSet/>
      <dgm:spPr/>
      <dgm:t>
        <a:bodyPr/>
        <a:lstStyle/>
        <a:p>
          <a:endParaRPr lang="de-CH">
            <a:solidFill>
              <a:schemeClr val="tx1"/>
            </a:solidFill>
          </a:endParaRPr>
        </a:p>
      </dgm:t>
    </dgm:pt>
    <dgm:pt modelId="{887113C8-3B84-410F-BC59-A08321D593C6}">
      <dgm:prSet phldrT="[Text]" custT="1"/>
      <dgm:spPr/>
      <dgm:t>
        <a:bodyPr/>
        <a:lstStyle/>
        <a:p>
          <a:endParaRPr lang="de-DE" sz="1800" dirty="0">
            <a:solidFill>
              <a:schemeClr val="tx1"/>
            </a:solidFill>
          </a:endParaRPr>
        </a:p>
        <a:p>
          <a:br>
            <a:rPr lang="de-DE" sz="1800" dirty="0">
              <a:solidFill>
                <a:schemeClr val="tx1"/>
              </a:solidFill>
            </a:rPr>
          </a:br>
          <a:endParaRPr lang="de-DE" sz="1800" dirty="0">
            <a:solidFill>
              <a:schemeClr val="tx1"/>
            </a:solidFill>
          </a:endParaRPr>
        </a:p>
        <a:p>
          <a:r>
            <a:rPr lang="de-DE" sz="2000">
              <a:solidFill>
                <a:schemeClr val="tx1"/>
              </a:solidFill>
            </a:rPr>
            <a:t>Stimmenzähler</a:t>
          </a:r>
          <a:endParaRPr lang="de-CH" sz="2000" dirty="0">
            <a:solidFill>
              <a:schemeClr val="tx1"/>
            </a:solidFill>
          </a:endParaRPr>
        </a:p>
      </dgm:t>
    </dgm:pt>
    <dgm:pt modelId="{F10F62DA-0787-4903-84A4-C8F27A90EC6A}" type="sibTrans" cxnId="{3759E0BE-30A0-42E6-A93D-E0C405C63250}">
      <dgm:prSet/>
      <dgm:spPr/>
      <dgm:t>
        <a:bodyPr/>
        <a:lstStyle/>
        <a:p>
          <a:endParaRPr lang="de-CH">
            <a:solidFill>
              <a:schemeClr val="tx1"/>
            </a:solidFill>
          </a:endParaRPr>
        </a:p>
      </dgm:t>
    </dgm:pt>
    <dgm:pt modelId="{1626E3C7-E285-43D4-8119-8129FD7BDFF5}" type="parTrans" cxnId="{3759E0BE-30A0-42E6-A93D-E0C405C63250}">
      <dgm:prSet/>
      <dgm:spPr/>
      <dgm:t>
        <a:bodyPr/>
        <a:lstStyle/>
        <a:p>
          <a:endParaRPr lang="de-CH">
            <a:solidFill>
              <a:schemeClr val="tx1"/>
            </a:solidFill>
          </a:endParaRPr>
        </a:p>
      </dgm:t>
    </dgm:pt>
    <dgm:pt modelId="{A0958F4E-ED60-44A1-8C50-D4F9CB2B7710}">
      <dgm:prSet custT="1"/>
      <dgm:spPr/>
      <dgm:t>
        <a:bodyPr/>
        <a:lstStyle/>
        <a:p>
          <a:br>
            <a:rPr lang="de-DE" sz="2800" dirty="0">
              <a:solidFill>
                <a:schemeClr val="tx1"/>
              </a:solidFill>
            </a:rPr>
          </a:br>
          <a:endParaRPr lang="de-DE" sz="2800" dirty="0">
            <a:solidFill>
              <a:schemeClr val="tx1"/>
            </a:solidFill>
          </a:endParaRPr>
        </a:p>
        <a:p>
          <a:r>
            <a:rPr lang="de-DE" sz="2000" dirty="0">
              <a:solidFill>
                <a:schemeClr val="tx1"/>
              </a:solidFill>
            </a:rPr>
            <a:t>Protokoll</a:t>
          </a:r>
          <a:endParaRPr lang="de-CH" sz="2000" dirty="0">
            <a:solidFill>
              <a:schemeClr val="tx1"/>
            </a:solidFill>
          </a:endParaRPr>
        </a:p>
      </dgm:t>
    </dgm:pt>
    <dgm:pt modelId="{8CA1ACAF-1723-49EE-A06B-56C889505AC0}" type="sibTrans" cxnId="{F4A39ECF-B0AE-4858-9487-28A45A055EF4}">
      <dgm:prSet/>
      <dgm:spPr/>
      <dgm:t>
        <a:bodyPr/>
        <a:lstStyle/>
        <a:p>
          <a:endParaRPr lang="de-CH">
            <a:solidFill>
              <a:schemeClr val="tx1"/>
            </a:solidFill>
          </a:endParaRPr>
        </a:p>
      </dgm:t>
    </dgm:pt>
    <dgm:pt modelId="{9FDA00D1-7C60-4DBC-BAAA-31597D7B42B7}" type="parTrans" cxnId="{F4A39ECF-B0AE-4858-9487-28A45A055EF4}">
      <dgm:prSet/>
      <dgm:spPr/>
      <dgm:t>
        <a:bodyPr/>
        <a:lstStyle/>
        <a:p>
          <a:endParaRPr lang="de-CH">
            <a:solidFill>
              <a:schemeClr val="tx1"/>
            </a:solidFill>
          </a:endParaRPr>
        </a:p>
      </dgm:t>
    </dgm:pt>
    <dgm:pt modelId="{9C9AFF1E-F1E7-431F-B361-E8FEA96637C9}" type="pres">
      <dgm:prSet presAssocID="{3B7DFC08-A20C-408A-A31E-CB298981E0EF}" presName="Name0" presStyleCnt="0">
        <dgm:presLayoutVars>
          <dgm:dir/>
          <dgm:resizeHandles val="exact"/>
        </dgm:presLayoutVars>
      </dgm:prSet>
      <dgm:spPr/>
    </dgm:pt>
    <dgm:pt modelId="{A232EB3C-58D6-4CB6-AF06-E99E197D86E7}" type="pres">
      <dgm:prSet presAssocID="{3B7DFC08-A20C-408A-A31E-CB298981E0EF}" presName="bkgdShp" presStyleLbl="alignAccFollowNode1" presStyleIdx="0" presStyleCnt="1"/>
      <dgm:spPr/>
    </dgm:pt>
    <dgm:pt modelId="{9ADFD975-14F5-4A37-90AC-ACE4184655A8}" type="pres">
      <dgm:prSet presAssocID="{3B7DFC08-A20C-408A-A31E-CB298981E0EF}" presName="linComp" presStyleCnt="0"/>
      <dgm:spPr/>
    </dgm:pt>
    <dgm:pt modelId="{F4E659DA-5AA3-41C3-9B52-74784E2AAC19}" type="pres">
      <dgm:prSet presAssocID="{2CB56AEC-542D-4F59-AB1D-4A0095E82FF0}" presName="compNode" presStyleCnt="0"/>
      <dgm:spPr/>
    </dgm:pt>
    <dgm:pt modelId="{27BE9577-F53C-491B-82E6-0C9D4D5FE7D7}" type="pres">
      <dgm:prSet presAssocID="{2CB56AEC-542D-4F59-AB1D-4A0095E82FF0}" presName="node" presStyleLbl="node1" presStyleIdx="0" presStyleCnt="4">
        <dgm:presLayoutVars>
          <dgm:bulletEnabled val="1"/>
        </dgm:presLayoutVars>
      </dgm:prSet>
      <dgm:spPr/>
    </dgm:pt>
    <dgm:pt modelId="{C6E45786-033E-4965-BBB7-FF4C42CD92B8}" type="pres">
      <dgm:prSet presAssocID="{2CB56AEC-542D-4F59-AB1D-4A0095E82FF0}" presName="invisiNode" presStyleLbl="node1" presStyleIdx="0" presStyleCnt="4"/>
      <dgm:spPr/>
    </dgm:pt>
    <dgm:pt modelId="{B8C91802-ACDB-460D-AF7E-937FD3DEA429}" type="pres">
      <dgm:prSet presAssocID="{2CB56AEC-542D-4F59-AB1D-4A0095E82FF0}" presName="imagNode" presStyleLbl="fgImgPlac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t="-7000" b="-7000"/>
          </a:stretch>
        </a:blipFill>
      </dgm:spPr>
      <dgm:extLst>
        <a:ext uri="{E40237B7-FDA0-4F09-8148-C483321AD2D9}">
          <dgm14:cNvPr xmlns:dgm14="http://schemas.microsoft.com/office/drawing/2010/diagram" id="0" name="" descr="Umschlag öffnen Silhouette"/>
        </a:ext>
      </dgm:extLst>
    </dgm:pt>
    <dgm:pt modelId="{9AC22C66-65AF-480D-BD25-15CDC18FA02D}" type="pres">
      <dgm:prSet presAssocID="{F4837A38-2320-47CE-A734-17846CD8DE1F}" presName="sibTrans" presStyleLbl="sibTrans2D1" presStyleIdx="0" presStyleCnt="0"/>
      <dgm:spPr/>
    </dgm:pt>
    <dgm:pt modelId="{55D3EF77-1828-4EC5-8DCE-71724D649D72}" type="pres">
      <dgm:prSet presAssocID="{B7E98FBF-6C5F-4850-A8E2-16C1829BB3A3}" presName="compNode" presStyleCnt="0"/>
      <dgm:spPr/>
    </dgm:pt>
    <dgm:pt modelId="{E38BC6C4-9995-41DB-912D-761277B1AED1}" type="pres">
      <dgm:prSet presAssocID="{B7E98FBF-6C5F-4850-A8E2-16C1829BB3A3}" presName="node" presStyleLbl="node1" presStyleIdx="1" presStyleCnt="4" custLinFactNeighborX="1228">
        <dgm:presLayoutVars>
          <dgm:bulletEnabled val="1"/>
        </dgm:presLayoutVars>
      </dgm:prSet>
      <dgm:spPr/>
    </dgm:pt>
    <dgm:pt modelId="{B0973932-4E6C-494C-B3CA-ED1EEF24C498}" type="pres">
      <dgm:prSet presAssocID="{B7E98FBF-6C5F-4850-A8E2-16C1829BB3A3}" presName="invisiNode" presStyleLbl="node1" presStyleIdx="1" presStyleCnt="4"/>
      <dgm:spPr/>
    </dgm:pt>
    <dgm:pt modelId="{DDD34C1B-17D5-441E-99C6-1F13B2E6DDD7}" type="pres">
      <dgm:prSet presAssocID="{B7E98FBF-6C5F-4850-A8E2-16C1829BB3A3}" presName="imagNode" presStyleLbl="fgImgPlac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t="-7000" b="-7000"/>
          </a:stretch>
        </a:blipFill>
      </dgm:spPr>
      <dgm:extLst>
        <a:ext uri="{E40237B7-FDA0-4F09-8148-C483321AD2D9}">
          <dgm14:cNvPr xmlns:dgm14="http://schemas.microsoft.com/office/drawing/2010/diagram" id="0" name="" descr="Ordnersuche Silhouette"/>
        </a:ext>
      </dgm:extLst>
    </dgm:pt>
    <dgm:pt modelId="{EB051662-D656-4675-A8F6-4480672848B2}" type="pres">
      <dgm:prSet presAssocID="{6546B329-03E4-4A2F-8AE0-A8223C38AF86}" presName="sibTrans" presStyleLbl="sibTrans2D1" presStyleIdx="0" presStyleCnt="0"/>
      <dgm:spPr/>
    </dgm:pt>
    <dgm:pt modelId="{CAE29F7B-BFC9-4BB0-A148-333800D2153B}" type="pres">
      <dgm:prSet presAssocID="{887113C8-3B84-410F-BC59-A08321D593C6}" presName="compNode" presStyleCnt="0"/>
      <dgm:spPr/>
    </dgm:pt>
    <dgm:pt modelId="{AA5B934C-32DC-4A58-A8BF-5E3215E1B0C9}" type="pres">
      <dgm:prSet presAssocID="{887113C8-3B84-410F-BC59-A08321D593C6}" presName="node" presStyleLbl="node1" presStyleIdx="2" presStyleCnt="4">
        <dgm:presLayoutVars>
          <dgm:bulletEnabled val="1"/>
        </dgm:presLayoutVars>
      </dgm:prSet>
      <dgm:spPr/>
    </dgm:pt>
    <dgm:pt modelId="{022C7CED-855E-4059-B218-F8B951FAFA8F}" type="pres">
      <dgm:prSet presAssocID="{887113C8-3B84-410F-BC59-A08321D593C6}" presName="invisiNode" presStyleLbl="node1" presStyleIdx="2" presStyleCnt="4"/>
      <dgm:spPr/>
    </dgm:pt>
    <dgm:pt modelId="{540FA3B9-50B6-4A3D-B21F-524DBC0D6B36}" type="pres">
      <dgm:prSet presAssocID="{887113C8-3B84-410F-BC59-A08321D593C6}" presName="imagNode" presStyleLbl="fgImgPlace1" presStyleIdx="2" presStyleCnt="4"/>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7000" b="-7000"/>
          </a:stretch>
        </a:blipFill>
      </dgm:spPr>
    </dgm:pt>
    <dgm:pt modelId="{3C9B2813-4FF3-4A44-902C-5E6A552A12BD}" type="pres">
      <dgm:prSet presAssocID="{F10F62DA-0787-4903-84A4-C8F27A90EC6A}" presName="sibTrans" presStyleLbl="sibTrans2D1" presStyleIdx="0" presStyleCnt="0"/>
      <dgm:spPr/>
    </dgm:pt>
    <dgm:pt modelId="{C6DF5A17-B0E3-4630-8795-6AFA37377B72}" type="pres">
      <dgm:prSet presAssocID="{A0958F4E-ED60-44A1-8C50-D4F9CB2B7710}" presName="compNode" presStyleCnt="0"/>
      <dgm:spPr/>
    </dgm:pt>
    <dgm:pt modelId="{50D9A9A5-0DDC-46F3-92D3-2B3CB2E41150}" type="pres">
      <dgm:prSet presAssocID="{A0958F4E-ED60-44A1-8C50-D4F9CB2B7710}" presName="node" presStyleLbl="node1" presStyleIdx="3" presStyleCnt="4">
        <dgm:presLayoutVars>
          <dgm:bulletEnabled val="1"/>
        </dgm:presLayoutVars>
      </dgm:prSet>
      <dgm:spPr/>
    </dgm:pt>
    <dgm:pt modelId="{CB01EA13-517F-42A8-9DA6-B79885D9DE65}" type="pres">
      <dgm:prSet presAssocID="{A0958F4E-ED60-44A1-8C50-D4F9CB2B7710}" presName="invisiNode" presStyleLbl="node1" presStyleIdx="3" presStyleCnt="4"/>
      <dgm:spPr/>
    </dgm:pt>
    <dgm:pt modelId="{D9EF8F8B-7B8C-4D82-A047-B343BC18A3E9}" type="pres">
      <dgm:prSet presAssocID="{A0958F4E-ED60-44A1-8C50-D4F9CB2B7710}" presName="imagNode" presStyleLbl="fgImgPlac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t="-7000" b="-7000"/>
          </a:stretch>
        </a:blipFill>
      </dgm:spPr>
      <dgm:extLst>
        <a:ext uri="{E40237B7-FDA0-4F09-8148-C483321AD2D9}">
          <dgm14:cNvPr xmlns:dgm14="http://schemas.microsoft.com/office/drawing/2010/diagram" id="0" name="" descr="Dokument Silhouette"/>
        </a:ext>
      </dgm:extLst>
    </dgm:pt>
  </dgm:ptLst>
  <dgm:cxnLst>
    <dgm:cxn modelId="{0FF0920C-5695-41B3-8E1D-E886575B8F86}" type="presOf" srcId="{B7E98FBF-6C5F-4850-A8E2-16C1829BB3A3}" destId="{E38BC6C4-9995-41DB-912D-761277B1AED1}" srcOrd="0" destOrd="0" presId="urn:microsoft.com/office/officeart/2005/8/layout/pList2"/>
    <dgm:cxn modelId="{B75D9532-2176-4A3C-BE41-321FC0E2093A}" type="presOf" srcId="{F10F62DA-0787-4903-84A4-C8F27A90EC6A}" destId="{3C9B2813-4FF3-4A44-902C-5E6A552A12BD}" srcOrd="0" destOrd="0" presId="urn:microsoft.com/office/officeart/2005/8/layout/pList2"/>
    <dgm:cxn modelId="{5E24433D-F882-44E7-877D-66D869C6FC6D}" type="presOf" srcId="{2CB56AEC-542D-4F59-AB1D-4A0095E82FF0}" destId="{27BE9577-F53C-491B-82E6-0C9D4D5FE7D7}" srcOrd="0" destOrd="0" presId="urn:microsoft.com/office/officeart/2005/8/layout/pList2"/>
    <dgm:cxn modelId="{2E8F104C-9DB5-4A6C-B27C-2E862F8F3A7E}" type="presOf" srcId="{3B7DFC08-A20C-408A-A31E-CB298981E0EF}" destId="{9C9AFF1E-F1E7-431F-B361-E8FEA96637C9}" srcOrd="0" destOrd="0" presId="urn:microsoft.com/office/officeart/2005/8/layout/pList2"/>
    <dgm:cxn modelId="{B151496D-39F8-458A-9286-5FF0F3FE1632}" type="presOf" srcId="{A0958F4E-ED60-44A1-8C50-D4F9CB2B7710}" destId="{50D9A9A5-0DDC-46F3-92D3-2B3CB2E41150}" srcOrd="0" destOrd="0" presId="urn:microsoft.com/office/officeart/2005/8/layout/pList2"/>
    <dgm:cxn modelId="{4FA6DA76-9C58-4472-B4E1-C5D06126C0E8}" type="presOf" srcId="{F4837A38-2320-47CE-A734-17846CD8DE1F}" destId="{9AC22C66-65AF-480D-BD25-15CDC18FA02D}" srcOrd="0" destOrd="0" presId="urn:microsoft.com/office/officeart/2005/8/layout/pList2"/>
    <dgm:cxn modelId="{3759E0BE-30A0-42E6-A93D-E0C405C63250}" srcId="{3B7DFC08-A20C-408A-A31E-CB298981E0EF}" destId="{887113C8-3B84-410F-BC59-A08321D593C6}" srcOrd="2" destOrd="0" parTransId="{1626E3C7-E285-43D4-8119-8129FD7BDFF5}" sibTransId="{F10F62DA-0787-4903-84A4-C8F27A90EC6A}"/>
    <dgm:cxn modelId="{9008EACC-7F27-44A7-AFAB-35B719EEBB81}" type="presOf" srcId="{887113C8-3B84-410F-BC59-A08321D593C6}" destId="{AA5B934C-32DC-4A58-A8BF-5E3215E1B0C9}" srcOrd="0" destOrd="0" presId="urn:microsoft.com/office/officeart/2005/8/layout/pList2"/>
    <dgm:cxn modelId="{F4A39ECF-B0AE-4858-9487-28A45A055EF4}" srcId="{3B7DFC08-A20C-408A-A31E-CB298981E0EF}" destId="{A0958F4E-ED60-44A1-8C50-D4F9CB2B7710}" srcOrd="3" destOrd="0" parTransId="{9FDA00D1-7C60-4DBC-BAAA-31597D7B42B7}" sibTransId="{8CA1ACAF-1723-49EE-A06B-56C889505AC0}"/>
    <dgm:cxn modelId="{8E3599E0-4D34-4540-B337-184D4D28D041}" srcId="{3B7DFC08-A20C-408A-A31E-CB298981E0EF}" destId="{2CB56AEC-542D-4F59-AB1D-4A0095E82FF0}" srcOrd="0" destOrd="0" parTransId="{4BFA982C-FCB6-4C26-8EDA-11FCD72FB7EB}" sibTransId="{F4837A38-2320-47CE-A734-17846CD8DE1F}"/>
    <dgm:cxn modelId="{27476CE7-2DEF-42BB-83A6-B585C635270B}" type="presOf" srcId="{6546B329-03E4-4A2F-8AE0-A8223C38AF86}" destId="{EB051662-D656-4675-A8F6-4480672848B2}" srcOrd="0" destOrd="0" presId="urn:microsoft.com/office/officeart/2005/8/layout/pList2"/>
    <dgm:cxn modelId="{47D2BBEC-83D1-44DC-9A18-EDC7BAB04193}" srcId="{3B7DFC08-A20C-408A-A31E-CB298981E0EF}" destId="{B7E98FBF-6C5F-4850-A8E2-16C1829BB3A3}" srcOrd="1" destOrd="0" parTransId="{1869A12F-0652-40E2-82D0-B90FA7F1CCDB}" sibTransId="{6546B329-03E4-4A2F-8AE0-A8223C38AF86}"/>
    <dgm:cxn modelId="{D3D84E3C-1E73-49F4-B400-A3309E36932D}" type="presParOf" srcId="{9C9AFF1E-F1E7-431F-B361-E8FEA96637C9}" destId="{A232EB3C-58D6-4CB6-AF06-E99E197D86E7}" srcOrd="0" destOrd="0" presId="urn:microsoft.com/office/officeart/2005/8/layout/pList2"/>
    <dgm:cxn modelId="{CD2B77AE-3434-41AF-A292-6A77E19C8823}" type="presParOf" srcId="{9C9AFF1E-F1E7-431F-B361-E8FEA96637C9}" destId="{9ADFD975-14F5-4A37-90AC-ACE4184655A8}" srcOrd="1" destOrd="0" presId="urn:microsoft.com/office/officeart/2005/8/layout/pList2"/>
    <dgm:cxn modelId="{FDA0F145-31EE-4C10-A1CD-760A3A616E15}" type="presParOf" srcId="{9ADFD975-14F5-4A37-90AC-ACE4184655A8}" destId="{F4E659DA-5AA3-41C3-9B52-74784E2AAC19}" srcOrd="0" destOrd="0" presId="urn:microsoft.com/office/officeart/2005/8/layout/pList2"/>
    <dgm:cxn modelId="{6CD22456-4305-4F1C-8282-97CA178340F9}" type="presParOf" srcId="{F4E659DA-5AA3-41C3-9B52-74784E2AAC19}" destId="{27BE9577-F53C-491B-82E6-0C9D4D5FE7D7}" srcOrd="0" destOrd="0" presId="urn:microsoft.com/office/officeart/2005/8/layout/pList2"/>
    <dgm:cxn modelId="{9313A531-3A16-4D62-A856-B1402228AB17}" type="presParOf" srcId="{F4E659DA-5AA3-41C3-9B52-74784E2AAC19}" destId="{C6E45786-033E-4965-BBB7-FF4C42CD92B8}" srcOrd="1" destOrd="0" presId="urn:microsoft.com/office/officeart/2005/8/layout/pList2"/>
    <dgm:cxn modelId="{3B903257-17B3-4AC4-B593-590CDD55B892}" type="presParOf" srcId="{F4E659DA-5AA3-41C3-9B52-74784E2AAC19}" destId="{B8C91802-ACDB-460D-AF7E-937FD3DEA429}" srcOrd="2" destOrd="0" presId="urn:microsoft.com/office/officeart/2005/8/layout/pList2"/>
    <dgm:cxn modelId="{3886C823-C4FE-4C27-B598-57DA3825D072}" type="presParOf" srcId="{9ADFD975-14F5-4A37-90AC-ACE4184655A8}" destId="{9AC22C66-65AF-480D-BD25-15CDC18FA02D}" srcOrd="1" destOrd="0" presId="urn:microsoft.com/office/officeart/2005/8/layout/pList2"/>
    <dgm:cxn modelId="{588237DB-CB26-458D-AE82-9CE475311DAD}" type="presParOf" srcId="{9ADFD975-14F5-4A37-90AC-ACE4184655A8}" destId="{55D3EF77-1828-4EC5-8DCE-71724D649D72}" srcOrd="2" destOrd="0" presId="urn:microsoft.com/office/officeart/2005/8/layout/pList2"/>
    <dgm:cxn modelId="{3F0E940A-CA21-421F-B600-6CABE423192C}" type="presParOf" srcId="{55D3EF77-1828-4EC5-8DCE-71724D649D72}" destId="{E38BC6C4-9995-41DB-912D-761277B1AED1}" srcOrd="0" destOrd="0" presId="urn:microsoft.com/office/officeart/2005/8/layout/pList2"/>
    <dgm:cxn modelId="{A20E7CA2-0F97-4F6E-B059-6DE120594A35}" type="presParOf" srcId="{55D3EF77-1828-4EC5-8DCE-71724D649D72}" destId="{B0973932-4E6C-494C-B3CA-ED1EEF24C498}" srcOrd="1" destOrd="0" presId="urn:microsoft.com/office/officeart/2005/8/layout/pList2"/>
    <dgm:cxn modelId="{33ED4369-D487-47D6-8C05-1EBBF95A5975}" type="presParOf" srcId="{55D3EF77-1828-4EC5-8DCE-71724D649D72}" destId="{DDD34C1B-17D5-441E-99C6-1F13B2E6DDD7}" srcOrd="2" destOrd="0" presId="urn:microsoft.com/office/officeart/2005/8/layout/pList2"/>
    <dgm:cxn modelId="{7893E89C-5FF1-49C1-B27A-980CBEA00F25}" type="presParOf" srcId="{9ADFD975-14F5-4A37-90AC-ACE4184655A8}" destId="{EB051662-D656-4675-A8F6-4480672848B2}" srcOrd="3" destOrd="0" presId="urn:microsoft.com/office/officeart/2005/8/layout/pList2"/>
    <dgm:cxn modelId="{CE2D00A0-4278-44BB-B04D-16CDA06E07B0}" type="presParOf" srcId="{9ADFD975-14F5-4A37-90AC-ACE4184655A8}" destId="{CAE29F7B-BFC9-4BB0-A148-333800D2153B}" srcOrd="4" destOrd="0" presId="urn:microsoft.com/office/officeart/2005/8/layout/pList2"/>
    <dgm:cxn modelId="{CEF203A3-823E-4949-9733-22C85C960E15}" type="presParOf" srcId="{CAE29F7B-BFC9-4BB0-A148-333800D2153B}" destId="{AA5B934C-32DC-4A58-A8BF-5E3215E1B0C9}" srcOrd="0" destOrd="0" presId="urn:microsoft.com/office/officeart/2005/8/layout/pList2"/>
    <dgm:cxn modelId="{A9593458-792B-47B7-8985-326BB9B23D45}" type="presParOf" srcId="{CAE29F7B-BFC9-4BB0-A148-333800D2153B}" destId="{022C7CED-855E-4059-B218-F8B951FAFA8F}" srcOrd="1" destOrd="0" presId="urn:microsoft.com/office/officeart/2005/8/layout/pList2"/>
    <dgm:cxn modelId="{DCBB8793-2C29-4B6D-BCE7-1CBA88F1C21D}" type="presParOf" srcId="{CAE29F7B-BFC9-4BB0-A148-333800D2153B}" destId="{540FA3B9-50B6-4A3D-B21F-524DBC0D6B36}" srcOrd="2" destOrd="0" presId="urn:microsoft.com/office/officeart/2005/8/layout/pList2"/>
    <dgm:cxn modelId="{46FDF779-0804-42DD-BA01-9B2E34077A7D}" type="presParOf" srcId="{9ADFD975-14F5-4A37-90AC-ACE4184655A8}" destId="{3C9B2813-4FF3-4A44-902C-5E6A552A12BD}" srcOrd="5" destOrd="0" presId="urn:microsoft.com/office/officeart/2005/8/layout/pList2"/>
    <dgm:cxn modelId="{5394866A-0406-4076-B47F-EF080555FFA7}" type="presParOf" srcId="{9ADFD975-14F5-4A37-90AC-ACE4184655A8}" destId="{C6DF5A17-B0E3-4630-8795-6AFA37377B72}" srcOrd="6" destOrd="0" presId="urn:microsoft.com/office/officeart/2005/8/layout/pList2"/>
    <dgm:cxn modelId="{D724C30F-0C8B-470E-90D1-73D9E98FC3E5}" type="presParOf" srcId="{C6DF5A17-B0E3-4630-8795-6AFA37377B72}" destId="{50D9A9A5-0DDC-46F3-92D3-2B3CB2E41150}" srcOrd="0" destOrd="0" presId="urn:microsoft.com/office/officeart/2005/8/layout/pList2"/>
    <dgm:cxn modelId="{5FF627A2-7EBB-4395-A371-1916106FBFB2}" type="presParOf" srcId="{C6DF5A17-B0E3-4630-8795-6AFA37377B72}" destId="{CB01EA13-517F-42A8-9DA6-B79885D9DE65}" srcOrd="1" destOrd="0" presId="urn:microsoft.com/office/officeart/2005/8/layout/pList2"/>
    <dgm:cxn modelId="{6FECF430-293F-4BEE-9FE4-BCAA0BADD579}" type="presParOf" srcId="{C6DF5A17-B0E3-4630-8795-6AFA37377B72}" destId="{D9EF8F8B-7B8C-4D82-A047-B343BC18A3E9}"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32EB3C-58D6-4CB6-AF06-E99E197D86E7}">
      <dsp:nvSpPr>
        <dsp:cNvPr id="0" name=""/>
        <dsp:cNvSpPr/>
      </dsp:nvSpPr>
      <dsp:spPr>
        <a:xfrm>
          <a:off x="0" y="0"/>
          <a:ext cx="9575801" cy="2168842"/>
        </a:xfrm>
        <a:prstGeom prst="roundRect">
          <a:avLst>
            <a:gd name="adj" fmla="val 10000"/>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C91802-ACDB-460D-AF7E-937FD3DEA429}">
      <dsp:nvSpPr>
        <dsp:cNvPr id="0" name=""/>
        <dsp:cNvSpPr/>
      </dsp:nvSpPr>
      <dsp:spPr>
        <a:xfrm>
          <a:off x="289911" y="289179"/>
          <a:ext cx="2092088" cy="1590484"/>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7000" b="-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BE9577-F53C-491B-82E6-0C9D4D5FE7D7}">
      <dsp:nvSpPr>
        <dsp:cNvPr id="0" name=""/>
        <dsp:cNvSpPr/>
      </dsp:nvSpPr>
      <dsp:spPr>
        <a:xfrm rot="10800000">
          <a:off x="289911" y="2168842"/>
          <a:ext cx="2092088" cy="2650807"/>
        </a:xfrm>
        <a:prstGeom prst="round2SameRect">
          <a:avLst>
            <a:gd name="adj1" fmla="val 10500"/>
            <a:gd name="adj2" fmla="val 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br>
            <a:rPr lang="de-DE" sz="2000" kern="1200" dirty="0">
              <a:solidFill>
                <a:schemeClr val="tx1"/>
              </a:solidFill>
            </a:rPr>
          </a:br>
          <a:br>
            <a:rPr lang="de-DE" sz="2000" kern="1200" dirty="0">
              <a:solidFill>
                <a:schemeClr val="tx1"/>
              </a:solidFill>
            </a:rPr>
          </a:br>
          <a:br>
            <a:rPr lang="de-DE" sz="2000" kern="1200" dirty="0">
              <a:solidFill>
                <a:schemeClr val="tx1"/>
              </a:solidFill>
            </a:rPr>
          </a:br>
          <a:r>
            <a:rPr lang="de-DE" sz="2000" kern="1200" dirty="0">
              <a:solidFill>
                <a:schemeClr val="tx1"/>
              </a:solidFill>
            </a:rPr>
            <a:t>Einladung und Durchführung</a:t>
          </a:r>
          <a:endParaRPr lang="de-CH" sz="2000" kern="1200" dirty="0">
            <a:solidFill>
              <a:schemeClr val="tx1"/>
            </a:solidFill>
          </a:endParaRPr>
        </a:p>
      </dsp:txBody>
      <dsp:txXfrm rot="10800000">
        <a:off x="354250" y="2168842"/>
        <a:ext cx="1963410" cy="2586468"/>
      </dsp:txXfrm>
    </dsp:sp>
    <dsp:sp modelId="{DDD34C1B-17D5-441E-99C6-1F13B2E6DDD7}">
      <dsp:nvSpPr>
        <dsp:cNvPr id="0" name=""/>
        <dsp:cNvSpPr/>
      </dsp:nvSpPr>
      <dsp:spPr>
        <a:xfrm>
          <a:off x="2591208" y="289179"/>
          <a:ext cx="2092088" cy="1590484"/>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7000" b="-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8BC6C4-9995-41DB-912D-761277B1AED1}">
      <dsp:nvSpPr>
        <dsp:cNvPr id="0" name=""/>
        <dsp:cNvSpPr/>
      </dsp:nvSpPr>
      <dsp:spPr>
        <a:xfrm rot="10800000">
          <a:off x="2616898" y="2168842"/>
          <a:ext cx="2092088" cy="2650807"/>
        </a:xfrm>
        <a:prstGeom prst="round2SameRect">
          <a:avLst>
            <a:gd name="adj1" fmla="val 10500"/>
            <a:gd name="adj2" fmla="val 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br>
            <a:rPr lang="de-DE" sz="2000" kern="1200">
              <a:solidFill>
                <a:schemeClr val="tx1"/>
              </a:solidFill>
            </a:rPr>
          </a:br>
          <a:br>
            <a:rPr lang="de-DE" sz="2000" kern="1200">
              <a:solidFill>
                <a:schemeClr val="tx1"/>
              </a:solidFill>
            </a:rPr>
          </a:br>
          <a:br>
            <a:rPr lang="de-DE" sz="2000" kern="1200">
              <a:solidFill>
                <a:schemeClr val="tx1"/>
              </a:solidFill>
            </a:rPr>
          </a:br>
          <a:r>
            <a:rPr lang="de-DE" sz="2000" kern="1200">
              <a:solidFill>
                <a:schemeClr val="tx1"/>
              </a:solidFill>
            </a:rPr>
            <a:t>Öffentliche Auflage</a:t>
          </a:r>
          <a:endParaRPr lang="de-CH" sz="2000" kern="1200" dirty="0">
            <a:solidFill>
              <a:schemeClr val="tx1"/>
            </a:solidFill>
          </a:endParaRPr>
        </a:p>
      </dsp:txBody>
      <dsp:txXfrm rot="10800000">
        <a:off x="2681237" y="2168842"/>
        <a:ext cx="1963410" cy="2586468"/>
      </dsp:txXfrm>
    </dsp:sp>
    <dsp:sp modelId="{540FA3B9-50B6-4A3D-B21F-524DBC0D6B36}">
      <dsp:nvSpPr>
        <dsp:cNvPr id="0" name=""/>
        <dsp:cNvSpPr/>
      </dsp:nvSpPr>
      <dsp:spPr>
        <a:xfrm>
          <a:off x="4892504" y="289179"/>
          <a:ext cx="2092088" cy="1590484"/>
        </a:xfrm>
        <a:prstGeom prst="roundRect">
          <a:avLst>
            <a:gd name="adj" fmla="val 10000"/>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7000" b="-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5B934C-32DC-4A58-A8BF-5E3215E1B0C9}">
      <dsp:nvSpPr>
        <dsp:cNvPr id="0" name=""/>
        <dsp:cNvSpPr/>
      </dsp:nvSpPr>
      <dsp:spPr>
        <a:xfrm rot="10800000">
          <a:off x="4892504" y="2168842"/>
          <a:ext cx="2092088" cy="2650807"/>
        </a:xfrm>
        <a:prstGeom prst="round2SameRect">
          <a:avLst>
            <a:gd name="adj1" fmla="val 10500"/>
            <a:gd name="adj2" fmla="val 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de-DE" sz="1800" kern="1200" dirty="0">
            <a:solidFill>
              <a:schemeClr val="tx1"/>
            </a:solidFill>
          </a:endParaRPr>
        </a:p>
        <a:p>
          <a:pPr marL="0" lvl="0" indent="0" algn="ctr" defTabSz="800100">
            <a:lnSpc>
              <a:spcPct val="90000"/>
            </a:lnSpc>
            <a:spcBef>
              <a:spcPct val="0"/>
            </a:spcBef>
            <a:spcAft>
              <a:spcPct val="35000"/>
            </a:spcAft>
            <a:buNone/>
          </a:pPr>
          <a:br>
            <a:rPr lang="de-DE" sz="1800" kern="1200" dirty="0">
              <a:solidFill>
                <a:schemeClr val="tx1"/>
              </a:solidFill>
            </a:rPr>
          </a:br>
          <a:endParaRPr lang="de-DE" sz="1800" kern="1200" dirty="0">
            <a:solidFill>
              <a:schemeClr val="tx1"/>
            </a:solidFill>
          </a:endParaRPr>
        </a:p>
        <a:p>
          <a:pPr marL="0" lvl="0" indent="0" algn="ctr" defTabSz="800100">
            <a:lnSpc>
              <a:spcPct val="90000"/>
            </a:lnSpc>
            <a:spcBef>
              <a:spcPct val="0"/>
            </a:spcBef>
            <a:spcAft>
              <a:spcPct val="35000"/>
            </a:spcAft>
            <a:buNone/>
          </a:pPr>
          <a:r>
            <a:rPr lang="de-DE" sz="2000" kern="1200">
              <a:solidFill>
                <a:schemeClr val="tx1"/>
              </a:solidFill>
            </a:rPr>
            <a:t>Stimmenzähler</a:t>
          </a:r>
          <a:endParaRPr lang="de-CH" sz="2000" kern="1200" dirty="0">
            <a:solidFill>
              <a:schemeClr val="tx1"/>
            </a:solidFill>
          </a:endParaRPr>
        </a:p>
      </dsp:txBody>
      <dsp:txXfrm rot="10800000">
        <a:off x="4956843" y="2168842"/>
        <a:ext cx="1963410" cy="2586468"/>
      </dsp:txXfrm>
    </dsp:sp>
    <dsp:sp modelId="{D9EF8F8B-7B8C-4D82-A047-B343BC18A3E9}">
      <dsp:nvSpPr>
        <dsp:cNvPr id="0" name=""/>
        <dsp:cNvSpPr/>
      </dsp:nvSpPr>
      <dsp:spPr>
        <a:xfrm>
          <a:off x="7193801" y="289179"/>
          <a:ext cx="2092088" cy="1590484"/>
        </a:xfrm>
        <a:prstGeom prst="roundRect">
          <a:avLst>
            <a:gd name="adj" fmla="val 1000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t="-7000" b="-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D9A9A5-0DDC-46F3-92D3-2B3CB2E41150}">
      <dsp:nvSpPr>
        <dsp:cNvPr id="0" name=""/>
        <dsp:cNvSpPr/>
      </dsp:nvSpPr>
      <dsp:spPr>
        <a:xfrm rot="10800000">
          <a:off x="7193801" y="2168842"/>
          <a:ext cx="2092088" cy="2650807"/>
        </a:xfrm>
        <a:prstGeom prst="round2SameRect">
          <a:avLst>
            <a:gd name="adj1" fmla="val 10500"/>
            <a:gd name="adj2" fmla="val 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br>
            <a:rPr lang="de-DE" sz="2800" kern="1200" dirty="0">
              <a:solidFill>
                <a:schemeClr val="tx1"/>
              </a:solidFill>
            </a:rPr>
          </a:br>
          <a:endParaRPr lang="de-DE" sz="2800" kern="1200" dirty="0">
            <a:solidFill>
              <a:schemeClr val="tx1"/>
            </a:solidFill>
          </a:endParaRPr>
        </a:p>
        <a:p>
          <a:pPr marL="0" lvl="0" indent="0" algn="ctr" defTabSz="1244600">
            <a:lnSpc>
              <a:spcPct val="90000"/>
            </a:lnSpc>
            <a:spcBef>
              <a:spcPct val="0"/>
            </a:spcBef>
            <a:spcAft>
              <a:spcPct val="35000"/>
            </a:spcAft>
            <a:buNone/>
          </a:pPr>
          <a:r>
            <a:rPr lang="de-DE" sz="2000" kern="1200" dirty="0">
              <a:solidFill>
                <a:schemeClr val="tx1"/>
              </a:solidFill>
            </a:rPr>
            <a:t>Protokoll</a:t>
          </a:r>
          <a:endParaRPr lang="de-CH" sz="2000" kern="1200" dirty="0">
            <a:solidFill>
              <a:schemeClr val="tx1"/>
            </a:solidFill>
          </a:endParaRPr>
        </a:p>
      </dsp:txBody>
      <dsp:txXfrm rot="10800000">
        <a:off x="7258140" y="2168842"/>
        <a:ext cx="1963410" cy="2586468"/>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5622799" y="0"/>
            <a:ext cx="4301543" cy="341064"/>
          </a:xfrm>
          <a:prstGeom prst="rect">
            <a:avLst/>
          </a:prstGeom>
        </p:spPr>
        <p:txBody>
          <a:bodyPr vert="horz" lIns="91440" tIns="45720" rIns="91440" bIns="45720" rtlCol="0"/>
          <a:lstStyle>
            <a:lvl1pPr algn="r">
              <a:defRPr sz="1200"/>
            </a:lvl1pPr>
          </a:lstStyle>
          <a:p>
            <a:fld id="{4CDCC1B9-CB80-9E4F-8FCB-B297073057C6}" type="datetimeFigureOut">
              <a:rPr lang="de-DE" smtClean="0"/>
              <a:t>11.02.2025</a:t>
            </a:fld>
            <a:endParaRPr lang="de-DE"/>
          </a:p>
        </p:txBody>
      </p:sp>
      <p:sp>
        <p:nvSpPr>
          <p:cNvPr id="4" name="Folienbildplatzhalter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6456612"/>
            <a:ext cx="4301543" cy="341064"/>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5622799" y="6456612"/>
            <a:ext cx="4301543" cy="341064"/>
          </a:xfrm>
          <a:prstGeom prst="rect">
            <a:avLst/>
          </a:prstGeom>
        </p:spPr>
        <p:txBody>
          <a:bodyPr vert="horz" lIns="91440" tIns="45720" rIns="91440" bIns="45720" rtlCol="0" anchor="b"/>
          <a:lstStyle>
            <a:lvl1pPr algn="r">
              <a:defRPr sz="1200"/>
            </a:lvl1pPr>
          </a:lstStyle>
          <a:p>
            <a:fld id="{1966F114-59C3-C145-8D62-1EA4BEFA57FE}" type="slidenum">
              <a:rPr lang="de-DE" smtClean="0"/>
              <a:t>‹Nr.›</a:t>
            </a:fld>
            <a:endParaRPr lang="de-DE"/>
          </a:p>
        </p:txBody>
      </p:sp>
    </p:spTree>
    <p:extLst>
      <p:ext uri="{BB962C8B-B14F-4D97-AF65-F5344CB8AC3E}">
        <p14:creationId xmlns:p14="http://schemas.microsoft.com/office/powerpoint/2010/main" val="4197181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1</a:t>
            </a:fld>
            <a:endParaRPr lang="de-DE"/>
          </a:p>
        </p:txBody>
      </p:sp>
    </p:spTree>
    <p:extLst>
      <p:ext uri="{BB962C8B-B14F-4D97-AF65-F5344CB8AC3E}">
        <p14:creationId xmlns:p14="http://schemas.microsoft.com/office/powerpoint/2010/main" val="1018691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1966F114-59C3-C145-8D62-1EA4BEFA57FE}" type="slidenum">
              <a:rPr lang="de-DE" smtClean="0"/>
              <a:t>10</a:t>
            </a:fld>
            <a:endParaRPr lang="de-DE"/>
          </a:p>
        </p:txBody>
      </p:sp>
    </p:spTree>
    <p:extLst>
      <p:ext uri="{BB962C8B-B14F-4D97-AF65-F5344CB8AC3E}">
        <p14:creationId xmlns:p14="http://schemas.microsoft.com/office/powerpoint/2010/main" val="1138035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1966F114-59C3-C145-8D62-1EA4BEFA57FE}" type="slidenum">
              <a:rPr lang="de-DE" smtClean="0"/>
              <a:t>11</a:t>
            </a:fld>
            <a:endParaRPr lang="de-DE"/>
          </a:p>
        </p:txBody>
      </p:sp>
    </p:spTree>
    <p:extLst>
      <p:ext uri="{BB962C8B-B14F-4D97-AF65-F5344CB8AC3E}">
        <p14:creationId xmlns:p14="http://schemas.microsoft.com/office/powerpoint/2010/main" val="384973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Guten Abend zusammen. Wir präsentieren euch heute das Budget 2025 der laufenden Rechnung und der Investitionen zur Genehmigung und die Finanzplanung 2026 – 2029 zur Kenntnisnahme. </a:t>
            </a:r>
            <a:r>
              <a:rPr lang="de-CH" sz="1200" kern="1200" dirty="0">
                <a:solidFill>
                  <a:schemeClr val="tx1"/>
                </a:solidFill>
                <a:latin typeface="+mn-lt"/>
                <a:ea typeface="+mn-ea"/>
                <a:cs typeface="+mn-cs"/>
              </a:rPr>
              <a:t>Die Festlegung unseres Budgets ist Vergleichbar mit dem Kurs eines Schiffs. Wir müssen klar definieren, wohin unsere Reise geht, und sicherstellen, dass wir die richtigen Ressourcen haben, um dorthin zu gelangen. Nun werde ich auf die einzelnen Bereiche eingehen, welche für unsere Fahrt notwendig sind.</a:t>
            </a:r>
          </a:p>
        </p:txBody>
      </p:sp>
      <p:sp>
        <p:nvSpPr>
          <p:cNvPr id="4" name="Foliennummernplatzhalter 3"/>
          <p:cNvSpPr>
            <a:spLocks noGrp="1"/>
          </p:cNvSpPr>
          <p:nvPr>
            <p:ph type="sldNum" sz="quarter" idx="5"/>
          </p:nvPr>
        </p:nvSpPr>
        <p:spPr/>
        <p:txBody>
          <a:bodyPr/>
          <a:lstStyle/>
          <a:p>
            <a:fld id="{1966F114-59C3-C145-8D62-1EA4BEFA57FE}" type="slidenum">
              <a:rPr lang="de-DE" smtClean="0"/>
              <a:t>12</a:t>
            </a:fld>
            <a:endParaRPr lang="de-DE"/>
          </a:p>
        </p:txBody>
      </p:sp>
    </p:spTree>
    <p:extLst>
      <p:ext uri="{BB962C8B-B14F-4D97-AF65-F5344CB8AC3E}">
        <p14:creationId xmlns:p14="http://schemas.microsoft.com/office/powerpoint/2010/main" val="3639389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13</a:t>
            </a:fld>
            <a:endParaRPr lang="de-DE"/>
          </a:p>
        </p:txBody>
      </p:sp>
    </p:spTree>
    <p:extLst>
      <p:ext uri="{BB962C8B-B14F-4D97-AF65-F5344CB8AC3E}">
        <p14:creationId xmlns:p14="http://schemas.microsoft.com/office/powerpoint/2010/main" val="2421107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Parameter sind unsere Karte, auf deren werden Punkte und Wege festgelegt und dienten der Orientierung. </a:t>
            </a:r>
          </a:p>
        </p:txBody>
      </p:sp>
      <p:sp>
        <p:nvSpPr>
          <p:cNvPr id="4" name="Foliennummernplatzhalter 3"/>
          <p:cNvSpPr>
            <a:spLocks noGrp="1"/>
          </p:cNvSpPr>
          <p:nvPr>
            <p:ph type="sldNum" sz="quarter" idx="5"/>
          </p:nvPr>
        </p:nvSpPr>
        <p:spPr/>
        <p:txBody>
          <a:bodyPr/>
          <a:lstStyle/>
          <a:p>
            <a:fld id="{1966F114-59C3-C145-8D62-1EA4BEFA57FE}" type="slidenum">
              <a:rPr lang="de-DE" smtClean="0"/>
              <a:t>14</a:t>
            </a:fld>
            <a:endParaRPr lang="de-DE"/>
          </a:p>
        </p:txBody>
      </p:sp>
    </p:spTree>
    <p:extLst>
      <p:ext uri="{BB962C8B-B14F-4D97-AF65-F5344CB8AC3E}">
        <p14:creationId xmlns:p14="http://schemas.microsoft.com/office/powerpoint/2010/main" val="3057633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Grundlagen des Budgets 2025 beinhalten eine Senkung der Gemeindesteuern mittels Anpassung des Steuerkoeffizienten von 1.1 auf 1.0 und die vollständige Steuerindexierung von 173 % auf 176 %. Die Steuerbelastung in der Gemeinde Zermatt ist ab 2025 auf dem tiefst möglichen Niveau im Kanton Wallis. Ausserdem wird neu ab 2025 ein Vergütungszins auf freiwilligen Vorauszahlungen von 0.25 % gewährt. Die restlichen Zinssätze müssen gemäss Staatsratsbeschluss übernommen werden. </a:t>
            </a:r>
          </a:p>
        </p:txBody>
      </p:sp>
      <p:sp>
        <p:nvSpPr>
          <p:cNvPr id="4" name="Foliennummernplatzhalter 3"/>
          <p:cNvSpPr>
            <a:spLocks noGrp="1"/>
          </p:cNvSpPr>
          <p:nvPr>
            <p:ph type="sldNum" sz="quarter" idx="5"/>
          </p:nvPr>
        </p:nvSpPr>
        <p:spPr/>
        <p:txBody>
          <a:bodyPr/>
          <a:lstStyle/>
          <a:p>
            <a:fld id="{1966F114-59C3-C145-8D62-1EA4BEFA57FE}" type="slidenum">
              <a:rPr lang="de-DE" smtClean="0"/>
              <a:t>15</a:t>
            </a:fld>
            <a:endParaRPr lang="de-DE"/>
          </a:p>
        </p:txBody>
      </p:sp>
    </p:spTree>
    <p:extLst>
      <p:ext uri="{BB962C8B-B14F-4D97-AF65-F5344CB8AC3E}">
        <p14:creationId xmlns:p14="http://schemas.microsoft.com/office/powerpoint/2010/main" val="3196707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Abschreibungssätze entsprechen dem HRM2 und sind unverändert. </a:t>
            </a:r>
          </a:p>
        </p:txBody>
      </p:sp>
      <p:sp>
        <p:nvSpPr>
          <p:cNvPr id="4" name="Foliennummernplatzhalter 3"/>
          <p:cNvSpPr>
            <a:spLocks noGrp="1"/>
          </p:cNvSpPr>
          <p:nvPr>
            <p:ph type="sldNum" sz="quarter" idx="5"/>
          </p:nvPr>
        </p:nvSpPr>
        <p:spPr/>
        <p:txBody>
          <a:bodyPr/>
          <a:lstStyle/>
          <a:p>
            <a:fld id="{1966F114-59C3-C145-8D62-1EA4BEFA57FE}" type="slidenum">
              <a:rPr lang="de-DE" smtClean="0"/>
              <a:t>16</a:t>
            </a:fld>
            <a:endParaRPr lang="de-DE"/>
          </a:p>
        </p:txBody>
      </p:sp>
    </p:spTree>
    <p:extLst>
      <p:ext uri="{BB962C8B-B14F-4D97-AF65-F5344CB8AC3E}">
        <p14:creationId xmlns:p14="http://schemas.microsoft.com/office/powerpoint/2010/main" val="1211571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Auch auf unserem Schiff müssen wir den Überblick behalten. Wir geben einen Überblick über unsere Gemeinde. </a:t>
            </a:r>
          </a:p>
        </p:txBody>
      </p:sp>
      <p:sp>
        <p:nvSpPr>
          <p:cNvPr id="4" name="Foliennummernplatzhalter 3"/>
          <p:cNvSpPr>
            <a:spLocks noGrp="1"/>
          </p:cNvSpPr>
          <p:nvPr>
            <p:ph type="sldNum" sz="quarter" idx="5"/>
          </p:nvPr>
        </p:nvSpPr>
        <p:spPr/>
        <p:txBody>
          <a:bodyPr/>
          <a:lstStyle/>
          <a:p>
            <a:fld id="{1966F114-59C3-C145-8D62-1EA4BEFA57FE}" type="slidenum">
              <a:rPr lang="de-DE" smtClean="0"/>
              <a:t>17</a:t>
            </a:fld>
            <a:endParaRPr lang="de-DE"/>
          </a:p>
        </p:txBody>
      </p:sp>
    </p:spTree>
    <p:extLst>
      <p:ext uri="{BB962C8B-B14F-4D97-AF65-F5344CB8AC3E}">
        <p14:creationId xmlns:p14="http://schemas.microsoft.com/office/powerpoint/2010/main" val="1349909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dirty="0">
                <a:effectLst/>
                <a:latin typeface="Aptos" panose="020B0004020202020204" pitchFamily="34" charset="0"/>
                <a:ea typeface="Times New Roman" panose="02020603050405020304" pitchFamily="18" charset="0"/>
                <a:cs typeface="Aptos" panose="020B0004020202020204" pitchFamily="34" charset="0"/>
              </a:rPr>
              <a:t>Die Lenkung unseres Gemeindeschiffs ist eine Mannschaftsleistung. Jeder trägt zum Erfolg bei – vom Steuermann bis zum Matrosen. Transparenz, Kommunikation und Zusammenarbeit sind unerlässlich, um sicherzustellen, dass alle auf demselben Kurs sind und das Schiff stabil bleibt.</a:t>
            </a:r>
            <a:endParaRPr lang="de-CH" dirty="0"/>
          </a:p>
          <a:p>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18</a:t>
            </a:fld>
            <a:endParaRPr lang="de-DE"/>
          </a:p>
        </p:txBody>
      </p:sp>
    </p:spTree>
    <p:extLst>
      <p:ext uri="{BB962C8B-B14F-4D97-AF65-F5344CB8AC3E}">
        <p14:creationId xmlns:p14="http://schemas.microsoft.com/office/powerpoint/2010/main" val="4239618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 Der Personalaufwand steigt um rund 12 %. Dies ist auf rund 7 neue Stellen im Bereich der Einwohnerdienste, und Bauabteilung, IT-Lernender, Regionalpolizei Vollbesetzung, Sicherheitsbeauftragter, Ranger, Schul- und Gemeindebibliothek und in der Unterhaltsgruppe Saisonnier zurückzuführen.  Ebenfalls wird ab 1. August die FEA mit  rund 2170 Stellenprozente in die EWG integriert.</a:t>
            </a:r>
          </a:p>
          <a:p>
            <a:r>
              <a:rPr lang="de-CH" dirty="0"/>
              <a:t>- Der Sach- und übrige Betriebsaufwand steigt infolge der Teuerung und vor allem durch die erhöhten Dienstleistungen Dritter und Honorare sowie der bauliche Unterhalt um 17.5 %. </a:t>
            </a:r>
          </a:p>
          <a:p>
            <a:r>
              <a:rPr lang="de-CH" dirty="0"/>
              <a:t>- Die Abschreibungen sind im gleichen Umfang wie im Vorjahr.</a:t>
            </a:r>
          </a:p>
        </p:txBody>
      </p:sp>
      <p:sp>
        <p:nvSpPr>
          <p:cNvPr id="4" name="Foliennummernplatzhalter 3"/>
          <p:cNvSpPr>
            <a:spLocks noGrp="1"/>
          </p:cNvSpPr>
          <p:nvPr>
            <p:ph type="sldNum" sz="quarter" idx="5"/>
          </p:nvPr>
        </p:nvSpPr>
        <p:spPr/>
        <p:txBody>
          <a:bodyPr/>
          <a:lstStyle/>
          <a:p>
            <a:fld id="{1966F114-59C3-C145-8D62-1EA4BEFA57FE}" type="slidenum">
              <a:rPr lang="de-DE" smtClean="0"/>
              <a:t>19</a:t>
            </a:fld>
            <a:endParaRPr lang="de-DE"/>
          </a:p>
        </p:txBody>
      </p:sp>
    </p:spTree>
    <p:extLst>
      <p:ext uri="{BB962C8B-B14F-4D97-AF65-F5344CB8AC3E}">
        <p14:creationId xmlns:p14="http://schemas.microsoft.com/office/powerpoint/2010/main" val="2821499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8C124-F951-2439-AD8A-B1B96724994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7C5402F-EB05-B63B-5603-1BF1CC7F9C9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C991EB5-BAEE-60CB-6B84-4F19B5116E57}"/>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A80A90CD-8911-3325-6B44-75D5C818BBDB}"/>
              </a:ext>
            </a:extLst>
          </p:cNvPr>
          <p:cNvSpPr>
            <a:spLocks noGrp="1"/>
          </p:cNvSpPr>
          <p:nvPr>
            <p:ph type="sldNum" sz="quarter" idx="5"/>
          </p:nvPr>
        </p:nvSpPr>
        <p:spPr/>
        <p:txBody>
          <a:bodyPr/>
          <a:lstStyle/>
          <a:p>
            <a:fld id="{1966F114-59C3-C145-8D62-1EA4BEFA57FE}" type="slidenum">
              <a:rPr lang="de-DE" smtClean="0"/>
              <a:t>2</a:t>
            </a:fld>
            <a:endParaRPr lang="de-DE"/>
          </a:p>
        </p:txBody>
      </p:sp>
    </p:spTree>
    <p:extLst>
      <p:ext uri="{BB962C8B-B14F-4D97-AF65-F5344CB8AC3E}">
        <p14:creationId xmlns:p14="http://schemas.microsoft.com/office/powerpoint/2010/main" val="1456296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CH" dirty="0"/>
              <a:t>Der Fiskalertrag liegt bei 57 Mio. Grösstenteils bestehend aus den Steuereinnahmen und der Kurtaxe und Tourismusförderungstaxe. Die Anpassung des Steuerkoeffizienten von 1.1 auf 1.0 bedeute ca. 2 Mio. weniger Ertrag pro Jahr für die EWG.</a:t>
            </a:r>
          </a:p>
          <a:p>
            <a:pPr marL="171450" indent="-171450">
              <a:buFontTx/>
              <a:buChar char="-"/>
            </a:pPr>
            <a:r>
              <a:rPr lang="de-CH" dirty="0"/>
              <a:t>Die Regalien und Konzessionen beinhalten die Wasserrechtszinsen. Die Wasserzinsen sind für die EWG von grosser Bedeutung. Im 2024 erhielten wir CHF 3’8 Mio. </a:t>
            </a:r>
          </a:p>
          <a:p>
            <a:pPr marL="171450" indent="-171450">
              <a:buFontTx/>
              <a:buChar char="-"/>
            </a:pPr>
            <a:r>
              <a:rPr lang="de-CH" dirty="0"/>
              <a:t>Die Entgelte bestehen aus den Benützungsgebühren und Dienstleistungen sowie Gebühren für Amtshandlungen</a:t>
            </a:r>
          </a:p>
          <a:p>
            <a:pPr marL="171450" indent="-171450">
              <a:buFontTx/>
              <a:buChar char="-"/>
            </a:pPr>
            <a:endParaRPr lang="de-CH" dirty="0"/>
          </a:p>
          <a:p>
            <a:pPr marL="171450" indent="-171450">
              <a:buFontTx/>
              <a:buChar char="-"/>
            </a:pPr>
            <a:endParaRPr lang="de-CH" dirty="0"/>
          </a:p>
          <a:p>
            <a:pPr marL="171450" indent="-171450">
              <a:buFontTx/>
              <a:buChar char="-"/>
            </a:pPr>
            <a:endParaRPr lang="de-CH" dirty="0"/>
          </a:p>
          <a:p>
            <a:pPr marL="171450" indent="-171450">
              <a:buFontTx/>
              <a:buChar char="-"/>
            </a:pPr>
            <a:endParaRPr lang="de-CH" dirty="0"/>
          </a:p>
          <a:p>
            <a:pPr marL="171450" indent="-171450">
              <a:buFontTx/>
              <a:buChar char="-"/>
            </a:pPr>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20</a:t>
            </a:fld>
            <a:endParaRPr lang="de-DE"/>
          </a:p>
        </p:txBody>
      </p:sp>
    </p:spTree>
    <p:extLst>
      <p:ext uri="{BB962C8B-B14F-4D97-AF65-F5344CB8AC3E}">
        <p14:creationId xmlns:p14="http://schemas.microsoft.com/office/powerpoint/2010/main" val="3766788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CH" dirty="0"/>
              <a:t>Beim Finanzaufwand handelt es sich um den Zinsaufwand und beim Finanzertrag sind die Verzugs- und Ausgleichszinsen der Steuern sowie unsere Dividenden und Miet- und Pachtzinse budgetiert. </a:t>
            </a:r>
          </a:p>
          <a:p>
            <a:pPr marL="171450" indent="-171450">
              <a:buFontTx/>
              <a:buChar char="-"/>
            </a:pPr>
            <a:r>
              <a:rPr lang="de-CH" dirty="0"/>
              <a:t>Die Handänderungssteuer wird als Ausserordentlicher Aufwand verbucht und demensprechend ebenfalls als Ausserordentlicher Ertrag. Diese belastet die Gemeinderechnung nicht. Die Handänderungssteuer wird für Projekte im Bereich des bezahlbaren Wohnraumes eingesetzt. </a:t>
            </a:r>
          </a:p>
          <a:p>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21</a:t>
            </a:fld>
            <a:endParaRPr lang="de-DE"/>
          </a:p>
        </p:txBody>
      </p:sp>
    </p:spTree>
    <p:extLst>
      <p:ext uri="{BB962C8B-B14F-4D97-AF65-F5344CB8AC3E}">
        <p14:creationId xmlns:p14="http://schemas.microsoft.com/office/powerpoint/2010/main" val="921227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Finanz- und Steuererträge sind die weitaus höchsten Erträge. Die Volkswirtschaft beinhaltet die Kurtaxen und TFT Erträge.  Unter Umweltschutz und Raumordnung sind die Gebühren der Ara und Wasserversorgung sowie Abfall erfasst. </a:t>
            </a:r>
          </a:p>
        </p:txBody>
      </p:sp>
      <p:sp>
        <p:nvSpPr>
          <p:cNvPr id="4" name="Foliennummernplatzhalter 3"/>
          <p:cNvSpPr>
            <a:spLocks noGrp="1"/>
          </p:cNvSpPr>
          <p:nvPr>
            <p:ph type="sldNum" sz="quarter" idx="5"/>
          </p:nvPr>
        </p:nvSpPr>
        <p:spPr/>
        <p:txBody>
          <a:bodyPr/>
          <a:lstStyle/>
          <a:p>
            <a:fld id="{1966F114-59C3-C145-8D62-1EA4BEFA57FE}" type="slidenum">
              <a:rPr lang="de-DE" smtClean="0"/>
              <a:t>22</a:t>
            </a:fld>
            <a:endParaRPr lang="de-DE"/>
          </a:p>
        </p:txBody>
      </p:sp>
    </p:spTree>
    <p:extLst>
      <p:ext uri="{BB962C8B-B14F-4D97-AF65-F5344CB8AC3E}">
        <p14:creationId xmlns:p14="http://schemas.microsoft.com/office/powerpoint/2010/main" val="318345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Steuersenkung hat 2 Mio. Mindereinnahme bei den natürlichen Personen zur Folge. Bei den Juristischen Personen und anderen Steuerarten hat diese keinen Einfluss. Die Auswirkungen zur Verschuldung und </a:t>
            </a:r>
            <a:r>
              <a:rPr lang="de-CH" dirty="0" err="1"/>
              <a:t>Fipla</a:t>
            </a:r>
            <a:r>
              <a:rPr lang="de-CH" dirty="0"/>
              <a:t> seht ihr später. </a:t>
            </a:r>
          </a:p>
          <a:p>
            <a:r>
              <a:rPr lang="de-CH" dirty="0"/>
              <a:t>Im Vergleich hatten wir im 2023 ausgewiesene Gemeindesteuern von CHF 30 Mio.</a:t>
            </a:r>
          </a:p>
          <a:p>
            <a:r>
              <a:rPr lang="de-CH" dirty="0"/>
              <a:t>Warum gehen wir von Mehreinnahmen im 2025 aus trotz der Steuersenkung?</a:t>
            </a:r>
          </a:p>
        </p:txBody>
      </p:sp>
      <p:sp>
        <p:nvSpPr>
          <p:cNvPr id="4" name="Foliennummernplatzhalter 3"/>
          <p:cNvSpPr>
            <a:spLocks noGrp="1"/>
          </p:cNvSpPr>
          <p:nvPr>
            <p:ph type="sldNum" sz="quarter" idx="5"/>
          </p:nvPr>
        </p:nvSpPr>
        <p:spPr/>
        <p:txBody>
          <a:bodyPr/>
          <a:lstStyle/>
          <a:p>
            <a:fld id="{1966F114-59C3-C145-8D62-1EA4BEFA57FE}" type="slidenum">
              <a:rPr lang="de-DE" smtClean="0"/>
              <a:t>23</a:t>
            </a:fld>
            <a:endParaRPr lang="de-DE"/>
          </a:p>
        </p:txBody>
      </p:sp>
    </p:spTree>
    <p:extLst>
      <p:ext uri="{BB962C8B-B14F-4D97-AF65-F5344CB8AC3E}">
        <p14:creationId xmlns:p14="http://schemas.microsoft.com/office/powerpoint/2010/main" val="1590897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Ein Rückblick auf die effektiven Steuereinnahmen zeigen eine positive Tendenz auf. So erzielten wir im Jahr 2022 CHF 14.5 Mio. an Steuereinnahmen bei der Einkommenssteuer. Anschliessend haben wir die Anpassung der Indexierung auf 173 % berechnet und eine Wachstumsrate von 1 % pro Jahr berücksichtigt. Ebenfalls haben wir die Gesetzesänderungen Kanton Wallis berücksichtigt und wiederum die Indexierung auf 176 % vorgenommen. Anschliessend wurde der Koeffizient noch von 1.1 auf 1.0 gesenkt. </a:t>
            </a:r>
          </a:p>
        </p:txBody>
      </p:sp>
      <p:sp>
        <p:nvSpPr>
          <p:cNvPr id="4" name="Foliennummernplatzhalter 3"/>
          <p:cNvSpPr>
            <a:spLocks noGrp="1"/>
          </p:cNvSpPr>
          <p:nvPr>
            <p:ph type="sldNum" sz="quarter" idx="5"/>
          </p:nvPr>
        </p:nvSpPr>
        <p:spPr/>
        <p:txBody>
          <a:bodyPr/>
          <a:lstStyle/>
          <a:p>
            <a:fld id="{1966F114-59C3-C145-8D62-1EA4BEFA57FE}" type="slidenum">
              <a:rPr lang="de-DE" smtClean="0"/>
              <a:t>24</a:t>
            </a:fld>
            <a:endParaRPr lang="de-DE"/>
          </a:p>
        </p:txBody>
      </p:sp>
    </p:spTree>
    <p:extLst>
      <p:ext uri="{BB962C8B-B14F-4D97-AF65-F5344CB8AC3E}">
        <p14:creationId xmlns:p14="http://schemas.microsoft.com/office/powerpoint/2010/main" val="3527979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Trotz dieser Steuersenkung erzielen wir bei der Einkommens- und Vermögenssteuer die Vorjahreszahlen. Für das Jahr 2025 wird infolge der abzeichnenden guten Wirtschaftslage in Zermatt sicher ein höheres Steueraufkommen als im 2022 erzielt werden. </a:t>
            </a:r>
          </a:p>
          <a:p>
            <a:r>
              <a:rPr lang="de-CH" dirty="0"/>
              <a:t>Steuersenkungen haben auch in anderen Gemeinden / Kantonen gezeigt, </a:t>
            </a:r>
            <a:r>
              <a:rPr lang="de-CH" sz="1200" kern="1200" dirty="0">
                <a:solidFill>
                  <a:schemeClr val="tx1"/>
                </a:solidFill>
                <a:latin typeface="+mn-lt"/>
                <a:ea typeface="+mn-ea"/>
                <a:cs typeface="+mn-cs"/>
              </a:rPr>
              <a:t>dass</a:t>
            </a:r>
            <a:r>
              <a:rPr lang="de-CH" dirty="0"/>
              <a:t> diese nicht in dem Umfang eintreffen wie berechnet. Steuersenkungen sind ein Beitrag an die ganze Bevölkerung.</a:t>
            </a:r>
          </a:p>
          <a:p>
            <a:r>
              <a:rPr lang="de-CH" sz="1200" kern="1200" dirty="0">
                <a:solidFill>
                  <a:schemeClr val="tx1"/>
                </a:solidFill>
                <a:latin typeface="+mn-lt"/>
                <a:ea typeface="+mn-ea"/>
                <a:cs typeface="+mn-cs"/>
              </a:rPr>
              <a:t>Die Steuereinnahmen sind wie der Wind in unseren Segeln, der uns vorantreibt. Je stärker der Wind, desto schneller und weiter können wir reisen. Etwas Wind aus den Segeln nehmen ist verkraftbar. </a:t>
            </a:r>
          </a:p>
        </p:txBody>
      </p:sp>
      <p:sp>
        <p:nvSpPr>
          <p:cNvPr id="4" name="Foliennummernplatzhalter 3"/>
          <p:cNvSpPr>
            <a:spLocks noGrp="1"/>
          </p:cNvSpPr>
          <p:nvPr>
            <p:ph type="sldNum" sz="quarter" idx="5"/>
          </p:nvPr>
        </p:nvSpPr>
        <p:spPr/>
        <p:txBody>
          <a:bodyPr/>
          <a:lstStyle/>
          <a:p>
            <a:fld id="{1966F114-59C3-C145-8D62-1EA4BEFA57FE}" type="slidenum">
              <a:rPr lang="de-DE" smtClean="0"/>
              <a:t>25</a:t>
            </a:fld>
            <a:endParaRPr lang="de-DE"/>
          </a:p>
        </p:txBody>
      </p:sp>
    </p:spTree>
    <p:extLst>
      <p:ext uri="{BB962C8B-B14F-4D97-AF65-F5344CB8AC3E}">
        <p14:creationId xmlns:p14="http://schemas.microsoft.com/office/powerpoint/2010/main" val="660603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Nach Funktionen gegliedert ist so gut ersichtlich, in welchen Bereichen die EWG Zermatt am meisten Aufwände generiert.  Unter Volkswirtschaft sind die Beiträge an Zermatt Tourismus betr. Kurtaxen und die Beiträge für die Alp- und Forstwirtschaft enthalten. </a:t>
            </a:r>
          </a:p>
          <a:p>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26</a:t>
            </a:fld>
            <a:endParaRPr lang="de-DE"/>
          </a:p>
        </p:txBody>
      </p:sp>
    </p:spTree>
    <p:extLst>
      <p:ext uri="{BB962C8B-B14F-4D97-AF65-F5344CB8AC3E}">
        <p14:creationId xmlns:p14="http://schemas.microsoft.com/office/powerpoint/2010/main" val="981121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effectLst/>
                <a:latin typeface="Aptos" panose="020B0004020202020204" pitchFamily="34" charset="0"/>
                <a:ea typeface="Times New Roman" panose="02020603050405020304" pitchFamily="18" charset="0"/>
                <a:cs typeface="Aptos" panose="020B0004020202020204" pitchFamily="34" charset="0"/>
              </a:rPr>
              <a:t>Wie jedes gut geführte Schiff müssen wir in der Lage sein, unerwartete Stürme zu meistern. Finanzielle Herausforderungen und Budgetdefizite sind unsere Stürme. Unsere Vorsichtsmassnahmen sowie laufende Überprüfung sind unsere Rettungsboote.</a:t>
            </a:r>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27</a:t>
            </a:fld>
            <a:endParaRPr lang="de-DE"/>
          </a:p>
        </p:txBody>
      </p:sp>
    </p:spTree>
    <p:extLst>
      <p:ext uri="{BB962C8B-B14F-4D97-AF65-F5344CB8AC3E}">
        <p14:creationId xmlns:p14="http://schemas.microsoft.com/office/powerpoint/2010/main" val="34164101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Bei den Vorjahren haben wir jeweils bessere Resultate erzielt als budgetiert. Dies zeichnet sich auch für das Jahr 2024 ab. Die Ertragsüberschüsse der letzten Jahre stimmen zuversichtlich. Ebenfalls für das Jahr 2025 wird trotz Steuersenkung und einem Sonderbeitrag von CHF 1 Mio. </a:t>
            </a:r>
          </a:p>
          <a:p>
            <a:r>
              <a:rPr lang="de-CH" dirty="0"/>
              <a:t>für die Unwetterschäden CHF 4.8 Mio. erwartet. </a:t>
            </a:r>
          </a:p>
        </p:txBody>
      </p:sp>
      <p:sp>
        <p:nvSpPr>
          <p:cNvPr id="4" name="Foliennummernplatzhalter 3"/>
          <p:cNvSpPr>
            <a:spLocks noGrp="1"/>
          </p:cNvSpPr>
          <p:nvPr>
            <p:ph type="sldNum" sz="quarter" idx="5"/>
          </p:nvPr>
        </p:nvSpPr>
        <p:spPr/>
        <p:txBody>
          <a:bodyPr/>
          <a:lstStyle/>
          <a:p>
            <a:fld id="{1966F114-59C3-C145-8D62-1EA4BEFA57FE}" type="slidenum">
              <a:rPr lang="de-DE" smtClean="0"/>
              <a:t>28</a:t>
            </a:fld>
            <a:endParaRPr lang="de-DE"/>
          </a:p>
        </p:txBody>
      </p:sp>
    </p:spTree>
    <p:extLst>
      <p:ext uri="{BB962C8B-B14F-4D97-AF65-F5344CB8AC3E}">
        <p14:creationId xmlns:p14="http://schemas.microsoft.com/office/powerpoint/2010/main" val="34137983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Wir kommen jetzt zu den Finanzkennzahlen. Die Nettoverschuldung ist gut. </a:t>
            </a:r>
          </a:p>
          <a:p>
            <a:r>
              <a:rPr lang="de-CH" dirty="0"/>
              <a:t>Der Selbstfinanzierungsgrad zeigt an, dass wir mit unserem Cashflow von 16’9 Mio. die Nettoinvestitionen von rund 26 Mio. nur zu rund 65 % finanzieren können. Hier hat die Steuersenkung direkten Einfluss, da wir rund 2 Mio. weniger Einnahmen generieren. </a:t>
            </a:r>
          </a:p>
          <a:p>
            <a:r>
              <a:rPr lang="de-CH" dirty="0"/>
              <a:t>Jedoch ist die finanzielle Lage stabil. </a:t>
            </a:r>
          </a:p>
        </p:txBody>
      </p:sp>
      <p:sp>
        <p:nvSpPr>
          <p:cNvPr id="4" name="Foliennummernplatzhalter 3"/>
          <p:cNvSpPr>
            <a:spLocks noGrp="1"/>
          </p:cNvSpPr>
          <p:nvPr>
            <p:ph type="sldNum" sz="quarter" idx="5"/>
          </p:nvPr>
        </p:nvSpPr>
        <p:spPr/>
        <p:txBody>
          <a:bodyPr/>
          <a:lstStyle/>
          <a:p>
            <a:fld id="{1966F114-59C3-C145-8D62-1EA4BEFA57FE}" type="slidenum">
              <a:rPr lang="de-DE" smtClean="0"/>
              <a:t>29</a:t>
            </a:fld>
            <a:endParaRPr lang="de-DE"/>
          </a:p>
        </p:txBody>
      </p:sp>
    </p:spTree>
    <p:extLst>
      <p:ext uri="{BB962C8B-B14F-4D97-AF65-F5344CB8AC3E}">
        <p14:creationId xmlns:p14="http://schemas.microsoft.com/office/powerpoint/2010/main" val="2865876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86F0A-89C2-BD84-4868-275786A527B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58FA54F-2B3E-62DB-C5C2-A56509EEC8A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262BB2B-B5B3-BA63-6DEB-A4FF54E636B8}"/>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EBE0AE2F-EEDF-E693-573D-D104AFBE195D}"/>
              </a:ext>
            </a:extLst>
          </p:cNvPr>
          <p:cNvSpPr>
            <a:spLocks noGrp="1"/>
          </p:cNvSpPr>
          <p:nvPr>
            <p:ph type="sldNum" sz="quarter" idx="5"/>
          </p:nvPr>
        </p:nvSpPr>
        <p:spPr/>
        <p:txBody>
          <a:bodyPr/>
          <a:lstStyle/>
          <a:p>
            <a:fld id="{1966F114-59C3-C145-8D62-1EA4BEFA57FE}" type="slidenum">
              <a:rPr lang="de-DE" smtClean="0"/>
              <a:t>3</a:t>
            </a:fld>
            <a:endParaRPr lang="de-DE"/>
          </a:p>
        </p:txBody>
      </p:sp>
    </p:spTree>
    <p:extLst>
      <p:ext uri="{BB962C8B-B14F-4D97-AF65-F5344CB8AC3E}">
        <p14:creationId xmlns:p14="http://schemas.microsoft.com/office/powerpoint/2010/main" val="1208807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Zinsbelastungsanteil und Bruttoverschuldungsanteile sind gut</a:t>
            </a:r>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30</a:t>
            </a:fld>
            <a:endParaRPr lang="de-DE"/>
          </a:p>
        </p:txBody>
      </p:sp>
    </p:spTree>
    <p:extLst>
      <p:ext uri="{BB962C8B-B14F-4D97-AF65-F5344CB8AC3E}">
        <p14:creationId xmlns:p14="http://schemas.microsoft.com/office/powerpoint/2010/main" val="25339530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Investitionsanteil ist hoch und der Kapitaldienstanteil tragbar.</a:t>
            </a:r>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31</a:t>
            </a:fld>
            <a:endParaRPr lang="de-DE"/>
          </a:p>
        </p:txBody>
      </p:sp>
    </p:spTree>
    <p:extLst>
      <p:ext uri="{BB962C8B-B14F-4D97-AF65-F5344CB8AC3E}">
        <p14:creationId xmlns:p14="http://schemas.microsoft.com/office/powerpoint/2010/main" val="1956682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EWG Zermatt hat ein Nettovermögen von CHF 10’928 pro Einwohner. Ebenfalls der Selbstfinanzierungsanteil ist als gut einzustufen. </a:t>
            </a:r>
          </a:p>
        </p:txBody>
      </p:sp>
      <p:sp>
        <p:nvSpPr>
          <p:cNvPr id="4" name="Foliennummernplatzhalter 3"/>
          <p:cNvSpPr>
            <a:spLocks noGrp="1"/>
          </p:cNvSpPr>
          <p:nvPr>
            <p:ph type="sldNum" sz="quarter" idx="5"/>
          </p:nvPr>
        </p:nvSpPr>
        <p:spPr/>
        <p:txBody>
          <a:bodyPr/>
          <a:lstStyle/>
          <a:p>
            <a:fld id="{1966F114-59C3-C145-8D62-1EA4BEFA57FE}" type="slidenum">
              <a:rPr lang="de-DE" smtClean="0"/>
              <a:t>32</a:t>
            </a:fld>
            <a:endParaRPr lang="de-DE"/>
          </a:p>
        </p:txBody>
      </p:sp>
    </p:spTree>
    <p:extLst>
      <p:ext uri="{BB962C8B-B14F-4D97-AF65-F5344CB8AC3E}">
        <p14:creationId xmlns:p14="http://schemas.microsoft.com/office/powerpoint/2010/main" val="34169095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Nun kommen wir zum Cashflow. </a:t>
            </a:r>
          </a:p>
        </p:txBody>
      </p:sp>
      <p:sp>
        <p:nvSpPr>
          <p:cNvPr id="4" name="Foliennummernplatzhalter 3"/>
          <p:cNvSpPr>
            <a:spLocks noGrp="1"/>
          </p:cNvSpPr>
          <p:nvPr>
            <p:ph type="sldNum" sz="quarter" idx="5"/>
          </p:nvPr>
        </p:nvSpPr>
        <p:spPr/>
        <p:txBody>
          <a:bodyPr/>
          <a:lstStyle/>
          <a:p>
            <a:fld id="{1966F114-59C3-C145-8D62-1EA4BEFA57FE}" type="slidenum">
              <a:rPr lang="de-DE" smtClean="0"/>
              <a:t>33</a:t>
            </a:fld>
            <a:endParaRPr lang="de-DE"/>
          </a:p>
        </p:txBody>
      </p:sp>
    </p:spTree>
    <p:extLst>
      <p:ext uri="{BB962C8B-B14F-4D97-AF65-F5344CB8AC3E}">
        <p14:creationId xmlns:p14="http://schemas.microsoft.com/office/powerpoint/2010/main" val="3377281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Der Cashflow zeigt auf, in welchem Rahmen Investitionen getätigt werden können ohne Fremdmittel aufzunehmen. </a:t>
            </a:r>
          </a:p>
          <a:p>
            <a:r>
              <a:rPr lang="de-CH" dirty="0"/>
              <a:t>Ohne Steuersenkung wäre der Cashflow bei rund 19 Mio. Es gilt zu beachten, dass jeweils Abweichungen zwischen Budget und Rechnung bestehen. Die Rechnung schliessen wir meist besser ab als budgetiert. </a:t>
            </a:r>
          </a:p>
        </p:txBody>
      </p:sp>
      <p:sp>
        <p:nvSpPr>
          <p:cNvPr id="4" name="Foliennummernplatzhalter 3"/>
          <p:cNvSpPr>
            <a:spLocks noGrp="1"/>
          </p:cNvSpPr>
          <p:nvPr>
            <p:ph type="sldNum" sz="quarter" idx="5"/>
          </p:nvPr>
        </p:nvSpPr>
        <p:spPr/>
        <p:txBody>
          <a:bodyPr/>
          <a:lstStyle/>
          <a:p>
            <a:fld id="{1966F114-59C3-C145-8D62-1EA4BEFA57FE}" type="slidenum">
              <a:rPr lang="de-DE" smtClean="0"/>
              <a:t>34</a:t>
            </a:fld>
            <a:endParaRPr lang="de-DE"/>
          </a:p>
        </p:txBody>
      </p:sp>
    </p:spTree>
    <p:extLst>
      <p:ext uri="{BB962C8B-B14F-4D97-AF65-F5344CB8AC3E}">
        <p14:creationId xmlns:p14="http://schemas.microsoft.com/office/powerpoint/2010/main" val="16243511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Für die Erläuterungen zu der geplanten Investition übergebe ich das Wort an Romy. </a:t>
            </a:r>
          </a:p>
        </p:txBody>
      </p:sp>
      <p:sp>
        <p:nvSpPr>
          <p:cNvPr id="4" name="Foliennummernplatzhalter 3"/>
          <p:cNvSpPr>
            <a:spLocks noGrp="1"/>
          </p:cNvSpPr>
          <p:nvPr>
            <p:ph type="sldNum" sz="quarter" idx="5"/>
          </p:nvPr>
        </p:nvSpPr>
        <p:spPr/>
        <p:txBody>
          <a:bodyPr/>
          <a:lstStyle/>
          <a:p>
            <a:fld id="{1966F114-59C3-C145-8D62-1EA4BEFA57FE}" type="slidenum">
              <a:rPr lang="de-DE" smtClean="0"/>
              <a:t>35</a:t>
            </a:fld>
            <a:endParaRPr lang="de-DE"/>
          </a:p>
        </p:txBody>
      </p:sp>
    </p:spTree>
    <p:extLst>
      <p:ext uri="{BB962C8B-B14F-4D97-AF65-F5344CB8AC3E}">
        <p14:creationId xmlns:p14="http://schemas.microsoft.com/office/powerpoint/2010/main" val="11641120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36</a:t>
            </a:fld>
            <a:endParaRPr lang="de-DE"/>
          </a:p>
        </p:txBody>
      </p:sp>
    </p:spTree>
    <p:extLst>
      <p:ext uri="{BB962C8B-B14F-4D97-AF65-F5344CB8AC3E}">
        <p14:creationId xmlns:p14="http://schemas.microsoft.com/office/powerpoint/2010/main" val="29476163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1966F114-59C3-C145-8D62-1EA4BEFA57FE}" type="slidenum">
              <a:rPr lang="de-DE" smtClean="0"/>
              <a:t>37</a:t>
            </a:fld>
            <a:endParaRPr lang="de-DE"/>
          </a:p>
        </p:txBody>
      </p:sp>
    </p:spTree>
    <p:extLst>
      <p:ext uri="{BB962C8B-B14F-4D97-AF65-F5344CB8AC3E}">
        <p14:creationId xmlns:p14="http://schemas.microsoft.com/office/powerpoint/2010/main" val="38168022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1966F114-59C3-C145-8D62-1EA4BEFA57FE}" type="slidenum">
              <a:rPr lang="de-DE" smtClean="0"/>
              <a:t>38</a:t>
            </a:fld>
            <a:endParaRPr lang="de-DE"/>
          </a:p>
        </p:txBody>
      </p:sp>
    </p:spTree>
    <p:extLst>
      <p:ext uri="{BB962C8B-B14F-4D97-AF65-F5344CB8AC3E}">
        <p14:creationId xmlns:p14="http://schemas.microsoft.com/office/powerpoint/2010/main" val="5029755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39</a:t>
            </a:fld>
            <a:endParaRPr lang="de-DE"/>
          </a:p>
        </p:txBody>
      </p:sp>
    </p:spTree>
    <p:extLst>
      <p:ext uri="{BB962C8B-B14F-4D97-AF65-F5344CB8AC3E}">
        <p14:creationId xmlns:p14="http://schemas.microsoft.com/office/powerpoint/2010/main" val="4154038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86F0A-89C2-BD84-4868-275786A527B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58FA54F-2B3E-62DB-C5C2-A56509EEC8A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262BB2B-B5B3-BA63-6DEB-A4FF54E636B8}"/>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EBE0AE2F-EEDF-E693-573D-D104AFBE195D}"/>
              </a:ext>
            </a:extLst>
          </p:cNvPr>
          <p:cNvSpPr>
            <a:spLocks noGrp="1"/>
          </p:cNvSpPr>
          <p:nvPr>
            <p:ph type="sldNum" sz="quarter" idx="5"/>
          </p:nvPr>
        </p:nvSpPr>
        <p:spPr/>
        <p:txBody>
          <a:bodyPr/>
          <a:lstStyle/>
          <a:p>
            <a:fld id="{1966F114-59C3-C145-8D62-1EA4BEFA57FE}" type="slidenum">
              <a:rPr lang="de-DE" smtClean="0"/>
              <a:t>4</a:t>
            </a:fld>
            <a:endParaRPr lang="de-DE"/>
          </a:p>
        </p:txBody>
      </p:sp>
    </p:spTree>
    <p:extLst>
      <p:ext uri="{BB962C8B-B14F-4D97-AF65-F5344CB8AC3E}">
        <p14:creationId xmlns:p14="http://schemas.microsoft.com/office/powerpoint/2010/main" val="41662454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a:solidFill>
                  <a:schemeClr val="tx1"/>
                </a:solidFill>
                <a:latin typeface="+mn-lt"/>
                <a:ea typeface="+mn-ea"/>
                <a:cs typeface="+mn-cs"/>
              </a:rPr>
              <a:t>Die zukünftige Planung gleicht der Navigation. Wir müssen die kommenden Gewässer vorhersehen, Trends analysieren und Prognosen erstellen. Dies hilft uns, den besten Kurs für unsere Gemeinde zu wählen, um felsige Ufer zu meiden und sicher den gewünschten Hafen zu erreichen.</a:t>
            </a:r>
          </a:p>
          <a:p>
            <a:r>
              <a:rPr lang="de-CH" sz="1200" kern="1200" dirty="0">
                <a:solidFill>
                  <a:schemeClr val="tx1"/>
                </a:solidFill>
                <a:latin typeface="+mn-lt"/>
                <a:ea typeface="+mn-ea"/>
                <a:cs typeface="+mn-cs"/>
              </a:rPr>
              <a:t>Die Finanzplanung </a:t>
            </a:r>
            <a:r>
              <a:rPr lang="de-CH" dirty="0"/>
              <a:t>2026 – 2029 beinhaltet wiederum sehr viele Investitionen. Diese wurden durch die Abteilungsleiter aufgelistet und in der Finanzkommission und im Gemeinderat besprochen. Bei der </a:t>
            </a:r>
            <a:r>
              <a:rPr lang="de-CH" dirty="0" err="1"/>
              <a:t>Fipla</a:t>
            </a:r>
            <a:r>
              <a:rPr lang="de-CH" dirty="0"/>
              <a:t> handelt es sich um einen Finanzierungsplan der Rollend ist und laufend angepasst wird.  </a:t>
            </a:r>
          </a:p>
        </p:txBody>
      </p:sp>
      <p:sp>
        <p:nvSpPr>
          <p:cNvPr id="4" name="Foliennummernplatzhalter 3"/>
          <p:cNvSpPr>
            <a:spLocks noGrp="1"/>
          </p:cNvSpPr>
          <p:nvPr>
            <p:ph type="sldNum" sz="quarter" idx="5"/>
          </p:nvPr>
        </p:nvSpPr>
        <p:spPr/>
        <p:txBody>
          <a:bodyPr/>
          <a:lstStyle/>
          <a:p>
            <a:fld id="{1966F114-59C3-C145-8D62-1EA4BEFA57FE}" type="slidenum">
              <a:rPr lang="de-DE" smtClean="0"/>
              <a:t>40</a:t>
            </a:fld>
            <a:endParaRPr lang="de-DE"/>
          </a:p>
        </p:txBody>
      </p:sp>
    </p:spTree>
    <p:extLst>
      <p:ext uri="{BB962C8B-B14F-4D97-AF65-F5344CB8AC3E}">
        <p14:creationId xmlns:p14="http://schemas.microsoft.com/office/powerpoint/2010/main" val="36448996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 Die Erträge und Aufwände in den nächsten Jahren steigen moderat an. </a:t>
            </a:r>
          </a:p>
          <a:p>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41</a:t>
            </a:fld>
            <a:endParaRPr lang="de-DE"/>
          </a:p>
        </p:txBody>
      </p:sp>
    </p:spTree>
    <p:extLst>
      <p:ext uri="{BB962C8B-B14F-4D97-AF65-F5344CB8AC3E}">
        <p14:creationId xmlns:p14="http://schemas.microsoft.com/office/powerpoint/2010/main" val="31454714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0F532-A693-EE2C-888F-FBD995FE640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6CF58DE-363E-AE7A-E65C-1F8B15CD790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4C3F5E1-FC82-BE8D-2D51-9BB99BD6F96F}"/>
              </a:ext>
            </a:extLst>
          </p:cNvPr>
          <p:cNvSpPr>
            <a:spLocks noGrp="1"/>
          </p:cNvSpPr>
          <p:nvPr>
            <p:ph type="body" idx="1"/>
          </p:nvPr>
        </p:nvSpPr>
        <p:spPr/>
        <p:txBody>
          <a:bodyPr/>
          <a:lstStyle/>
          <a:p>
            <a:r>
              <a:rPr lang="de-CH" dirty="0"/>
              <a:t>- Die Schuldzinsen nehmen ab 2026 an Bedeutung zu. Es sind ab 2026 einige grössere Investitionen geplant, welche mit Fremdmitteln teilweise finanziert werden. </a:t>
            </a:r>
          </a:p>
          <a:p>
            <a:endParaRPr lang="de-CH" dirty="0"/>
          </a:p>
        </p:txBody>
      </p:sp>
      <p:sp>
        <p:nvSpPr>
          <p:cNvPr id="4" name="Foliennummernplatzhalter 3">
            <a:extLst>
              <a:ext uri="{FF2B5EF4-FFF2-40B4-BE49-F238E27FC236}">
                <a16:creationId xmlns:a16="http://schemas.microsoft.com/office/drawing/2014/main" id="{8E126579-A8F3-2D50-E32E-7ADB0DBE920A}"/>
              </a:ext>
            </a:extLst>
          </p:cNvPr>
          <p:cNvSpPr>
            <a:spLocks noGrp="1"/>
          </p:cNvSpPr>
          <p:nvPr>
            <p:ph type="sldNum" sz="quarter" idx="5"/>
          </p:nvPr>
        </p:nvSpPr>
        <p:spPr/>
        <p:txBody>
          <a:bodyPr/>
          <a:lstStyle/>
          <a:p>
            <a:fld id="{1966F114-59C3-C145-8D62-1EA4BEFA57FE}" type="slidenum">
              <a:rPr lang="de-DE" smtClean="0"/>
              <a:t>42</a:t>
            </a:fld>
            <a:endParaRPr lang="de-DE"/>
          </a:p>
        </p:txBody>
      </p:sp>
    </p:spTree>
    <p:extLst>
      <p:ext uri="{BB962C8B-B14F-4D97-AF65-F5344CB8AC3E}">
        <p14:creationId xmlns:p14="http://schemas.microsoft.com/office/powerpoint/2010/main" val="29041108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CH" dirty="0"/>
              <a:t>Bei den Abschreibungen ist die Tendenz infolge der erwartenden Investitionen steigend.</a:t>
            </a:r>
          </a:p>
          <a:p>
            <a:pPr marL="171450" indent="-171450">
              <a:buFontTx/>
              <a:buChar char="-"/>
            </a:pPr>
            <a:r>
              <a:rPr lang="de-CH" dirty="0"/>
              <a:t>Ab 2026 gehen wir davon aus, dass keine Spezialfinanzierungen mehr nötig sind. Die Gebühreneinnahmen in den Bereichen Kehricht und Abwasser sollten voraussichtlich die Aufwendungen decken. Die Abschreibungen in diesen Bereichen sind rückläufig. Die Gebühren müssen jedoch überprüft werden. </a:t>
            </a:r>
          </a:p>
          <a:p>
            <a:pPr marL="171450" indent="-171450">
              <a:buFontTx/>
              <a:buChar char="-"/>
            </a:pPr>
            <a:r>
              <a:rPr lang="de-CH" dirty="0"/>
              <a:t>Wir erwarten jeweils Ertragsüberschüsse</a:t>
            </a:r>
          </a:p>
          <a:p>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43</a:t>
            </a:fld>
            <a:endParaRPr lang="de-DE"/>
          </a:p>
        </p:txBody>
      </p:sp>
    </p:spTree>
    <p:extLst>
      <p:ext uri="{BB962C8B-B14F-4D97-AF65-F5344CB8AC3E}">
        <p14:creationId xmlns:p14="http://schemas.microsoft.com/office/powerpoint/2010/main" val="406959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F3420-8A9B-C267-476B-A0E3C6C9D2D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736DDD7-2B3F-7C7F-9206-D621B22FF76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2E80E64-ABC9-3DFA-F296-90C0F31C96E0}"/>
              </a:ext>
            </a:extLst>
          </p:cNvPr>
          <p:cNvSpPr>
            <a:spLocks noGrp="1"/>
          </p:cNvSpPr>
          <p:nvPr>
            <p:ph type="body" idx="1"/>
          </p:nvPr>
        </p:nvSpPr>
        <p:spPr/>
        <p:txBody>
          <a:bodyPr/>
          <a:lstStyle/>
          <a:p>
            <a:pPr marL="171450" indent="-171450">
              <a:buFontTx/>
              <a:buChar char="-"/>
            </a:pPr>
            <a:r>
              <a:rPr lang="de-CH" dirty="0"/>
              <a:t>Der Cashflow ist stabil und auf einem guten Niveau</a:t>
            </a:r>
          </a:p>
          <a:p>
            <a:pPr marL="171450" indent="-171450">
              <a:buFontTx/>
              <a:buChar char="-"/>
            </a:pPr>
            <a:r>
              <a:rPr lang="de-CH" dirty="0"/>
              <a:t>Es können nicht alle Investitionen mit eigenen Mitteln gestemmt werden. Jedoch können meistens nicht alle geplanten Investitionen getätigt werden.</a:t>
            </a:r>
          </a:p>
          <a:p>
            <a:pPr marL="171450" indent="-171450">
              <a:buFontTx/>
              <a:buChar char="-"/>
            </a:pPr>
            <a:r>
              <a:rPr lang="de-CH" dirty="0"/>
              <a:t>In den Jahren zwischen 2026 und 2029 sind neben den jährlichen erforderlichen Unterhaltsinvestitionen in den Strassen und Wasserbau etc. folgende grössere Investitionen geplant:</a:t>
            </a:r>
          </a:p>
          <a:p>
            <a:pPr marL="0" indent="0">
              <a:buFontTx/>
              <a:buNone/>
            </a:pPr>
            <a:r>
              <a:rPr lang="de-CH" dirty="0"/>
              <a:t>Neue E.-Busse als Ersatz für die alte Flotte, Investitionsbeiträge ans Glasfasernetz, Investitionen in die Erneuerung der Kunsteisbahn, Dachsanierung Kirche, Neubau Strassen und Verkehrswege, und der Neubau Werkhof sowie das Projekt Obere Matten</a:t>
            </a:r>
          </a:p>
          <a:p>
            <a:pPr marL="0" indent="0">
              <a:buFontTx/>
              <a:buNone/>
            </a:pPr>
            <a:endParaRPr lang="de-CH" dirty="0"/>
          </a:p>
          <a:p>
            <a:endParaRPr lang="de-CH" dirty="0"/>
          </a:p>
        </p:txBody>
      </p:sp>
      <p:sp>
        <p:nvSpPr>
          <p:cNvPr id="4" name="Foliennummernplatzhalter 3">
            <a:extLst>
              <a:ext uri="{FF2B5EF4-FFF2-40B4-BE49-F238E27FC236}">
                <a16:creationId xmlns:a16="http://schemas.microsoft.com/office/drawing/2014/main" id="{D86F91D4-0292-9F20-AE19-08E29D1AED5C}"/>
              </a:ext>
            </a:extLst>
          </p:cNvPr>
          <p:cNvSpPr>
            <a:spLocks noGrp="1"/>
          </p:cNvSpPr>
          <p:nvPr>
            <p:ph type="sldNum" sz="quarter" idx="5"/>
          </p:nvPr>
        </p:nvSpPr>
        <p:spPr/>
        <p:txBody>
          <a:bodyPr/>
          <a:lstStyle/>
          <a:p>
            <a:fld id="{1966F114-59C3-C145-8D62-1EA4BEFA57FE}" type="slidenum">
              <a:rPr lang="de-DE" smtClean="0"/>
              <a:t>44</a:t>
            </a:fld>
            <a:endParaRPr lang="de-DE"/>
          </a:p>
        </p:txBody>
      </p:sp>
    </p:spTree>
    <p:extLst>
      <p:ext uri="{BB962C8B-B14F-4D97-AF65-F5344CB8AC3E}">
        <p14:creationId xmlns:p14="http://schemas.microsoft.com/office/powerpoint/2010/main" val="30462544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den kommenden Jahren gehen wir davon aus, dass wir Kapital neu beschaffen müssen. Aktuell haben wir nur CHF 8.5 Mio. an Darlehen in unserer Bilanz. Davon CHF 5 </a:t>
            </a:r>
            <a:r>
              <a:rPr lang="de-DE" dirty="0" err="1"/>
              <a:t>Mio</a:t>
            </a:r>
            <a:r>
              <a:rPr lang="de-DE" dirty="0"/>
              <a:t> nur kurzfristig für rund 6 Monate. </a:t>
            </a:r>
          </a:p>
          <a:p>
            <a:r>
              <a:rPr lang="de-DE" dirty="0"/>
              <a:t>Der Neubau </a:t>
            </a:r>
            <a:r>
              <a:rPr lang="de-DE" dirty="0" err="1"/>
              <a:t>Niw</a:t>
            </a:r>
            <a:r>
              <a:rPr lang="de-DE" dirty="0"/>
              <a:t> </a:t>
            </a:r>
            <a:r>
              <a:rPr lang="de-DE" dirty="0" err="1"/>
              <a:t>Walka</a:t>
            </a:r>
            <a:r>
              <a:rPr lang="de-DE" dirty="0"/>
              <a:t> konnte in den Jahren 2021 – 2024 mit CHF 36.7 Mio. ohne Fremdkapital finanziert werden. Es wurden jedoch nicht alle geplanten Investitionen realisiert. </a:t>
            </a:r>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45</a:t>
            </a:fld>
            <a:endParaRPr lang="de-DE"/>
          </a:p>
        </p:txBody>
      </p:sp>
    </p:spTree>
    <p:extLst>
      <p:ext uri="{BB962C8B-B14F-4D97-AF65-F5344CB8AC3E}">
        <p14:creationId xmlns:p14="http://schemas.microsoft.com/office/powerpoint/2010/main" val="28151131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Wir werden bis 2029 bei einem Pro Kopfvermögen bleiben. Die Schulden werden jedoch infolge der geplanten Investitionen zunehmen aber in einem </a:t>
            </a:r>
            <a:r>
              <a:rPr lang="de-CH" dirty="0" err="1"/>
              <a:t>vernüftigen</a:t>
            </a:r>
            <a:r>
              <a:rPr lang="de-CH" dirty="0"/>
              <a:t> Rahmen. </a:t>
            </a:r>
          </a:p>
        </p:txBody>
      </p:sp>
      <p:sp>
        <p:nvSpPr>
          <p:cNvPr id="4" name="Foliennummernplatzhalter 3"/>
          <p:cNvSpPr>
            <a:spLocks noGrp="1"/>
          </p:cNvSpPr>
          <p:nvPr>
            <p:ph type="sldNum" sz="quarter" idx="5"/>
          </p:nvPr>
        </p:nvSpPr>
        <p:spPr/>
        <p:txBody>
          <a:bodyPr/>
          <a:lstStyle/>
          <a:p>
            <a:fld id="{1966F114-59C3-C145-8D62-1EA4BEFA57FE}" type="slidenum">
              <a:rPr lang="de-DE" smtClean="0"/>
              <a:t>46</a:t>
            </a:fld>
            <a:endParaRPr lang="de-DE"/>
          </a:p>
        </p:txBody>
      </p:sp>
    </p:spTree>
    <p:extLst>
      <p:ext uri="{BB962C8B-B14F-4D97-AF65-F5344CB8AC3E}">
        <p14:creationId xmlns:p14="http://schemas.microsoft.com/office/powerpoint/2010/main" val="32586478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800" dirty="0">
                <a:effectLst/>
                <a:latin typeface="Aptos" panose="020B0004020202020204" pitchFamily="34" charset="0"/>
                <a:ea typeface="Times New Roman" panose="02020603050405020304" pitchFamily="18" charset="0"/>
                <a:cs typeface="Aptos" panose="020B0004020202020204" pitchFamily="34" charset="0"/>
              </a:rPr>
              <a:t>Investitionen in unsere Gemeinde sind wie der Motor unseres Schiffs. Sie treiben uns voran und ermöglichen es uns, gegen den Strom zu schwimmen, wenn es notwendig ist. Obwohl das Wasser manchmal rau sein kann, sorgen gezielte Investitionen dafür, dass wir unsere Geschwindigkeit beibehalten und unsere Ziele erreichen können.</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800" dirty="0">
                <a:effectLst/>
                <a:latin typeface="Aptos" panose="020B0004020202020204" pitchFamily="34" charset="0"/>
                <a:ea typeface="Calibri" panose="020F0502020204030204" pitchFamily="34" charset="0"/>
                <a:cs typeface="Aptos" panose="020B0004020202020204" pitchFamily="34" charset="0"/>
              </a:rPr>
              <a:t>Dies hat jedoch eine Auswirkung auf die Schulden. </a:t>
            </a:r>
          </a:p>
          <a:p>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47</a:t>
            </a:fld>
            <a:endParaRPr lang="de-DE"/>
          </a:p>
        </p:txBody>
      </p:sp>
    </p:spTree>
    <p:extLst>
      <p:ext uri="{BB962C8B-B14F-4D97-AF65-F5344CB8AC3E}">
        <p14:creationId xmlns:p14="http://schemas.microsoft.com/office/powerpoint/2010/main" val="30288601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prognostizierte Verschuldung auf CHF 54 Mio. in den nächsten Jahren ist tragbar. </a:t>
            </a:r>
          </a:p>
        </p:txBody>
      </p:sp>
      <p:sp>
        <p:nvSpPr>
          <p:cNvPr id="4" name="Foliennummernplatzhalter 3"/>
          <p:cNvSpPr>
            <a:spLocks noGrp="1"/>
          </p:cNvSpPr>
          <p:nvPr>
            <p:ph type="sldNum" sz="quarter" idx="5"/>
          </p:nvPr>
        </p:nvSpPr>
        <p:spPr/>
        <p:txBody>
          <a:bodyPr/>
          <a:lstStyle/>
          <a:p>
            <a:fld id="{1966F114-59C3-C145-8D62-1EA4BEFA57FE}" type="slidenum">
              <a:rPr lang="de-DE" smtClean="0"/>
              <a:t>48</a:t>
            </a:fld>
            <a:endParaRPr lang="de-DE"/>
          </a:p>
        </p:txBody>
      </p:sp>
    </p:spTree>
    <p:extLst>
      <p:ext uri="{BB962C8B-B14F-4D97-AF65-F5344CB8AC3E}">
        <p14:creationId xmlns:p14="http://schemas.microsoft.com/office/powerpoint/2010/main" val="34131273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Unser Schiff EWG Zermatt ist gut unterwegs und wird die Herausforderungen meistern. </a:t>
            </a:r>
          </a:p>
        </p:txBody>
      </p:sp>
      <p:sp>
        <p:nvSpPr>
          <p:cNvPr id="4" name="Foliennummernplatzhalter 3"/>
          <p:cNvSpPr>
            <a:spLocks noGrp="1"/>
          </p:cNvSpPr>
          <p:nvPr>
            <p:ph type="sldNum" sz="quarter" idx="5"/>
          </p:nvPr>
        </p:nvSpPr>
        <p:spPr/>
        <p:txBody>
          <a:bodyPr/>
          <a:lstStyle/>
          <a:p>
            <a:fld id="{1966F114-59C3-C145-8D62-1EA4BEFA57FE}" type="slidenum">
              <a:rPr lang="de-DE" smtClean="0"/>
              <a:t>49</a:t>
            </a:fld>
            <a:endParaRPr lang="de-DE"/>
          </a:p>
        </p:txBody>
      </p:sp>
    </p:spTree>
    <p:extLst>
      <p:ext uri="{BB962C8B-B14F-4D97-AF65-F5344CB8AC3E}">
        <p14:creationId xmlns:p14="http://schemas.microsoft.com/office/powerpoint/2010/main" val="2161407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C91FE-0BDD-F418-599C-2B4A6A05230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D5C3547-B2E0-089C-C1CC-64D1DC070E8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54EC57A-32D5-422D-ECC8-66521F4AE4D3}"/>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95E6E02C-F4FC-5A8B-46D1-2CB30B3D70D9}"/>
              </a:ext>
            </a:extLst>
          </p:cNvPr>
          <p:cNvSpPr>
            <a:spLocks noGrp="1"/>
          </p:cNvSpPr>
          <p:nvPr>
            <p:ph type="sldNum" sz="quarter" idx="5"/>
          </p:nvPr>
        </p:nvSpPr>
        <p:spPr/>
        <p:txBody>
          <a:bodyPr/>
          <a:lstStyle/>
          <a:p>
            <a:fld id="{1966F114-59C3-C145-8D62-1EA4BEFA57FE}" type="slidenum">
              <a:rPr lang="de-DE" smtClean="0"/>
              <a:t>5</a:t>
            </a:fld>
            <a:endParaRPr lang="de-DE"/>
          </a:p>
        </p:txBody>
      </p:sp>
    </p:spTree>
    <p:extLst>
      <p:ext uri="{BB962C8B-B14F-4D97-AF65-F5344CB8AC3E}">
        <p14:creationId xmlns:p14="http://schemas.microsoft.com/office/powerpoint/2010/main" val="4471323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Mit den Parametern haben wir den Kurs gesteckt und sind bestens unterwegs. Hier noch einen Überblick über unser Schiff. Es wir ein Ertragsüberschuss erwarten und wir bleiben bei einem Steuerkoeffizienten von 1.0 bei einem Nettovermögen. </a:t>
            </a:r>
          </a:p>
        </p:txBody>
      </p:sp>
      <p:sp>
        <p:nvSpPr>
          <p:cNvPr id="4" name="Foliennummernplatzhalter 3"/>
          <p:cNvSpPr>
            <a:spLocks noGrp="1"/>
          </p:cNvSpPr>
          <p:nvPr>
            <p:ph type="sldNum" sz="quarter" idx="5"/>
          </p:nvPr>
        </p:nvSpPr>
        <p:spPr/>
        <p:txBody>
          <a:bodyPr/>
          <a:lstStyle/>
          <a:p>
            <a:fld id="{1966F114-59C3-C145-8D62-1EA4BEFA57FE}" type="slidenum">
              <a:rPr lang="de-DE" smtClean="0"/>
              <a:t>50</a:t>
            </a:fld>
            <a:endParaRPr lang="de-DE"/>
          </a:p>
        </p:txBody>
      </p:sp>
    </p:spTree>
    <p:extLst>
      <p:ext uri="{BB962C8B-B14F-4D97-AF65-F5344CB8AC3E}">
        <p14:creationId xmlns:p14="http://schemas.microsoft.com/office/powerpoint/2010/main" val="11623710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Der Neubau der </a:t>
            </a:r>
            <a:r>
              <a:rPr lang="de-CH" dirty="0" err="1"/>
              <a:t>niww</a:t>
            </a:r>
            <a:r>
              <a:rPr lang="de-CH" dirty="0"/>
              <a:t> </a:t>
            </a:r>
            <a:r>
              <a:rPr lang="de-CH" dirty="0" err="1"/>
              <a:t>Walka</a:t>
            </a:r>
            <a:r>
              <a:rPr lang="de-CH" dirty="0"/>
              <a:t> wird auch im 2025 die grösste Investition bilden. Ein Cashflow von fast 17 Mio. wird erwartet. </a:t>
            </a:r>
          </a:p>
        </p:txBody>
      </p:sp>
      <p:sp>
        <p:nvSpPr>
          <p:cNvPr id="4" name="Foliennummernplatzhalter 3"/>
          <p:cNvSpPr>
            <a:spLocks noGrp="1"/>
          </p:cNvSpPr>
          <p:nvPr>
            <p:ph type="sldNum" sz="quarter" idx="5"/>
          </p:nvPr>
        </p:nvSpPr>
        <p:spPr/>
        <p:txBody>
          <a:bodyPr/>
          <a:lstStyle/>
          <a:p>
            <a:fld id="{1966F114-59C3-C145-8D62-1EA4BEFA57FE}" type="slidenum">
              <a:rPr lang="de-DE" smtClean="0"/>
              <a:t>51</a:t>
            </a:fld>
            <a:endParaRPr lang="de-DE"/>
          </a:p>
        </p:txBody>
      </p:sp>
    </p:spTree>
    <p:extLst>
      <p:ext uri="{BB962C8B-B14F-4D97-AF65-F5344CB8AC3E}">
        <p14:creationId xmlns:p14="http://schemas.microsoft.com/office/powerpoint/2010/main" val="29625232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a:t>
            </a:r>
            <a:r>
              <a:rPr lang="de-CH" dirty="0" err="1"/>
              <a:t>Fipla</a:t>
            </a:r>
            <a:r>
              <a:rPr lang="de-CH" dirty="0"/>
              <a:t> wird laufend angepasst und die Schulden bleiben in einem vernünftigen Rahmen. Fragen Danke für </a:t>
            </a:r>
            <a:r>
              <a:rPr lang="de-CH"/>
              <a:t>die Aufmerksamkeit</a:t>
            </a:r>
            <a:endParaRPr lang="de-CH" dirty="0"/>
          </a:p>
        </p:txBody>
      </p:sp>
      <p:sp>
        <p:nvSpPr>
          <p:cNvPr id="4" name="Foliennummernplatzhalter 3"/>
          <p:cNvSpPr>
            <a:spLocks noGrp="1"/>
          </p:cNvSpPr>
          <p:nvPr>
            <p:ph type="sldNum" sz="quarter" idx="5"/>
          </p:nvPr>
        </p:nvSpPr>
        <p:spPr/>
        <p:txBody>
          <a:bodyPr/>
          <a:lstStyle/>
          <a:p>
            <a:fld id="{1966F114-59C3-C145-8D62-1EA4BEFA57FE}" type="slidenum">
              <a:rPr lang="de-DE" smtClean="0"/>
              <a:t>52</a:t>
            </a:fld>
            <a:endParaRPr lang="de-DE"/>
          </a:p>
        </p:txBody>
      </p:sp>
    </p:spTree>
    <p:extLst>
      <p:ext uri="{BB962C8B-B14F-4D97-AF65-F5344CB8AC3E}">
        <p14:creationId xmlns:p14="http://schemas.microsoft.com/office/powerpoint/2010/main" val="16215475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1966F114-59C3-C145-8D62-1EA4BEFA57FE}" type="slidenum">
              <a:rPr lang="de-DE" smtClean="0"/>
              <a:t>53</a:t>
            </a:fld>
            <a:endParaRPr lang="de-DE"/>
          </a:p>
        </p:txBody>
      </p:sp>
    </p:spTree>
    <p:extLst>
      <p:ext uri="{BB962C8B-B14F-4D97-AF65-F5344CB8AC3E}">
        <p14:creationId xmlns:p14="http://schemas.microsoft.com/office/powerpoint/2010/main" val="22241875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1966F114-59C3-C145-8D62-1EA4BEFA57FE}" type="slidenum">
              <a:rPr lang="de-DE" smtClean="0"/>
              <a:t>54</a:t>
            </a:fld>
            <a:endParaRPr lang="de-DE"/>
          </a:p>
        </p:txBody>
      </p:sp>
    </p:spTree>
    <p:extLst>
      <p:ext uri="{BB962C8B-B14F-4D97-AF65-F5344CB8AC3E}">
        <p14:creationId xmlns:p14="http://schemas.microsoft.com/office/powerpoint/2010/main" val="35045791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2E535-CF62-EF79-5022-42A5FB503B9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1D9F0E6-8A01-71F8-8737-E956B9A7FB7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4B272D4-2AA1-71C7-E206-3FB79500316C}"/>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DF1C3B5F-3740-D8C5-A46D-D0AE96B6570E}"/>
              </a:ext>
            </a:extLst>
          </p:cNvPr>
          <p:cNvSpPr>
            <a:spLocks noGrp="1"/>
          </p:cNvSpPr>
          <p:nvPr>
            <p:ph type="sldNum" sz="quarter" idx="5"/>
          </p:nvPr>
        </p:nvSpPr>
        <p:spPr/>
        <p:txBody>
          <a:bodyPr/>
          <a:lstStyle/>
          <a:p>
            <a:fld id="{1966F114-59C3-C145-8D62-1EA4BEFA57FE}" type="slidenum">
              <a:rPr lang="de-DE" smtClean="0"/>
              <a:t>55</a:t>
            </a:fld>
            <a:endParaRPr lang="de-DE"/>
          </a:p>
        </p:txBody>
      </p:sp>
    </p:spTree>
    <p:extLst>
      <p:ext uri="{BB962C8B-B14F-4D97-AF65-F5344CB8AC3E}">
        <p14:creationId xmlns:p14="http://schemas.microsoft.com/office/powerpoint/2010/main" val="2033181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86F0A-89C2-BD84-4868-275786A527B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58FA54F-2B3E-62DB-C5C2-A56509EEC8A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262BB2B-B5B3-BA63-6DEB-A4FF54E636B8}"/>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EBE0AE2F-EEDF-E693-573D-D104AFBE195D}"/>
              </a:ext>
            </a:extLst>
          </p:cNvPr>
          <p:cNvSpPr>
            <a:spLocks noGrp="1"/>
          </p:cNvSpPr>
          <p:nvPr>
            <p:ph type="sldNum" sz="quarter" idx="5"/>
          </p:nvPr>
        </p:nvSpPr>
        <p:spPr/>
        <p:txBody>
          <a:bodyPr/>
          <a:lstStyle/>
          <a:p>
            <a:fld id="{1966F114-59C3-C145-8D62-1EA4BEFA57FE}" type="slidenum">
              <a:rPr lang="de-DE" smtClean="0"/>
              <a:t>6</a:t>
            </a:fld>
            <a:endParaRPr lang="de-DE"/>
          </a:p>
        </p:txBody>
      </p:sp>
    </p:spTree>
    <p:extLst>
      <p:ext uri="{BB962C8B-B14F-4D97-AF65-F5344CB8AC3E}">
        <p14:creationId xmlns:p14="http://schemas.microsoft.com/office/powerpoint/2010/main" val="84292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86F0A-89C2-BD84-4868-275786A527B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58FA54F-2B3E-62DB-C5C2-A56509EEC8A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262BB2B-B5B3-BA63-6DEB-A4FF54E636B8}"/>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EBE0AE2F-EEDF-E693-573D-D104AFBE195D}"/>
              </a:ext>
            </a:extLst>
          </p:cNvPr>
          <p:cNvSpPr>
            <a:spLocks noGrp="1"/>
          </p:cNvSpPr>
          <p:nvPr>
            <p:ph type="sldNum" sz="quarter" idx="5"/>
          </p:nvPr>
        </p:nvSpPr>
        <p:spPr/>
        <p:txBody>
          <a:bodyPr/>
          <a:lstStyle/>
          <a:p>
            <a:fld id="{1966F114-59C3-C145-8D62-1EA4BEFA57FE}" type="slidenum">
              <a:rPr lang="de-DE" smtClean="0"/>
              <a:t>7</a:t>
            </a:fld>
            <a:endParaRPr lang="de-DE"/>
          </a:p>
        </p:txBody>
      </p:sp>
    </p:spTree>
    <p:extLst>
      <p:ext uri="{BB962C8B-B14F-4D97-AF65-F5344CB8AC3E}">
        <p14:creationId xmlns:p14="http://schemas.microsoft.com/office/powerpoint/2010/main" val="3708961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737C1-A631-ECCF-613E-738AD0C572F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E2976DD-E4CC-089E-DBB0-29135F8D1B9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E1636DE-8186-A9C0-DA04-C5CA6B8EEB20}"/>
              </a:ext>
            </a:extLst>
          </p:cNvPr>
          <p:cNvSpPr>
            <a:spLocks noGrp="1"/>
          </p:cNvSpPr>
          <p:nvPr>
            <p:ph type="body" idx="1"/>
          </p:nvPr>
        </p:nvSpPr>
        <p:spPr/>
        <p:txBody>
          <a:bodyPr/>
          <a:lstStyle/>
          <a:p>
            <a:pPr algn="l"/>
            <a:r>
              <a:rPr lang="de-CH" sz="1200" b="1" dirty="0">
                <a:solidFill>
                  <a:schemeClr val="tx1">
                    <a:lumMod val="50000"/>
                    <a:lumOff val="50000"/>
                  </a:schemeClr>
                </a:solidFill>
                <a:latin typeface="Arial" panose="020B0604020202020204" pitchFamily="34" charset="0"/>
                <a:cs typeface="Arial" panose="020B0604020202020204" pitchFamily="34" charset="0"/>
              </a:rPr>
              <a:t>Ausuferung verhindern</a:t>
            </a:r>
          </a:p>
          <a:p>
            <a:pPr marL="171450" indent="-171450" algn="l">
              <a:buFont typeface="Arial" panose="020B0604020202020204" pitchFamily="34" charset="0"/>
              <a:buChar char="•"/>
            </a:pPr>
            <a:r>
              <a:rPr lang="de-CH" sz="1200" dirty="0">
                <a:solidFill>
                  <a:schemeClr val="tx1">
                    <a:lumMod val="50000"/>
                    <a:lumOff val="50000"/>
                  </a:schemeClr>
                </a:solidFill>
                <a:latin typeface="Arial" panose="020B0604020202020204" pitchFamily="34" charset="0"/>
                <a:cs typeface="Arial" panose="020B0604020202020204" pitchFamily="34" charset="0"/>
              </a:rPr>
              <a:t>Brücke Uferweg (li)</a:t>
            </a:r>
          </a:p>
          <a:p>
            <a:pPr marL="171450" indent="-171450" algn="l">
              <a:buFont typeface="Arial" panose="020B0604020202020204" pitchFamily="34" charset="0"/>
              <a:buChar char="•"/>
            </a:pPr>
            <a:r>
              <a:rPr lang="de-CH" sz="1200" dirty="0">
                <a:solidFill>
                  <a:schemeClr val="tx1">
                    <a:lumMod val="50000"/>
                    <a:lumOff val="50000"/>
                  </a:schemeClr>
                </a:solidFill>
                <a:latin typeface="Arial" panose="020B0604020202020204" pitchFamily="34" charset="0"/>
                <a:cs typeface="Arial" panose="020B0604020202020204" pitchFamily="34" charset="0"/>
              </a:rPr>
              <a:t>Metro/Werkhof (</a:t>
            </a:r>
            <a:r>
              <a:rPr lang="de-CH" sz="1200" dirty="0" err="1">
                <a:solidFill>
                  <a:schemeClr val="tx1">
                    <a:lumMod val="50000"/>
                    <a:lumOff val="50000"/>
                  </a:schemeClr>
                </a:solidFill>
                <a:latin typeface="Arial" panose="020B0604020202020204" pitchFamily="34" charset="0"/>
                <a:cs typeface="Arial" panose="020B0604020202020204" pitchFamily="34" charset="0"/>
              </a:rPr>
              <a:t>re</a:t>
            </a:r>
            <a:r>
              <a:rPr lang="de-CH" sz="1200" dirty="0">
                <a:solidFill>
                  <a:schemeClr val="tx1">
                    <a:lumMod val="50000"/>
                    <a:lumOff val="50000"/>
                  </a:schemeClr>
                </a:solidFill>
                <a:latin typeface="Arial" panose="020B0604020202020204" pitchFamily="34" charset="0"/>
                <a:cs typeface="Arial" panose="020B0604020202020204" pitchFamily="34" charset="0"/>
              </a:rPr>
              <a:t>)</a:t>
            </a:r>
          </a:p>
          <a:p>
            <a:pPr marL="171450" indent="-171450" algn="l">
              <a:buFont typeface="Arial" panose="020B0604020202020204" pitchFamily="34" charset="0"/>
              <a:buChar char="•"/>
            </a:pPr>
            <a:r>
              <a:rPr lang="de-CH" sz="1200" dirty="0" err="1">
                <a:solidFill>
                  <a:schemeClr val="tx1">
                    <a:lumMod val="50000"/>
                    <a:lumOff val="50000"/>
                  </a:schemeClr>
                </a:solidFill>
                <a:latin typeface="Arial" panose="020B0604020202020204" pitchFamily="34" charset="0"/>
                <a:cs typeface="Arial" panose="020B0604020202020204" pitchFamily="34" charset="0"/>
              </a:rPr>
              <a:t>Suneggabrücke</a:t>
            </a:r>
            <a:r>
              <a:rPr lang="de-CH" sz="1200" dirty="0">
                <a:solidFill>
                  <a:schemeClr val="tx1">
                    <a:lumMod val="50000"/>
                    <a:lumOff val="50000"/>
                  </a:schemeClr>
                </a:solidFill>
                <a:latin typeface="Arial" panose="020B0604020202020204" pitchFamily="34" charset="0"/>
                <a:cs typeface="Arial" panose="020B0604020202020204" pitchFamily="34" charset="0"/>
              </a:rPr>
              <a:t> abwärts (li)</a:t>
            </a:r>
          </a:p>
          <a:p>
            <a:pPr marL="171450" indent="-171450" algn="l">
              <a:buFont typeface="Arial" panose="020B0604020202020204" pitchFamily="34" charset="0"/>
              <a:buChar char="•"/>
            </a:pPr>
            <a:r>
              <a:rPr lang="de-CH" sz="1200" dirty="0">
                <a:solidFill>
                  <a:schemeClr val="tx1">
                    <a:lumMod val="50000"/>
                    <a:lumOff val="50000"/>
                  </a:schemeClr>
                </a:solidFill>
                <a:latin typeface="Arial" panose="020B0604020202020204" pitchFamily="34" charset="0"/>
                <a:cs typeface="Arial" panose="020B0604020202020204" pitchFamily="34" charset="0"/>
              </a:rPr>
              <a:t>Vor Brücke Spiss (</a:t>
            </a:r>
            <a:r>
              <a:rPr lang="de-CH" sz="1200" dirty="0" err="1">
                <a:solidFill>
                  <a:schemeClr val="tx1">
                    <a:lumMod val="50000"/>
                    <a:lumOff val="50000"/>
                  </a:schemeClr>
                </a:solidFill>
                <a:latin typeface="Arial" panose="020B0604020202020204" pitchFamily="34" charset="0"/>
                <a:cs typeface="Arial" panose="020B0604020202020204" pitchFamily="34" charset="0"/>
              </a:rPr>
              <a:t>re</a:t>
            </a:r>
            <a:r>
              <a:rPr lang="de-CH" sz="1200" dirty="0">
                <a:solidFill>
                  <a:schemeClr val="tx1">
                    <a:lumMod val="50000"/>
                    <a:lumOff val="50000"/>
                  </a:schemeClr>
                </a:solidFill>
                <a:latin typeface="Arial" panose="020B0604020202020204" pitchFamily="34" charset="0"/>
                <a:cs typeface="Arial" panose="020B0604020202020204" pitchFamily="34" charset="0"/>
              </a:rPr>
              <a:t>)</a:t>
            </a:r>
          </a:p>
          <a:p>
            <a:pPr marL="171450" indent="-171450" algn="l">
              <a:buFont typeface="Arial" panose="020B0604020202020204" pitchFamily="34" charset="0"/>
              <a:buChar char="•"/>
            </a:pPr>
            <a:endParaRPr lang="de-CH" sz="1200" dirty="0">
              <a:solidFill>
                <a:schemeClr val="tx1">
                  <a:lumMod val="50000"/>
                  <a:lumOff val="50000"/>
                </a:schemeClr>
              </a:solidFill>
              <a:latin typeface="Arial" panose="020B0604020202020204" pitchFamily="34" charset="0"/>
              <a:cs typeface="Arial" panose="020B0604020202020204" pitchFamily="34" charset="0"/>
            </a:endParaRPr>
          </a:p>
          <a:p>
            <a:pPr algn="l"/>
            <a:r>
              <a:rPr lang="de-CH" sz="1200" b="1" dirty="0">
                <a:solidFill>
                  <a:schemeClr val="tx1">
                    <a:lumMod val="50000"/>
                    <a:lumOff val="50000"/>
                  </a:schemeClr>
                </a:solidFill>
                <a:latin typeface="Arial" panose="020B0604020202020204" pitchFamily="34" charset="0"/>
                <a:cs typeface="Arial" panose="020B0604020202020204" pitchFamily="34" charset="0"/>
              </a:rPr>
              <a:t>Ausuferung akzeptiert</a:t>
            </a:r>
          </a:p>
          <a:p>
            <a:pPr marL="171450" indent="-171450" algn="l">
              <a:buFont typeface="Arial" panose="020B0604020202020204" pitchFamily="34" charset="0"/>
              <a:buChar char="•"/>
            </a:pPr>
            <a:r>
              <a:rPr lang="de-CH" sz="1200" dirty="0">
                <a:solidFill>
                  <a:schemeClr val="tx1">
                    <a:lumMod val="50000"/>
                    <a:lumOff val="50000"/>
                  </a:schemeClr>
                </a:solidFill>
                <a:latin typeface="Arial" panose="020B0604020202020204" pitchFamily="34" charset="0"/>
                <a:cs typeface="Arial" panose="020B0604020202020204" pitchFamily="34" charset="0"/>
              </a:rPr>
              <a:t>Steinmatt</a:t>
            </a:r>
          </a:p>
          <a:p>
            <a:pPr marL="171450" indent="-171450" algn="l">
              <a:buFont typeface="Arial" panose="020B0604020202020204" pitchFamily="34" charset="0"/>
              <a:buChar char="•"/>
            </a:pPr>
            <a:r>
              <a:rPr lang="de-CH" sz="1200" dirty="0">
                <a:solidFill>
                  <a:schemeClr val="tx1">
                    <a:lumMod val="50000"/>
                    <a:lumOff val="50000"/>
                  </a:schemeClr>
                </a:solidFill>
                <a:latin typeface="Arial" panose="020B0604020202020204" pitchFamily="34" charset="0"/>
                <a:cs typeface="Arial" panose="020B0604020202020204" pitchFamily="34" charset="0"/>
              </a:rPr>
              <a:t>Metropol</a:t>
            </a:r>
          </a:p>
          <a:p>
            <a:pPr marL="171450" indent="-171450" algn="l">
              <a:buFont typeface="Arial" panose="020B0604020202020204" pitchFamily="34" charset="0"/>
              <a:buChar char="•"/>
            </a:pPr>
            <a:r>
              <a:rPr lang="de-CH" sz="1200" dirty="0" err="1">
                <a:solidFill>
                  <a:schemeClr val="tx1">
                    <a:lumMod val="50000"/>
                    <a:lumOff val="50000"/>
                  </a:schemeClr>
                </a:solidFill>
                <a:latin typeface="Arial" panose="020B0604020202020204" pitchFamily="34" charset="0"/>
                <a:cs typeface="Arial" panose="020B0604020202020204" pitchFamily="34" charset="0"/>
              </a:rPr>
              <a:t>Wiestibrücke</a:t>
            </a:r>
            <a:r>
              <a:rPr lang="de-CH" sz="1200" dirty="0">
                <a:solidFill>
                  <a:schemeClr val="tx1">
                    <a:lumMod val="50000"/>
                    <a:lumOff val="50000"/>
                  </a:schemeClr>
                </a:solidFill>
                <a:latin typeface="Arial" panose="020B0604020202020204" pitchFamily="34" charset="0"/>
                <a:cs typeface="Arial" panose="020B0604020202020204" pitchFamily="34" charset="0"/>
              </a:rPr>
              <a:t> - Holzbrücke</a:t>
            </a:r>
          </a:p>
          <a:p>
            <a:pPr algn="l"/>
            <a:endParaRPr lang="de-CH" sz="1200" dirty="0">
              <a:solidFill>
                <a:schemeClr val="tx1">
                  <a:lumMod val="50000"/>
                  <a:lumOff val="50000"/>
                </a:schemeClr>
              </a:solidFill>
              <a:latin typeface="Arial" panose="020B0604020202020204" pitchFamily="34" charset="0"/>
              <a:cs typeface="Arial" panose="020B0604020202020204" pitchFamily="34" charset="0"/>
            </a:endParaRPr>
          </a:p>
          <a:p>
            <a:endParaRPr lang="de-CH" dirty="0"/>
          </a:p>
        </p:txBody>
      </p:sp>
      <p:sp>
        <p:nvSpPr>
          <p:cNvPr id="4" name="Foliennummernplatzhalter 3">
            <a:extLst>
              <a:ext uri="{FF2B5EF4-FFF2-40B4-BE49-F238E27FC236}">
                <a16:creationId xmlns:a16="http://schemas.microsoft.com/office/drawing/2014/main" id="{4BB3CB7B-BCCA-4FD0-D153-BD100231408E}"/>
              </a:ext>
            </a:extLst>
          </p:cNvPr>
          <p:cNvSpPr>
            <a:spLocks noGrp="1"/>
          </p:cNvSpPr>
          <p:nvPr>
            <p:ph type="sldNum" sz="quarter" idx="5"/>
          </p:nvPr>
        </p:nvSpPr>
        <p:spPr/>
        <p:txBody>
          <a:bodyPr/>
          <a:lstStyle/>
          <a:p>
            <a:fld id="{1966F114-59C3-C145-8D62-1EA4BEFA57FE}" type="slidenum">
              <a:rPr lang="de-DE" smtClean="0"/>
              <a:t>8</a:t>
            </a:fld>
            <a:endParaRPr lang="de-DE"/>
          </a:p>
        </p:txBody>
      </p:sp>
    </p:spTree>
    <p:extLst>
      <p:ext uri="{BB962C8B-B14F-4D97-AF65-F5344CB8AC3E}">
        <p14:creationId xmlns:p14="http://schemas.microsoft.com/office/powerpoint/2010/main" val="3985647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1966F114-59C3-C145-8D62-1EA4BEFA57FE}" type="slidenum">
              <a:rPr lang="de-DE" smtClean="0"/>
              <a:t>9</a:t>
            </a:fld>
            <a:endParaRPr lang="de-DE"/>
          </a:p>
        </p:txBody>
      </p:sp>
    </p:spTree>
    <p:extLst>
      <p:ext uri="{BB962C8B-B14F-4D97-AF65-F5344CB8AC3E}">
        <p14:creationId xmlns:p14="http://schemas.microsoft.com/office/powerpoint/2010/main" val="3414598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44F8B302-77FF-3291-D691-16D3720F7D88}"/>
              </a:ext>
            </a:extLst>
          </p:cNvPr>
          <p:cNvSpPr/>
          <p:nvPr userDrawn="1"/>
        </p:nvSpPr>
        <p:spPr>
          <a:xfrm>
            <a:off x="6096000" y="1709737"/>
            <a:ext cx="6096000" cy="4467226"/>
          </a:xfrm>
          <a:prstGeom prst="rect">
            <a:avLst/>
          </a:prstGeom>
          <a:solidFill>
            <a:schemeClr val="accent1"/>
          </a:solidFill>
          <a:ln>
            <a:noFill/>
          </a:ln>
        </p:spPr>
        <p:style>
          <a:lnRef idx="2">
            <a:schemeClr val="accent3">
              <a:shade val="15000"/>
            </a:schemeClr>
          </a:lnRef>
          <a:fillRef idx="1">
            <a:schemeClr val="accent3"/>
          </a:fillRef>
          <a:effectRef idx="0">
            <a:schemeClr val="accent3"/>
          </a:effectRef>
          <a:fontRef idx="minor">
            <a:schemeClr val="lt1"/>
          </a:fontRef>
        </p:style>
        <p:txBody>
          <a:bodyPr lIns="360000" rIns="360000" rtlCol="0" anchor="ctr"/>
          <a:lstStyle/>
          <a:p>
            <a:pPr algn="ctr"/>
            <a:endParaRPr lang="de-DE"/>
          </a:p>
        </p:txBody>
      </p:sp>
      <p:sp>
        <p:nvSpPr>
          <p:cNvPr id="3" name="Subtitle 2"/>
          <p:cNvSpPr>
            <a:spLocks noGrp="1"/>
          </p:cNvSpPr>
          <p:nvPr>
            <p:ph type="subTitle" idx="1"/>
          </p:nvPr>
        </p:nvSpPr>
        <p:spPr>
          <a:xfrm>
            <a:off x="6096000" y="4766872"/>
            <a:ext cx="6095999" cy="1410090"/>
          </a:xfrm>
        </p:spPr>
        <p:txBody>
          <a:bodyPr lIns="360000" tIns="360000" rIns="360000" bIns="360000" anchor="ctr"/>
          <a:lstStyle>
            <a:lvl1pPr marL="0" indent="0" algn="l">
              <a:buNone/>
              <a:defRPr sz="2400">
                <a:solidFill>
                  <a:srgbClr val="EE273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pic>
        <p:nvPicPr>
          <p:cNvPr id="8" name="Grafik 7">
            <a:extLst>
              <a:ext uri="{FF2B5EF4-FFF2-40B4-BE49-F238E27FC236}">
                <a16:creationId xmlns:a16="http://schemas.microsoft.com/office/drawing/2014/main" id="{1AEFFD70-7645-993E-4BBC-3FC4BDB39607}"/>
              </a:ext>
            </a:extLst>
          </p:cNvPr>
          <p:cNvPicPr>
            <a:picLocks noChangeAspect="1"/>
          </p:cNvPicPr>
          <p:nvPr userDrawn="1"/>
        </p:nvPicPr>
        <p:blipFill>
          <a:blip r:embed="rId2"/>
          <a:stretch>
            <a:fillRect/>
          </a:stretch>
        </p:blipFill>
        <p:spPr>
          <a:xfrm>
            <a:off x="9436101" y="399888"/>
            <a:ext cx="2374900" cy="965200"/>
          </a:xfrm>
          <a:prstGeom prst="rect">
            <a:avLst/>
          </a:prstGeom>
        </p:spPr>
      </p:pic>
      <p:sp>
        <p:nvSpPr>
          <p:cNvPr id="10" name="Bildplatzhalter 9">
            <a:extLst>
              <a:ext uri="{FF2B5EF4-FFF2-40B4-BE49-F238E27FC236}">
                <a16:creationId xmlns:a16="http://schemas.microsoft.com/office/drawing/2014/main" id="{C745D0DB-1DE2-3763-92AA-CC796DB47B67}"/>
              </a:ext>
            </a:extLst>
          </p:cNvPr>
          <p:cNvSpPr>
            <a:spLocks noGrp="1"/>
          </p:cNvSpPr>
          <p:nvPr>
            <p:ph type="pic" sz="quarter" idx="13"/>
          </p:nvPr>
        </p:nvSpPr>
        <p:spPr>
          <a:xfrm>
            <a:off x="0" y="1709737"/>
            <a:ext cx="6095999" cy="4467225"/>
          </a:xfrm>
        </p:spPr>
        <p:txBody>
          <a:bodyPr/>
          <a:lstStyle/>
          <a:p>
            <a:endParaRPr lang="de-DE" dirty="0"/>
          </a:p>
        </p:txBody>
      </p:sp>
      <p:sp>
        <p:nvSpPr>
          <p:cNvPr id="19" name="Fußzeilenplatzhalter 18">
            <a:extLst>
              <a:ext uri="{FF2B5EF4-FFF2-40B4-BE49-F238E27FC236}">
                <a16:creationId xmlns:a16="http://schemas.microsoft.com/office/drawing/2014/main" id="{CAB4A6E3-722C-8224-7744-741BBA89B827}"/>
              </a:ext>
            </a:extLst>
          </p:cNvPr>
          <p:cNvSpPr>
            <a:spLocks noGrp="1"/>
          </p:cNvSpPr>
          <p:nvPr>
            <p:ph type="ftr" sz="quarter" idx="15"/>
          </p:nvPr>
        </p:nvSpPr>
        <p:spPr/>
        <p:txBody>
          <a:bodyPr/>
          <a:lstStyle/>
          <a:p>
            <a:endParaRPr lang="de-DE" dirty="0"/>
          </a:p>
        </p:txBody>
      </p:sp>
      <p:sp>
        <p:nvSpPr>
          <p:cNvPr id="20" name="Foliennummernplatzhalter 19">
            <a:extLst>
              <a:ext uri="{FF2B5EF4-FFF2-40B4-BE49-F238E27FC236}">
                <a16:creationId xmlns:a16="http://schemas.microsoft.com/office/drawing/2014/main" id="{E75E794A-478C-6A41-5291-316EB86631D9}"/>
              </a:ext>
            </a:extLst>
          </p:cNvPr>
          <p:cNvSpPr>
            <a:spLocks noGrp="1"/>
          </p:cNvSpPr>
          <p:nvPr>
            <p:ph type="sldNum" sz="quarter" idx="16"/>
          </p:nvPr>
        </p:nvSpPr>
        <p:spPr/>
        <p:txBody>
          <a:bodyPr/>
          <a:lstStyle/>
          <a:p>
            <a:fld id="{33883982-FD16-464E-B8BE-45F01105FA6D}" type="slidenum">
              <a:rPr lang="de-DE" smtClean="0"/>
              <a:pPr/>
              <a:t>‹Nr.›</a:t>
            </a:fld>
            <a:endParaRPr lang="de-DE"/>
          </a:p>
        </p:txBody>
      </p:sp>
      <p:sp>
        <p:nvSpPr>
          <p:cNvPr id="2" name="Datumsplatzhalter 17">
            <a:extLst>
              <a:ext uri="{FF2B5EF4-FFF2-40B4-BE49-F238E27FC236}">
                <a16:creationId xmlns:a16="http://schemas.microsoft.com/office/drawing/2014/main" id="{69B6DB6F-0330-AA0F-0851-D9F036E0D3DD}"/>
              </a:ext>
            </a:extLst>
          </p:cNvPr>
          <p:cNvSpPr>
            <a:spLocks noGrp="1"/>
          </p:cNvSpPr>
          <p:nvPr>
            <p:ph type="dt" sz="half" idx="14"/>
          </p:nvPr>
        </p:nvSpPr>
        <p:spPr>
          <a:xfrm>
            <a:off x="6454800" y="6356350"/>
            <a:ext cx="970722" cy="365125"/>
          </a:xfrm>
        </p:spPr>
        <p:txBody>
          <a:bodyPr/>
          <a:lstStyle/>
          <a:p>
            <a:fld id="{631A0686-37BD-DF41-8C5F-502955A1F9E5}" type="datetime1">
              <a:rPr lang="de-CH" smtClean="0"/>
              <a:t>11.02.2025</a:t>
            </a:fld>
            <a:endParaRPr lang="de-DE"/>
          </a:p>
        </p:txBody>
      </p:sp>
      <p:sp>
        <p:nvSpPr>
          <p:cNvPr id="6" name="Titel 5">
            <a:extLst>
              <a:ext uri="{FF2B5EF4-FFF2-40B4-BE49-F238E27FC236}">
                <a16:creationId xmlns:a16="http://schemas.microsoft.com/office/drawing/2014/main" id="{FF75DA32-3A08-C257-6F26-A5DF63CBE7A5}"/>
              </a:ext>
            </a:extLst>
          </p:cNvPr>
          <p:cNvSpPr>
            <a:spLocks noGrp="1"/>
          </p:cNvSpPr>
          <p:nvPr>
            <p:ph type="title"/>
          </p:nvPr>
        </p:nvSpPr>
        <p:spPr>
          <a:xfrm>
            <a:off x="6095999" y="1709736"/>
            <a:ext cx="6095999" cy="3057135"/>
          </a:xfrm>
        </p:spPr>
        <p:txBody>
          <a:bodyPr lIns="360000" rIns="360000">
            <a:normAutofit/>
          </a:bodyPr>
          <a:lstStyle>
            <a:lvl1pPr>
              <a:defRPr lang="de-DE" sz="4400" b="1" kern="1200" dirty="0">
                <a:solidFill>
                  <a:srgbClr val="EE2737"/>
                </a:solidFill>
                <a:latin typeface="+mj-lt"/>
                <a:ea typeface="+mj-ea"/>
                <a:cs typeface="+mj-cs"/>
              </a:defRPr>
            </a:lvl1pPr>
          </a:lstStyle>
          <a:p>
            <a:r>
              <a:rPr lang="de-DE" dirty="0"/>
              <a:t>Mastertitelformat bearbeiten</a:t>
            </a:r>
          </a:p>
        </p:txBody>
      </p:sp>
      <p:pic>
        <p:nvPicPr>
          <p:cNvPr id="14" name="Grafik 13">
            <a:extLst>
              <a:ext uri="{FF2B5EF4-FFF2-40B4-BE49-F238E27FC236}">
                <a16:creationId xmlns:a16="http://schemas.microsoft.com/office/drawing/2014/main" id="{3E5D5E88-EADE-F8B0-1C6B-27BA6F74FA23}"/>
              </a:ext>
            </a:extLst>
          </p:cNvPr>
          <p:cNvPicPr>
            <a:picLocks noChangeAspect="1"/>
          </p:cNvPicPr>
          <p:nvPr userDrawn="1"/>
        </p:nvPicPr>
        <p:blipFill>
          <a:blip r:embed="rId3"/>
          <a:stretch>
            <a:fillRect/>
          </a:stretch>
        </p:blipFill>
        <p:spPr>
          <a:xfrm>
            <a:off x="9625125" y="6291869"/>
            <a:ext cx="2199166" cy="494086"/>
          </a:xfrm>
          <a:prstGeom prst="rect">
            <a:avLst/>
          </a:prstGeom>
        </p:spPr>
      </p:pic>
    </p:spTree>
    <p:extLst>
      <p:ext uri="{BB962C8B-B14F-4D97-AF65-F5344CB8AC3E}">
        <p14:creationId xmlns:p14="http://schemas.microsoft.com/office/powerpoint/2010/main" val="39926720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5715000" cy="1692275"/>
          </a:xfrm>
        </p:spPr>
        <p:txBody>
          <a:bodyPr rIns="360000" anchor="t"/>
          <a:lstStyle>
            <a:lvl1pPr>
              <a:defRPr sz="3200"/>
            </a:lvl1pPr>
          </a:lstStyle>
          <a:p>
            <a:r>
              <a:rPr lang="de-DE" dirty="0"/>
              <a:t>Mastertitelformat bearbeiten</a:t>
            </a:r>
            <a:endParaRPr lang="en-US" dirty="0"/>
          </a:p>
        </p:txBody>
      </p:sp>
      <p:sp>
        <p:nvSpPr>
          <p:cNvPr id="3" name="Content Placeholder 2"/>
          <p:cNvSpPr>
            <a:spLocks noGrp="1"/>
          </p:cNvSpPr>
          <p:nvPr>
            <p:ph idx="1"/>
          </p:nvPr>
        </p:nvSpPr>
        <p:spPr>
          <a:xfrm>
            <a:off x="6096000" y="365125"/>
            <a:ext cx="6096000" cy="5811838"/>
          </a:xfrm>
        </p:spPr>
        <p:txBody>
          <a:bodyPr rIns="360000"/>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Text Placeholder 3"/>
          <p:cNvSpPr>
            <a:spLocks noGrp="1"/>
          </p:cNvSpPr>
          <p:nvPr>
            <p:ph type="body" sz="half" idx="2"/>
          </p:nvPr>
        </p:nvSpPr>
        <p:spPr>
          <a:xfrm>
            <a:off x="381000" y="2057399"/>
            <a:ext cx="5715000" cy="4119563"/>
          </a:xfrm>
        </p:spPr>
        <p:txBody>
          <a:bodyPr rIns="360000">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sp>
        <p:nvSpPr>
          <p:cNvPr id="5" name="Date Placeholder 4"/>
          <p:cNvSpPr>
            <a:spLocks noGrp="1"/>
          </p:cNvSpPr>
          <p:nvPr>
            <p:ph type="dt" sz="half" idx="10"/>
          </p:nvPr>
        </p:nvSpPr>
        <p:spPr/>
        <p:txBody>
          <a:bodyPr/>
          <a:lstStyle/>
          <a:p>
            <a:fld id="{D1E068FD-50BF-A443-B97D-D8F006D02799}" type="datetime1">
              <a:rPr lang="de-CH" smtClean="0"/>
              <a:t>11.02.2025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33883982-FD16-464E-B8BE-45F01105FA6D}" type="slidenum">
              <a:rPr lang="de-DE" smtClean="0"/>
              <a:t>‹Nr.›</a:t>
            </a:fld>
            <a:endParaRPr lang="de-DE"/>
          </a:p>
        </p:txBody>
      </p:sp>
      <p:pic>
        <p:nvPicPr>
          <p:cNvPr id="8" name="Grafik 7">
            <a:extLst>
              <a:ext uri="{FF2B5EF4-FFF2-40B4-BE49-F238E27FC236}">
                <a16:creationId xmlns:a16="http://schemas.microsoft.com/office/drawing/2014/main" id="{81870D0B-D51F-0790-7843-760470462AEA}"/>
              </a:ext>
            </a:extLst>
          </p:cNvPr>
          <p:cNvPicPr>
            <a:picLocks noChangeAspect="1"/>
          </p:cNvPicPr>
          <p:nvPr userDrawn="1"/>
        </p:nvPicPr>
        <p:blipFill>
          <a:blip r:embed="rId2"/>
          <a:stretch>
            <a:fillRect/>
          </a:stretch>
        </p:blipFill>
        <p:spPr>
          <a:xfrm>
            <a:off x="10623396" y="6282164"/>
            <a:ext cx="1175785" cy="477859"/>
          </a:xfrm>
          <a:prstGeom prst="rect">
            <a:avLst/>
          </a:prstGeom>
        </p:spPr>
      </p:pic>
      <p:pic>
        <p:nvPicPr>
          <p:cNvPr id="10" name="Grafik 9">
            <a:extLst>
              <a:ext uri="{FF2B5EF4-FFF2-40B4-BE49-F238E27FC236}">
                <a16:creationId xmlns:a16="http://schemas.microsoft.com/office/drawing/2014/main" id="{EDA3DE37-C6D5-0DAA-8FA2-2DC7A156CBFD}"/>
              </a:ext>
            </a:extLst>
          </p:cNvPr>
          <p:cNvPicPr>
            <a:picLocks noChangeAspect="1"/>
          </p:cNvPicPr>
          <p:nvPr userDrawn="1"/>
        </p:nvPicPr>
        <p:blipFill>
          <a:blip r:embed="rId3"/>
          <a:stretch>
            <a:fillRect/>
          </a:stretch>
        </p:blipFill>
        <p:spPr>
          <a:xfrm>
            <a:off x="8284073" y="6306280"/>
            <a:ext cx="2019600" cy="453743"/>
          </a:xfrm>
          <a:prstGeom prst="rect">
            <a:avLst/>
          </a:prstGeom>
        </p:spPr>
      </p:pic>
    </p:spTree>
    <p:extLst>
      <p:ext uri="{BB962C8B-B14F-4D97-AF65-F5344CB8AC3E}">
        <p14:creationId xmlns:p14="http://schemas.microsoft.com/office/powerpoint/2010/main" val="160283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6095998" y="365125"/>
            <a:ext cx="6096002" cy="5811837"/>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5" name="Date Placeholder 4"/>
          <p:cNvSpPr>
            <a:spLocks noGrp="1"/>
          </p:cNvSpPr>
          <p:nvPr>
            <p:ph type="dt" sz="half" idx="10"/>
          </p:nvPr>
        </p:nvSpPr>
        <p:spPr/>
        <p:txBody>
          <a:bodyPr/>
          <a:lstStyle/>
          <a:p>
            <a:fld id="{D981DE0A-454F-1343-8C84-E21ECB4AC7C7}" type="datetime1">
              <a:rPr lang="de-CH" smtClean="0"/>
              <a:t>11.02.2025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33883982-FD16-464E-B8BE-45F01105FA6D}" type="slidenum">
              <a:rPr lang="de-DE" smtClean="0"/>
              <a:t>‹Nr.›</a:t>
            </a:fld>
            <a:endParaRPr lang="de-DE"/>
          </a:p>
        </p:txBody>
      </p:sp>
      <p:pic>
        <p:nvPicPr>
          <p:cNvPr id="8" name="Grafik 7">
            <a:extLst>
              <a:ext uri="{FF2B5EF4-FFF2-40B4-BE49-F238E27FC236}">
                <a16:creationId xmlns:a16="http://schemas.microsoft.com/office/drawing/2014/main" id="{A18DE742-AB2B-582D-655E-B45CACD54F87}"/>
              </a:ext>
            </a:extLst>
          </p:cNvPr>
          <p:cNvPicPr>
            <a:picLocks noChangeAspect="1"/>
          </p:cNvPicPr>
          <p:nvPr userDrawn="1"/>
        </p:nvPicPr>
        <p:blipFill>
          <a:blip r:embed="rId2"/>
          <a:stretch>
            <a:fillRect/>
          </a:stretch>
        </p:blipFill>
        <p:spPr>
          <a:xfrm>
            <a:off x="10623396" y="6282164"/>
            <a:ext cx="1175785" cy="477859"/>
          </a:xfrm>
          <a:prstGeom prst="rect">
            <a:avLst/>
          </a:prstGeom>
        </p:spPr>
      </p:pic>
      <p:sp>
        <p:nvSpPr>
          <p:cNvPr id="10" name="Title 1">
            <a:extLst>
              <a:ext uri="{FF2B5EF4-FFF2-40B4-BE49-F238E27FC236}">
                <a16:creationId xmlns:a16="http://schemas.microsoft.com/office/drawing/2014/main" id="{EFDAD242-8FD9-D277-6D94-A3E4B9862B24}"/>
              </a:ext>
            </a:extLst>
          </p:cNvPr>
          <p:cNvSpPr>
            <a:spLocks noGrp="1"/>
          </p:cNvSpPr>
          <p:nvPr>
            <p:ph type="title"/>
          </p:nvPr>
        </p:nvSpPr>
        <p:spPr>
          <a:xfrm>
            <a:off x="381000" y="365125"/>
            <a:ext cx="5715000" cy="1692275"/>
          </a:xfrm>
        </p:spPr>
        <p:txBody>
          <a:bodyPr rIns="360000" anchor="t"/>
          <a:lstStyle>
            <a:lvl1pPr>
              <a:defRPr sz="3200"/>
            </a:lvl1pPr>
          </a:lstStyle>
          <a:p>
            <a:r>
              <a:rPr lang="de-DE"/>
              <a:t>Mastertitelformat bearbeiten</a:t>
            </a:r>
            <a:endParaRPr lang="en-US" dirty="0"/>
          </a:p>
        </p:txBody>
      </p:sp>
      <p:sp>
        <p:nvSpPr>
          <p:cNvPr id="11" name="Text Placeholder 3">
            <a:extLst>
              <a:ext uri="{FF2B5EF4-FFF2-40B4-BE49-F238E27FC236}">
                <a16:creationId xmlns:a16="http://schemas.microsoft.com/office/drawing/2014/main" id="{FEF98A64-A63A-8A23-470A-045225E1199D}"/>
              </a:ext>
            </a:extLst>
          </p:cNvPr>
          <p:cNvSpPr>
            <a:spLocks noGrp="1"/>
          </p:cNvSpPr>
          <p:nvPr>
            <p:ph type="body" sz="half" idx="2"/>
          </p:nvPr>
        </p:nvSpPr>
        <p:spPr>
          <a:xfrm>
            <a:off x="381000" y="2057399"/>
            <a:ext cx="5715000" cy="4119563"/>
          </a:xfrm>
        </p:spPr>
        <p:txBody>
          <a:bodyPr rIns="360000">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pic>
        <p:nvPicPr>
          <p:cNvPr id="2" name="Grafik 1">
            <a:extLst>
              <a:ext uri="{FF2B5EF4-FFF2-40B4-BE49-F238E27FC236}">
                <a16:creationId xmlns:a16="http://schemas.microsoft.com/office/drawing/2014/main" id="{87046E7F-F070-7AE6-F4E3-DFF417013894}"/>
              </a:ext>
            </a:extLst>
          </p:cNvPr>
          <p:cNvPicPr>
            <a:picLocks noChangeAspect="1"/>
          </p:cNvPicPr>
          <p:nvPr userDrawn="1"/>
        </p:nvPicPr>
        <p:blipFill>
          <a:blip r:embed="rId3"/>
          <a:stretch>
            <a:fillRect/>
          </a:stretch>
        </p:blipFill>
        <p:spPr>
          <a:xfrm>
            <a:off x="8284073" y="6306280"/>
            <a:ext cx="2019600" cy="453743"/>
          </a:xfrm>
          <a:prstGeom prst="rect">
            <a:avLst/>
          </a:prstGeom>
        </p:spPr>
      </p:pic>
    </p:spTree>
    <p:extLst>
      <p:ext uri="{BB962C8B-B14F-4D97-AF65-F5344CB8AC3E}">
        <p14:creationId xmlns:p14="http://schemas.microsoft.com/office/powerpoint/2010/main" val="3641691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ild mit Überschrif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5511263-0332-7042-ACB5-80D6B767E638}" type="datetime1">
              <a:rPr lang="de-CH" smtClean="0"/>
              <a:t>11.02.2025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33883982-FD16-464E-B8BE-45F01105FA6D}" type="slidenum">
              <a:rPr lang="de-DE" smtClean="0"/>
              <a:t>‹Nr.›</a:t>
            </a:fld>
            <a:endParaRPr lang="de-DE" dirty="0"/>
          </a:p>
        </p:txBody>
      </p:sp>
      <p:pic>
        <p:nvPicPr>
          <p:cNvPr id="8" name="Grafik 7">
            <a:extLst>
              <a:ext uri="{FF2B5EF4-FFF2-40B4-BE49-F238E27FC236}">
                <a16:creationId xmlns:a16="http://schemas.microsoft.com/office/drawing/2014/main" id="{A18DE742-AB2B-582D-655E-B45CACD54F87}"/>
              </a:ext>
            </a:extLst>
          </p:cNvPr>
          <p:cNvPicPr>
            <a:picLocks noChangeAspect="1"/>
          </p:cNvPicPr>
          <p:nvPr userDrawn="1"/>
        </p:nvPicPr>
        <p:blipFill>
          <a:blip r:embed="rId2"/>
          <a:stretch>
            <a:fillRect/>
          </a:stretch>
        </p:blipFill>
        <p:spPr>
          <a:xfrm>
            <a:off x="10623396" y="6282164"/>
            <a:ext cx="1175785" cy="477859"/>
          </a:xfrm>
          <a:prstGeom prst="rect">
            <a:avLst/>
          </a:prstGeom>
        </p:spPr>
      </p:pic>
      <p:sp>
        <p:nvSpPr>
          <p:cNvPr id="11" name="Text Placeholder 3">
            <a:extLst>
              <a:ext uri="{FF2B5EF4-FFF2-40B4-BE49-F238E27FC236}">
                <a16:creationId xmlns:a16="http://schemas.microsoft.com/office/drawing/2014/main" id="{FEF98A64-A63A-8A23-470A-045225E1199D}"/>
              </a:ext>
            </a:extLst>
          </p:cNvPr>
          <p:cNvSpPr>
            <a:spLocks noGrp="1"/>
          </p:cNvSpPr>
          <p:nvPr>
            <p:ph type="body" sz="half" idx="2"/>
          </p:nvPr>
        </p:nvSpPr>
        <p:spPr>
          <a:xfrm>
            <a:off x="381000" y="5424137"/>
            <a:ext cx="3203998" cy="685801"/>
          </a:xfrm>
        </p:spPr>
        <p:txBody>
          <a:bodyPr rIns="360000">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sp>
        <p:nvSpPr>
          <p:cNvPr id="2" name="Picture Placeholder 18">
            <a:extLst>
              <a:ext uri="{FF2B5EF4-FFF2-40B4-BE49-F238E27FC236}">
                <a16:creationId xmlns:a16="http://schemas.microsoft.com/office/drawing/2014/main" id="{E8F15365-A65D-CC12-DA1E-1137E6D60C61}"/>
              </a:ext>
            </a:extLst>
          </p:cNvPr>
          <p:cNvSpPr>
            <a:spLocks noGrp="1"/>
          </p:cNvSpPr>
          <p:nvPr>
            <p:ph type="pic" sz="quarter" idx="14" hasCustomPrompt="1"/>
          </p:nvPr>
        </p:nvSpPr>
        <p:spPr>
          <a:xfrm>
            <a:off x="8595181" y="1824434"/>
            <a:ext cx="3204000" cy="3401614"/>
          </a:xfrm>
          <a:custGeom>
            <a:avLst/>
            <a:gdLst>
              <a:gd name="connsiteX0" fmla="*/ 0 w 2460625"/>
              <a:gd name="connsiteY0" fmla="*/ 0 h 3163207"/>
              <a:gd name="connsiteX1" fmla="*/ 2460625 w 2460625"/>
              <a:gd name="connsiteY1" fmla="*/ 0 h 3163207"/>
              <a:gd name="connsiteX2" fmla="*/ 2460625 w 2460625"/>
              <a:gd name="connsiteY2" fmla="*/ 3163207 h 3163207"/>
              <a:gd name="connsiteX3" fmla="*/ 0 w 2460625"/>
              <a:gd name="connsiteY3" fmla="*/ 3163207 h 3163207"/>
            </a:gdLst>
            <a:ahLst/>
            <a:cxnLst>
              <a:cxn ang="0">
                <a:pos x="connsiteX0" y="connsiteY0"/>
              </a:cxn>
              <a:cxn ang="0">
                <a:pos x="connsiteX1" y="connsiteY1"/>
              </a:cxn>
              <a:cxn ang="0">
                <a:pos x="connsiteX2" y="connsiteY2"/>
              </a:cxn>
              <a:cxn ang="0">
                <a:pos x="connsiteX3" y="connsiteY3"/>
              </a:cxn>
            </a:cxnLst>
            <a:rect l="l" t="t" r="r" b="b"/>
            <a:pathLst>
              <a:path w="2460625" h="3163207">
                <a:moveTo>
                  <a:pt x="0" y="0"/>
                </a:moveTo>
                <a:lnTo>
                  <a:pt x="2460625" y="0"/>
                </a:lnTo>
                <a:lnTo>
                  <a:pt x="2460625" y="3163207"/>
                </a:lnTo>
                <a:lnTo>
                  <a:pt x="0" y="3163207"/>
                </a:lnTo>
                <a:close/>
              </a:path>
            </a:pathLst>
          </a:custGeom>
        </p:spPr>
        <p:txBody>
          <a:bodyPr wrap="square">
            <a:noAutofit/>
          </a:bodyPr>
          <a:lstStyle>
            <a:lvl1pPr marL="0" indent="0">
              <a:buNone/>
              <a:defRPr/>
            </a:lvl1pPr>
          </a:lstStyle>
          <a:p>
            <a:r>
              <a:rPr lang="en-ID" dirty="0"/>
              <a:t>Image Placeholder</a:t>
            </a:r>
          </a:p>
        </p:txBody>
      </p:sp>
      <p:sp>
        <p:nvSpPr>
          <p:cNvPr id="4" name="Picture Placeholder 17">
            <a:extLst>
              <a:ext uri="{FF2B5EF4-FFF2-40B4-BE49-F238E27FC236}">
                <a16:creationId xmlns:a16="http://schemas.microsoft.com/office/drawing/2014/main" id="{DCFA4B59-C9E0-0BD5-94D0-D228506A7349}"/>
              </a:ext>
            </a:extLst>
          </p:cNvPr>
          <p:cNvSpPr>
            <a:spLocks noGrp="1"/>
          </p:cNvSpPr>
          <p:nvPr>
            <p:ph type="pic" sz="quarter" idx="13" hasCustomPrompt="1"/>
          </p:nvPr>
        </p:nvSpPr>
        <p:spPr>
          <a:xfrm>
            <a:off x="4482179" y="1825626"/>
            <a:ext cx="3204000" cy="3401614"/>
          </a:xfrm>
          <a:custGeom>
            <a:avLst/>
            <a:gdLst>
              <a:gd name="connsiteX0" fmla="*/ 0 w 2460625"/>
              <a:gd name="connsiteY0" fmla="*/ 0 h 3163207"/>
              <a:gd name="connsiteX1" fmla="*/ 2460625 w 2460625"/>
              <a:gd name="connsiteY1" fmla="*/ 0 h 3163207"/>
              <a:gd name="connsiteX2" fmla="*/ 2460625 w 2460625"/>
              <a:gd name="connsiteY2" fmla="*/ 3163207 h 3163207"/>
              <a:gd name="connsiteX3" fmla="*/ 0 w 2460625"/>
              <a:gd name="connsiteY3" fmla="*/ 3163207 h 3163207"/>
            </a:gdLst>
            <a:ahLst/>
            <a:cxnLst>
              <a:cxn ang="0">
                <a:pos x="connsiteX0" y="connsiteY0"/>
              </a:cxn>
              <a:cxn ang="0">
                <a:pos x="connsiteX1" y="connsiteY1"/>
              </a:cxn>
              <a:cxn ang="0">
                <a:pos x="connsiteX2" y="connsiteY2"/>
              </a:cxn>
              <a:cxn ang="0">
                <a:pos x="connsiteX3" y="connsiteY3"/>
              </a:cxn>
            </a:cxnLst>
            <a:rect l="l" t="t" r="r" b="b"/>
            <a:pathLst>
              <a:path w="2460625" h="3163207">
                <a:moveTo>
                  <a:pt x="0" y="0"/>
                </a:moveTo>
                <a:lnTo>
                  <a:pt x="2460625" y="0"/>
                </a:lnTo>
                <a:lnTo>
                  <a:pt x="2460625" y="3163207"/>
                </a:lnTo>
                <a:lnTo>
                  <a:pt x="0" y="3163207"/>
                </a:lnTo>
                <a:close/>
              </a:path>
            </a:pathLst>
          </a:custGeom>
        </p:spPr>
        <p:txBody>
          <a:bodyPr wrap="square">
            <a:noAutofit/>
          </a:bodyPr>
          <a:lstStyle>
            <a:lvl1pPr marL="0" indent="0">
              <a:buNone/>
              <a:defRPr/>
            </a:lvl1pPr>
          </a:lstStyle>
          <a:p>
            <a:r>
              <a:rPr lang="en-ID" dirty="0"/>
              <a:t>Image Placeholder</a:t>
            </a:r>
          </a:p>
        </p:txBody>
      </p:sp>
      <p:sp>
        <p:nvSpPr>
          <p:cNvPr id="12" name="Picture Placeholder 14">
            <a:extLst>
              <a:ext uri="{FF2B5EF4-FFF2-40B4-BE49-F238E27FC236}">
                <a16:creationId xmlns:a16="http://schemas.microsoft.com/office/drawing/2014/main" id="{593B09E9-C6C6-E0B9-F5A0-A1321D66D255}"/>
              </a:ext>
            </a:extLst>
          </p:cNvPr>
          <p:cNvSpPr>
            <a:spLocks noGrp="1"/>
          </p:cNvSpPr>
          <p:nvPr>
            <p:ph type="pic" sz="quarter" idx="15" hasCustomPrompt="1"/>
          </p:nvPr>
        </p:nvSpPr>
        <p:spPr>
          <a:xfrm>
            <a:off x="380998" y="1825625"/>
            <a:ext cx="3204000" cy="3441214"/>
          </a:xfrm>
          <a:custGeom>
            <a:avLst/>
            <a:gdLst>
              <a:gd name="connsiteX0" fmla="*/ 0 w 2460625"/>
              <a:gd name="connsiteY0" fmla="*/ 0 h 3163207"/>
              <a:gd name="connsiteX1" fmla="*/ 2460625 w 2460625"/>
              <a:gd name="connsiteY1" fmla="*/ 0 h 3163207"/>
              <a:gd name="connsiteX2" fmla="*/ 2460625 w 2460625"/>
              <a:gd name="connsiteY2" fmla="*/ 3163207 h 3163207"/>
              <a:gd name="connsiteX3" fmla="*/ 0 w 2460625"/>
              <a:gd name="connsiteY3" fmla="*/ 3163207 h 3163207"/>
            </a:gdLst>
            <a:ahLst/>
            <a:cxnLst>
              <a:cxn ang="0">
                <a:pos x="connsiteX0" y="connsiteY0"/>
              </a:cxn>
              <a:cxn ang="0">
                <a:pos x="connsiteX1" y="connsiteY1"/>
              </a:cxn>
              <a:cxn ang="0">
                <a:pos x="connsiteX2" y="connsiteY2"/>
              </a:cxn>
              <a:cxn ang="0">
                <a:pos x="connsiteX3" y="connsiteY3"/>
              </a:cxn>
            </a:cxnLst>
            <a:rect l="l" t="t" r="r" b="b"/>
            <a:pathLst>
              <a:path w="2460625" h="3163207">
                <a:moveTo>
                  <a:pt x="0" y="0"/>
                </a:moveTo>
                <a:lnTo>
                  <a:pt x="2460625" y="0"/>
                </a:lnTo>
                <a:lnTo>
                  <a:pt x="2460625" y="3163207"/>
                </a:lnTo>
                <a:lnTo>
                  <a:pt x="0" y="3163207"/>
                </a:lnTo>
                <a:close/>
              </a:path>
            </a:pathLst>
          </a:custGeom>
        </p:spPr>
        <p:txBody>
          <a:bodyPr wrap="square">
            <a:noAutofit/>
          </a:bodyPr>
          <a:lstStyle>
            <a:lvl1pPr marL="0" indent="0">
              <a:buNone/>
              <a:defRPr/>
            </a:lvl1pPr>
          </a:lstStyle>
          <a:p>
            <a:r>
              <a:rPr lang="en-ID" dirty="0"/>
              <a:t>Image Placeholder</a:t>
            </a:r>
          </a:p>
        </p:txBody>
      </p:sp>
      <p:sp>
        <p:nvSpPr>
          <p:cNvPr id="13" name="Title 1">
            <a:extLst>
              <a:ext uri="{FF2B5EF4-FFF2-40B4-BE49-F238E27FC236}">
                <a16:creationId xmlns:a16="http://schemas.microsoft.com/office/drawing/2014/main" id="{C196EE9A-D7D9-3F7C-BA4E-9CD0B2CD6A6D}"/>
              </a:ext>
            </a:extLst>
          </p:cNvPr>
          <p:cNvSpPr>
            <a:spLocks noGrp="1"/>
          </p:cNvSpPr>
          <p:nvPr>
            <p:ph type="title"/>
          </p:nvPr>
        </p:nvSpPr>
        <p:spPr>
          <a:xfrm>
            <a:off x="387461" y="365125"/>
            <a:ext cx="11417078" cy="1325563"/>
          </a:xfrm>
        </p:spPr>
        <p:txBody>
          <a:bodyPr/>
          <a:lstStyle/>
          <a:p>
            <a:r>
              <a:rPr lang="de-DE"/>
              <a:t>Mastertitelformat bearbeiten</a:t>
            </a:r>
            <a:endParaRPr lang="en-US" dirty="0"/>
          </a:p>
        </p:txBody>
      </p:sp>
      <p:sp>
        <p:nvSpPr>
          <p:cNvPr id="14" name="Text Placeholder 3">
            <a:extLst>
              <a:ext uri="{FF2B5EF4-FFF2-40B4-BE49-F238E27FC236}">
                <a16:creationId xmlns:a16="http://schemas.microsoft.com/office/drawing/2014/main" id="{B46F1866-E99E-593A-849B-99E6D6A5E78E}"/>
              </a:ext>
            </a:extLst>
          </p:cNvPr>
          <p:cNvSpPr>
            <a:spLocks noGrp="1"/>
          </p:cNvSpPr>
          <p:nvPr>
            <p:ph type="body" sz="half" idx="16"/>
          </p:nvPr>
        </p:nvSpPr>
        <p:spPr>
          <a:xfrm>
            <a:off x="4462347" y="5424137"/>
            <a:ext cx="3203998" cy="685801"/>
          </a:xfrm>
        </p:spPr>
        <p:txBody>
          <a:bodyPr rIns="36000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sp>
        <p:nvSpPr>
          <p:cNvPr id="15" name="Text Placeholder 3">
            <a:extLst>
              <a:ext uri="{FF2B5EF4-FFF2-40B4-BE49-F238E27FC236}">
                <a16:creationId xmlns:a16="http://schemas.microsoft.com/office/drawing/2014/main" id="{F47D8188-0B2A-02B8-4EFD-DA15D2B17512}"/>
              </a:ext>
            </a:extLst>
          </p:cNvPr>
          <p:cNvSpPr>
            <a:spLocks noGrp="1"/>
          </p:cNvSpPr>
          <p:nvPr>
            <p:ph type="body" sz="half" idx="17"/>
          </p:nvPr>
        </p:nvSpPr>
        <p:spPr>
          <a:xfrm>
            <a:off x="8595732" y="5424137"/>
            <a:ext cx="3203998" cy="685801"/>
          </a:xfrm>
        </p:spPr>
        <p:txBody>
          <a:bodyPr rIns="36000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pic>
        <p:nvPicPr>
          <p:cNvPr id="3" name="Grafik 2">
            <a:extLst>
              <a:ext uri="{FF2B5EF4-FFF2-40B4-BE49-F238E27FC236}">
                <a16:creationId xmlns:a16="http://schemas.microsoft.com/office/drawing/2014/main" id="{0C1E7724-306E-90E0-07A8-BBEB7F3FBC03}"/>
              </a:ext>
            </a:extLst>
          </p:cNvPr>
          <p:cNvPicPr>
            <a:picLocks noChangeAspect="1"/>
          </p:cNvPicPr>
          <p:nvPr userDrawn="1"/>
        </p:nvPicPr>
        <p:blipFill>
          <a:blip r:embed="rId3"/>
          <a:stretch>
            <a:fillRect/>
          </a:stretch>
        </p:blipFill>
        <p:spPr>
          <a:xfrm>
            <a:off x="8284073" y="6306280"/>
            <a:ext cx="2019600" cy="453743"/>
          </a:xfrm>
          <a:prstGeom prst="rect">
            <a:avLst/>
          </a:prstGeom>
        </p:spPr>
      </p:pic>
    </p:spTree>
    <p:extLst>
      <p:ext uri="{BB962C8B-B14F-4D97-AF65-F5344CB8AC3E}">
        <p14:creationId xmlns:p14="http://schemas.microsoft.com/office/powerpoint/2010/main" val="1131520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ild mit Überschrif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88527F7-4E8C-AD41-A5F5-075A09AC0332}" type="datetime1">
              <a:rPr lang="de-CH" smtClean="0"/>
              <a:t>11.02.2025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33883982-FD16-464E-B8BE-45F01105FA6D}" type="slidenum">
              <a:rPr lang="de-DE" smtClean="0"/>
              <a:t>‹Nr.›</a:t>
            </a:fld>
            <a:endParaRPr lang="de-DE" dirty="0"/>
          </a:p>
        </p:txBody>
      </p:sp>
      <p:pic>
        <p:nvPicPr>
          <p:cNvPr id="8" name="Grafik 7">
            <a:extLst>
              <a:ext uri="{FF2B5EF4-FFF2-40B4-BE49-F238E27FC236}">
                <a16:creationId xmlns:a16="http://schemas.microsoft.com/office/drawing/2014/main" id="{A18DE742-AB2B-582D-655E-B45CACD54F87}"/>
              </a:ext>
            </a:extLst>
          </p:cNvPr>
          <p:cNvPicPr>
            <a:picLocks noChangeAspect="1"/>
          </p:cNvPicPr>
          <p:nvPr userDrawn="1"/>
        </p:nvPicPr>
        <p:blipFill>
          <a:blip r:embed="rId2"/>
          <a:stretch>
            <a:fillRect/>
          </a:stretch>
        </p:blipFill>
        <p:spPr>
          <a:xfrm>
            <a:off x="10623396" y="6282164"/>
            <a:ext cx="1175785" cy="477859"/>
          </a:xfrm>
          <a:prstGeom prst="rect">
            <a:avLst/>
          </a:prstGeom>
        </p:spPr>
      </p:pic>
      <p:sp>
        <p:nvSpPr>
          <p:cNvPr id="11" name="Text Placeholder 3">
            <a:extLst>
              <a:ext uri="{FF2B5EF4-FFF2-40B4-BE49-F238E27FC236}">
                <a16:creationId xmlns:a16="http://schemas.microsoft.com/office/drawing/2014/main" id="{FEF98A64-A63A-8A23-470A-045225E1199D}"/>
              </a:ext>
            </a:extLst>
          </p:cNvPr>
          <p:cNvSpPr>
            <a:spLocks noGrp="1"/>
          </p:cNvSpPr>
          <p:nvPr>
            <p:ph type="body" sz="half" idx="2"/>
          </p:nvPr>
        </p:nvSpPr>
        <p:spPr>
          <a:xfrm>
            <a:off x="380998" y="3429000"/>
            <a:ext cx="5715001" cy="2680938"/>
          </a:xfrm>
        </p:spPr>
        <p:txBody>
          <a:bodyPr tIns="180000" rIns="360000">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sp>
        <p:nvSpPr>
          <p:cNvPr id="15" name="Text Placeholder 3">
            <a:extLst>
              <a:ext uri="{FF2B5EF4-FFF2-40B4-BE49-F238E27FC236}">
                <a16:creationId xmlns:a16="http://schemas.microsoft.com/office/drawing/2014/main" id="{F47D8188-0B2A-02B8-4EFD-DA15D2B17512}"/>
              </a:ext>
            </a:extLst>
          </p:cNvPr>
          <p:cNvSpPr>
            <a:spLocks noGrp="1"/>
          </p:cNvSpPr>
          <p:nvPr>
            <p:ph type="body" sz="half" idx="17"/>
          </p:nvPr>
        </p:nvSpPr>
        <p:spPr>
          <a:xfrm>
            <a:off x="8789122" y="2267416"/>
            <a:ext cx="3010059" cy="772220"/>
          </a:xfrm>
        </p:spPr>
        <p:txBody>
          <a:bodyPr rIns="36000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sp>
        <p:nvSpPr>
          <p:cNvPr id="20" name="Title 1">
            <a:extLst>
              <a:ext uri="{FF2B5EF4-FFF2-40B4-BE49-F238E27FC236}">
                <a16:creationId xmlns:a16="http://schemas.microsoft.com/office/drawing/2014/main" id="{67B4151B-4F14-7CEC-9A8E-5756CF899844}"/>
              </a:ext>
            </a:extLst>
          </p:cNvPr>
          <p:cNvSpPr>
            <a:spLocks noGrp="1"/>
          </p:cNvSpPr>
          <p:nvPr>
            <p:ph type="title"/>
          </p:nvPr>
        </p:nvSpPr>
        <p:spPr>
          <a:xfrm>
            <a:off x="387460" y="365126"/>
            <a:ext cx="5715001" cy="3063874"/>
          </a:xfrm>
        </p:spPr>
        <p:txBody>
          <a:bodyPr bIns="180000" anchor="b"/>
          <a:lstStyle/>
          <a:p>
            <a:r>
              <a:rPr lang="de-DE" dirty="0"/>
              <a:t>Mastertitelformat bearbeiten</a:t>
            </a:r>
            <a:endParaRPr lang="en-US" dirty="0"/>
          </a:p>
        </p:txBody>
      </p:sp>
      <p:sp>
        <p:nvSpPr>
          <p:cNvPr id="24" name="Title 1">
            <a:extLst>
              <a:ext uri="{FF2B5EF4-FFF2-40B4-BE49-F238E27FC236}">
                <a16:creationId xmlns:a16="http://schemas.microsoft.com/office/drawing/2014/main" id="{98EA51E4-B64B-31FB-AC5C-60542063CF75}"/>
              </a:ext>
            </a:extLst>
          </p:cNvPr>
          <p:cNvSpPr txBox="1">
            <a:spLocks/>
          </p:cNvSpPr>
          <p:nvPr userDrawn="1"/>
        </p:nvSpPr>
        <p:spPr>
          <a:xfrm>
            <a:off x="8788573" y="358698"/>
            <a:ext cx="3010059" cy="1908717"/>
          </a:xfrm>
          <a:prstGeom prst="rect">
            <a:avLst/>
          </a:prstGeom>
        </p:spPr>
        <p:txBody>
          <a:bodyPr vert="horz" lIns="0" tIns="45720" rIns="0" bIns="180000" rtlCol="0" anchor="b">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b="0" dirty="0"/>
              <a:t>Mastertitelformat bearbeiten</a:t>
            </a:r>
            <a:endParaRPr lang="en-US" sz="2400" b="0" dirty="0"/>
          </a:p>
        </p:txBody>
      </p:sp>
      <p:sp>
        <p:nvSpPr>
          <p:cNvPr id="27" name="Picture Placeholder 6">
            <a:extLst>
              <a:ext uri="{FF2B5EF4-FFF2-40B4-BE49-F238E27FC236}">
                <a16:creationId xmlns:a16="http://schemas.microsoft.com/office/drawing/2014/main" id="{3F90EAFE-1F29-8EC0-2EFF-334FF3816915}"/>
              </a:ext>
            </a:extLst>
          </p:cNvPr>
          <p:cNvSpPr>
            <a:spLocks noGrp="1"/>
          </p:cNvSpPr>
          <p:nvPr>
            <p:ph type="pic" sz="quarter" idx="21" hasCustomPrompt="1"/>
          </p:nvPr>
        </p:nvSpPr>
        <p:spPr>
          <a:xfrm>
            <a:off x="6454800" y="3429000"/>
            <a:ext cx="2076451" cy="2680938"/>
          </a:xfrm>
          <a:custGeom>
            <a:avLst/>
            <a:gdLst>
              <a:gd name="connsiteX0" fmla="*/ 0 w 2076451"/>
              <a:gd name="connsiteY0" fmla="*/ 0 h 2077234"/>
              <a:gd name="connsiteX1" fmla="*/ 2076451 w 2076451"/>
              <a:gd name="connsiteY1" fmla="*/ 0 h 2077234"/>
              <a:gd name="connsiteX2" fmla="*/ 2076451 w 2076451"/>
              <a:gd name="connsiteY2" fmla="*/ 2077234 h 2077234"/>
              <a:gd name="connsiteX3" fmla="*/ 0 w 2076451"/>
              <a:gd name="connsiteY3" fmla="*/ 2077234 h 2077234"/>
            </a:gdLst>
            <a:ahLst/>
            <a:cxnLst>
              <a:cxn ang="0">
                <a:pos x="connsiteX0" y="connsiteY0"/>
              </a:cxn>
              <a:cxn ang="0">
                <a:pos x="connsiteX1" y="connsiteY1"/>
              </a:cxn>
              <a:cxn ang="0">
                <a:pos x="connsiteX2" y="connsiteY2"/>
              </a:cxn>
              <a:cxn ang="0">
                <a:pos x="connsiteX3" y="connsiteY3"/>
              </a:cxn>
            </a:cxnLst>
            <a:rect l="l" t="t" r="r" b="b"/>
            <a:pathLst>
              <a:path w="2076451" h="2077234">
                <a:moveTo>
                  <a:pt x="0" y="0"/>
                </a:moveTo>
                <a:lnTo>
                  <a:pt x="2076451" y="0"/>
                </a:lnTo>
                <a:lnTo>
                  <a:pt x="2076451" y="2077234"/>
                </a:lnTo>
                <a:lnTo>
                  <a:pt x="0" y="2077234"/>
                </a:lnTo>
                <a:close/>
              </a:path>
            </a:pathLst>
          </a:custGeom>
        </p:spPr>
        <p:txBody>
          <a:bodyPr wrap="square">
            <a:noAutofit/>
          </a:bodyPr>
          <a:lstStyle>
            <a:lvl1pPr marL="0" indent="0">
              <a:buNone/>
              <a:defRPr/>
            </a:lvl1pPr>
          </a:lstStyle>
          <a:p>
            <a:r>
              <a:rPr lang="en-ID" dirty="0"/>
              <a:t>Image Placeholder</a:t>
            </a:r>
          </a:p>
        </p:txBody>
      </p:sp>
      <p:sp>
        <p:nvSpPr>
          <p:cNvPr id="28" name="Picture Placeholder 6">
            <a:extLst>
              <a:ext uri="{FF2B5EF4-FFF2-40B4-BE49-F238E27FC236}">
                <a16:creationId xmlns:a16="http://schemas.microsoft.com/office/drawing/2014/main" id="{754CEEB2-F700-2FB8-9CF3-3586E9A7D9F6}"/>
              </a:ext>
            </a:extLst>
          </p:cNvPr>
          <p:cNvSpPr>
            <a:spLocks noGrp="1"/>
          </p:cNvSpPr>
          <p:nvPr>
            <p:ph type="pic" sz="quarter" idx="22" hasCustomPrompt="1"/>
          </p:nvPr>
        </p:nvSpPr>
        <p:spPr>
          <a:xfrm>
            <a:off x="6454800" y="358698"/>
            <a:ext cx="2076451" cy="2680938"/>
          </a:xfrm>
          <a:custGeom>
            <a:avLst/>
            <a:gdLst>
              <a:gd name="connsiteX0" fmla="*/ 0 w 2076451"/>
              <a:gd name="connsiteY0" fmla="*/ 0 h 2077234"/>
              <a:gd name="connsiteX1" fmla="*/ 2076451 w 2076451"/>
              <a:gd name="connsiteY1" fmla="*/ 0 h 2077234"/>
              <a:gd name="connsiteX2" fmla="*/ 2076451 w 2076451"/>
              <a:gd name="connsiteY2" fmla="*/ 2077234 h 2077234"/>
              <a:gd name="connsiteX3" fmla="*/ 0 w 2076451"/>
              <a:gd name="connsiteY3" fmla="*/ 2077234 h 2077234"/>
            </a:gdLst>
            <a:ahLst/>
            <a:cxnLst>
              <a:cxn ang="0">
                <a:pos x="connsiteX0" y="connsiteY0"/>
              </a:cxn>
              <a:cxn ang="0">
                <a:pos x="connsiteX1" y="connsiteY1"/>
              </a:cxn>
              <a:cxn ang="0">
                <a:pos x="connsiteX2" y="connsiteY2"/>
              </a:cxn>
              <a:cxn ang="0">
                <a:pos x="connsiteX3" y="connsiteY3"/>
              </a:cxn>
            </a:cxnLst>
            <a:rect l="l" t="t" r="r" b="b"/>
            <a:pathLst>
              <a:path w="2076451" h="2077234">
                <a:moveTo>
                  <a:pt x="0" y="0"/>
                </a:moveTo>
                <a:lnTo>
                  <a:pt x="2076451" y="0"/>
                </a:lnTo>
                <a:lnTo>
                  <a:pt x="2076451" y="2077234"/>
                </a:lnTo>
                <a:lnTo>
                  <a:pt x="0" y="2077234"/>
                </a:lnTo>
                <a:close/>
              </a:path>
            </a:pathLst>
          </a:custGeom>
        </p:spPr>
        <p:txBody>
          <a:bodyPr wrap="square">
            <a:noAutofit/>
          </a:bodyPr>
          <a:lstStyle>
            <a:lvl1pPr marL="0" indent="0">
              <a:buNone/>
              <a:defRPr/>
            </a:lvl1pPr>
          </a:lstStyle>
          <a:p>
            <a:r>
              <a:rPr lang="en-ID" dirty="0"/>
              <a:t>Image Placeholder</a:t>
            </a:r>
          </a:p>
        </p:txBody>
      </p:sp>
      <p:sp>
        <p:nvSpPr>
          <p:cNvPr id="29" name="Text Placeholder 3">
            <a:extLst>
              <a:ext uri="{FF2B5EF4-FFF2-40B4-BE49-F238E27FC236}">
                <a16:creationId xmlns:a16="http://schemas.microsoft.com/office/drawing/2014/main" id="{BB69732C-1B9E-7565-27E6-326B4FC5629D}"/>
              </a:ext>
            </a:extLst>
          </p:cNvPr>
          <p:cNvSpPr>
            <a:spLocks noGrp="1"/>
          </p:cNvSpPr>
          <p:nvPr>
            <p:ph type="body" sz="half" idx="23"/>
          </p:nvPr>
        </p:nvSpPr>
        <p:spPr>
          <a:xfrm>
            <a:off x="8789122" y="5337718"/>
            <a:ext cx="3010059" cy="772220"/>
          </a:xfrm>
        </p:spPr>
        <p:txBody>
          <a:bodyPr rIns="36000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30" name="Title 1">
            <a:extLst>
              <a:ext uri="{FF2B5EF4-FFF2-40B4-BE49-F238E27FC236}">
                <a16:creationId xmlns:a16="http://schemas.microsoft.com/office/drawing/2014/main" id="{61BD0073-5C8C-F14A-E24A-02BEF78C5120}"/>
              </a:ext>
            </a:extLst>
          </p:cNvPr>
          <p:cNvSpPr txBox="1">
            <a:spLocks/>
          </p:cNvSpPr>
          <p:nvPr userDrawn="1"/>
        </p:nvSpPr>
        <p:spPr>
          <a:xfrm>
            <a:off x="8788573" y="3429000"/>
            <a:ext cx="3022429" cy="1908717"/>
          </a:xfrm>
          <a:prstGeom prst="rect">
            <a:avLst/>
          </a:prstGeom>
        </p:spPr>
        <p:txBody>
          <a:bodyPr vert="horz" lIns="0" tIns="45720" rIns="0" bIns="180000" rtlCol="0" anchor="b">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sz="2400" b="0" dirty="0"/>
              <a:t>Mastertitelformat bearbeiten</a:t>
            </a:r>
            <a:endParaRPr lang="en-US" sz="2400" b="0" dirty="0"/>
          </a:p>
        </p:txBody>
      </p:sp>
      <p:pic>
        <p:nvPicPr>
          <p:cNvPr id="2" name="Grafik 1">
            <a:extLst>
              <a:ext uri="{FF2B5EF4-FFF2-40B4-BE49-F238E27FC236}">
                <a16:creationId xmlns:a16="http://schemas.microsoft.com/office/drawing/2014/main" id="{E9516D31-234B-1A61-D4C2-CB4B5C3570DB}"/>
              </a:ext>
            </a:extLst>
          </p:cNvPr>
          <p:cNvPicPr>
            <a:picLocks noChangeAspect="1"/>
          </p:cNvPicPr>
          <p:nvPr userDrawn="1"/>
        </p:nvPicPr>
        <p:blipFill>
          <a:blip r:embed="rId3"/>
          <a:stretch>
            <a:fillRect/>
          </a:stretch>
        </p:blipFill>
        <p:spPr>
          <a:xfrm>
            <a:off x="8284073" y="6306280"/>
            <a:ext cx="2019600" cy="453743"/>
          </a:xfrm>
          <a:prstGeom prst="rect">
            <a:avLst/>
          </a:prstGeom>
        </p:spPr>
      </p:pic>
    </p:spTree>
    <p:extLst>
      <p:ext uri="{BB962C8B-B14F-4D97-AF65-F5344CB8AC3E}">
        <p14:creationId xmlns:p14="http://schemas.microsoft.com/office/powerpoint/2010/main" val="26409137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33883982-FD16-464E-B8BE-45F01105FA6D}" type="slidenum">
              <a:rPr lang="de-DE" smtClean="0"/>
              <a:t>‹Nr.›</a:t>
            </a:fld>
            <a:endParaRPr lang="de-DE"/>
          </a:p>
        </p:txBody>
      </p:sp>
      <p:pic>
        <p:nvPicPr>
          <p:cNvPr id="9" name="Grafik 8">
            <a:extLst>
              <a:ext uri="{FF2B5EF4-FFF2-40B4-BE49-F238E27FC236}">
                <a16:creationId xmlns:a16="http://schemas.microsoft.com/office/drawing/2014/main" id="{D54A3EA7-2237-C832-1965-FC262176FC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25125" y="6316094"/>
            <a:ext cx="2196000" cy="438573"/>
          </a:xfrm>
          <a:prstGeom prst="rect">
            <a:avLst/>
          </a:prstGeom>
        </p:spPr>
      </p:pic>
    </p:spTree>
    <p:extLst>
      <p:ext uri="{BB962C8B-B14F-4D97-AF65-F5344CB8AC3E}">
        <p14:creationId xmlns:p14="http://schemas.microsoft.com/office/powerpoint/2010/main" val="3423401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33883982-FD16-464E-B8BE-45F01105FA6D}" type="slidenum">
              <a:rPr lang="de-DE" smtClean="0"/>
              <a:t>‹Nr.›</a:t>
            </a:fld>
            <a:endParaRPr lang="de-DE"/>
          </a:p>
        </p:txBody>
      </p:sp>
      <p:pic>
        <p:nvPicPr>
          <p:cNvPr id="6" name="Grafik 5">
            <a:extLst>
              <a:ext uri="{FF2B5EF4-FFF2-40B4-BE49-F238E27FC236}">
                <a16:creationId xmlns:a16="http://schemas.microsoft.com/office/drawing/2014/main" id="{77802162-2C4A-4BBD-9411-91BB1FAA99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25125" y="6316094"/>
            <a:ext cx="2196000" cy="438573"/>
          </a:xfrm>
          <a:prstGeom prst="rect">
            <a:avLst/>
          </a:prstGeom>
        </p:spPr>
      </p:pic>
    </p:spTree>
    <p:extLst>
      <p:ext uri="{BB962C8B-B14F-4D97-AF65-F5344CB8AC3E}">
        <p14:creationId xmlns:p14="http://schemas.microsoft.com/office/powerpoint/2010/main" val="20804621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EC4AD5DB-C5DE-8AB9-0675-004B6C21A805}"/>
              </a:ext>
            </a:extLst>
          </p:cNvPr>
          <p:cNvSpPr>
            <a:spLocks noGrp="1"/>
          </p:cNvSpPr>
          <p:nvPr>
            <p:ph type="pic" sz="quarter" idx="13"/>
          </p:nvPr>
        </p:nvSpPr>
        <p:spPr>
          <a:xfrm>
            <a:off x="0" y="0"/>
            <a:ext cx="12192000" cy="6176962"/>
          </a:xfrm>
        </p:spPr>
        <p:txBody>
          <a:bodyPr/>
          <a:lstStyle/>
          <a:p>
            <a:endParaRPr lang="de-DE"/>
          </a:p>
        </p:txBody>
      </p:sp>
      <p:sp>
        <p:nvSpPr>
          <p:cNvPr id="2" name="Date Placeholder 1"/>
          <p:cNvSpPr>
            <a:spLocks noGrp="1"/>
          </p:cNvSpPr>
          <p:nvPr>
            <p:ph type="dt" sz="half" idx="10"/>
          </p:nvPr>
        </p:nvSpPr>
        <p:spPr/>
        <p:txBody>
          <a:bodyPr/>
          <a:lstStyle/>
          <a:p>
            <a:fld id="{D7171E72-6D4A-624C-AFB9-EEA925610273}" type="datetime1">
              <a:rPr lang="de-CH" smtClean="0"/>
              <a:t>11.02.2025</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33883982-FD16-464E-B8BE-45F01105FA6D}" type="slidenum">
              <a:rPr lang="de-DE" smtClean="0"/>
              <a:t>‹Nr.›</a:t>
            </a:fld>
            <a:endParaRPr lang="de-DE"/>
          </a:p>
        </p:txBody>
      </p:sp>
      <p:pic>
        <p:nvPicPr>
          <p:cNvPr id="6" name="Grafik 5">
            <a:extLst>
              <a:ext uri="{FF2B5EF4-FFF2-40B4-BE49-F238E27FC236}">
                <a16:creationId xmlns:a16="http://schemas.microsoft.com/office/drawing/2014/main" id="{76B19B4C-35C6-D5C3-3297-F05482CA91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25125" y="6316094"/>
            <a:ext cx="2196000" cy="438573"/>
          </a:xfrm>
          <a:prstGeom prst="rect">
            <a:avLst/>
          </a:prstGeom>
        </p:spPr>
      </p:pic>
    </p:spTree>
    <p:extLst>
      <p:ext uri="{BB962C8B-B14F-4D97-AF65-F5344CB8AC3E}">
        <p14:creationId xmlns:p14="http://schemas.microsoft.com/office/powerpoint/2010/main" val="16297329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44F8B302-77FF-3291-D691-16D3720F7D88}"/>
              </a:ext>
            </a:extLst>
          </p:cNvPr>
          <p:cNvSpPr/>
          <p:nvPr userDrawn="1"/>
        </p:nvSpPr>
        <p:spPr>
          <a:xfrm>
            <a:off x="6096000" y="1709737"/>
            <a:ext cx="6096000" cy="4467226"/>
          </a:xfrm>
          <a:prstGeom prst="rect">
            <a:avLst/>
          </a:prstGeom>
          <a:solidFill>
            <a:schemeClr val="accent2"/>
          </a:solidFill>
          <a:ln>
            <a:noFill/>
          </a:ln>
        </p:spPr>
        <p:style>
          <a:lnRef idx="2">
            <a:schemeClr val="accent3">
              <a:shade val="15000"/>
            </a:schemeClr>
          </a:lnRef>
          <a:fillRef idx="1">
            <a:schemeClr val="accent3"/>
          </a:fillRef>
          <a:effectRef idx="0">
            <a:schemeClr val="accent3"/>
          </a:effectRef>
          <a:fontRef idx="minor">
            <a:schemeClr val="lt1"/>
          </a:fontRef>
        </p:style>
        <p:txBody>
          <a:bodyPr lIns="360000" rIns="360000" rtlCol="0" anchor="ctr"/>
          <a:lstStyle/>
          <a:p>
            <a:pPr algn="ctr"/>
            <a:endParaRPr lang="de-DE"/>
          </a:p>
        </p:txBody>
      </p:sp>
      <p:sp>
        <p:nvSpPr>
          <p:cNvPr id="3" name="Subtitle 2"/>
          <p:cNvSpPr>
            <a:spLocks noGrp="1"/>
          </p:cNvSpPr>
          <p:nvPr>
            <p:ph type="subTitle" idx="1"/>
          </p:nvPr>
        </p:nvSpPr>
        <p:spPr>
          <a:xfrm>
            <a:off x="6096000" y="4766872"/>
            <a:ext cx="6095999" cy="1410090"/>
          </a:xfrm>
        </p:spPr>
        <p:txBody>
          <a:bodyPr lIns="360000" tIns="360000" rIns="360000" bIns="360000" anchor="ctr"/>
          <a:lstStyle>
            <a:lvl1pPr marL="0" indent="0" algn="l">
              <a:buNone/>
              <a:defRPr sz="2400">
                <a:solidFill>
                  <a:srgbClr val="EE273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pic>
        <p:nvPicPr>
          <p:cNvPr id="8" name="Grafik 7">
            <a:extLst>
              <a:ext uri="{FF2B5EF4-FFF2-40B4-BE49-F238E27FC236}">
                <a16:creationId xmlns:a16="http://schemas.microsoft.com/office/drawing/2014/main" id="{1AEFFD70-7645-993E-4BBC-3FC4BDB39607}"/>
              </a:ext>
            </a:extLst>
          </p:cNvPr>
          <p:cNvPicPr>
            <a:picLocks noChangeAspect="1"/>
          </p:cNvPicPr>
          <p:nvPr userDrawn="1"/>
        </p:nvPicPr>
        <p:blipFill>
          <a:blip r:embed="rId2"/>
          <a:stretch>
            <a:fillRect/>
          </a:stretch>
        </p:blipFill>
        <p:spPr>
          <a:xfrm>
            <a:off x="9436101" y="399888"/>
            <a:ext cx="2374900" cy="965200"/>
          </a:xfrm>
          <a:prstGeom prst="rect">
            <a:avLst/>
          </a:prstGeom>
        </p:spPr>
      </p:pic>
      <p:sp>
        <p:nvSpPr>
          <p:cNvPr id="10" name="Bildplatzhalter 9">
            <a:extLst>
              <a:ext uri="{FF2B5EF4-FFF2-40B4-BE49-F238E27FC236}">
                <a16:creationId xmlns:a16="http://schemas.microsoft.com/office/drawing/2014/main" id="{C745D0DB-1DE2-3763-92AA-CC796DB47B67}"/>
              </a:ext>
            </a:extLst>
          </p:cNvPr>
          <p:cNvSpPr>
            <a:spLocks noGrp="1"/>
          </p:cNvSpPr>
          <p:nvPr>
            <p:ph type="pic" sz="quarter" idx="13"/>
          </p:nvPr>
        </p:nvSpPr>
        <p:spPr>
          <a:xfrm>
            <a:off x="0" y="1709737"/>
            <a:ext cx="6095999" cy="4467225"/>
          </a:xfrm>
        </p:spPr>
        <p:txBody>
          <a:bodyPr/>
          <a:lstStyle/>
          <a:p>
            <a:endParaRPr lang="de-DE" dirty="0"/>
          </a:p>
        </p:txBody>
      </p:sp>
      <p:sp>
        <p:nvSpPr>
          <p:cNvPr id="19" name="Fußzeilenplatzhalter 18">
            <a:extLst>
              <a:ext uri="{FF2B5EF4-FFF2-40B4-BE49-F238E27FC236}">
                <a16:creationId xmlns:a16="http://schemas.microsoft.com/office/drawing/2014/main" id="{CAB4A6E3-722C-8224-7744-741BBA89B827}"/>
              </a:ext>
            </a:extLst>
          </p:cNvPr>
          <p:cNvSpPr>
            <a:spLocks noGrp="1"/>
          </p:cNvSpPr>
          <p:nvPr>
            <p:ph type="ftr" sz="quarter" idx="15"/>
          </p:nvPr>
        </p:nvSpPr>
        <p:spPr/>
        <p:txBody>
          <a:bodyPr/>
          <a:lstStyle/>
          <a:p>
            <a:endParaRPr lang="de-DE" dirty="0"/>
          </a:p>
        </p:txBody>
      </p:sp>
      <p:sp>
        <p:nvSpPr>
          <p:cNvPr id="20" name="Foliennummernplatzhalter 19">
            <a:extLst>
              <a:ext uri="{FF2B5EF4-FFF2-40B4-BE49-F238E27FC236}">
                <a16:creationId xmlns:a16="http://schemas.microsoft.com/office/drawing/2014/main" id="{E75E794A-478C-6A41-5291-316EB86631D9}"/>
              </a:ext>
            </a:extLst>
          </p:cNvPr>
          <p:cNvSpPr>
            <a:spLocks noGrp="1"/>
          </p:cNvSpPr>
          <p:nvPr>
            <p:ph type="sldNum" sz="quarter" idx="16"/>
          </p:nvPr>
        </p:nvSpPr>
        <p:spPr/>
        <p:txBody>
          <a:bodyPr/>
          <a:lstStyle/>
          <a:p>
            <a:fld id="{33883982-FD16-464E-B8BE-45F01105FA6D}" type="slidenum">
              <a:rPr lang="de-DE" smtClean="0"/>
              <a:pPr/>
              <a:t>‹Nr.›</a:t>
            </a:fld>
            <a:endParaRPr lang="de-DE"/>
          </a:p>
        </p:txBody>
      </p:sp>
      <p:sp>
        <p:nvSpPr>
          <p:cNvPr id="2" name="Datumsplatzhalter 17">
            <a:extLst>
              <a:ext uri="{FF2B5EF4-FFF2-40B4-BE49-F238E27FC236}">
                <a16:creationId xmlns:a16="http://schemas.microsoft.com/office/drawing/2014/main" id="{08B28B8B-8780-A113-645C-40B15E1E72D5}"/>
              </a:ext>
            </a:extLst>
          </p:cNvPr>
          <p:cNvSpPr>
            <a:spLocks noGrp="1"/>
          </p:cNvSpPr>
          <p:nvPr>
            <p:ph type="dt" sz="half" idx="14"/>
          </p:nvPr>
        </p:nvSpPr>
        <p:spPr>
          <a:xfrm>
            <a:off x="6454800" y="6356350"/>
            <a:ext cx="970722" cy="365125"/>
          </a:xfrm>
        </p:spPr>
        <p:txBody>
          <a:bodyPr/>
          <a:lstStyle/>
          <a:p>
            <a:fld id="{E7F4A7B6-CE80-864B-96ED-59984DE44415}" type="datetime1">
              <a:rPr lang="de-CH" smtClean="0"/>
              <a:t>11.02.2025</a:t>
            </a:fld>
            <a:endParaRPr lang="de-DE"/>
          </a:p>
        </p:txBody>
      </p:sp>
      <p:sp>
        <p:nvSpPr>
          <p:cNvPr id="7" name="Titel 5">
            <a:extLst>
              <a:ext uri="{FF2B5EF4-FFF2-40B4-BE49-F238E27FC236}">
                <a16:creationId xmlns:a16="http://schemas.microsoft.com/office/drawing/2014/main" id="{14254E4F-760D-EED9-969F-ADD7F5744F61}"/>
              </a:ext>
            </a:extLst>
          </p:cNvPr>
          <p:cNvSpPr>
            <a:spLocks noGrp="1"/>
          </p:cNvSpPr>
          <p:nvPr>
            <p:ph type="title"/>
          </p:nvPr>
        </p:nvSpPr>
        <p:spPr>
          <a:xfrm>
            <a:off x="6095999" y="1709736"/>
            <a:ext cx="6095999" cy="3057135"/>
          </a:xfrm>
        </p:spPr>
        <p:txBody>
          <a:bodyPr lIns="360000" rIns="360000">
            <a:normAutofit/>
          </a:bodyPr>
          <a:lstStyle>
            <a:lvl1pPr>
              <a:defRPr lang="de-DE" sz="4400" b="1" kern="1200" dirty="0">
                <a:solidFill>
                  <a:srgbClr val="EE2737"/>
                </a:solidFill>
                <a:latin typeface="+mj-lt"/>
                <a:ea typeface="+mj-ea"/>
                <a:cs typeface="+mj-cs"/>
              </a:defRPr>
            </a:lvl1pPr>
          </a:lstStyle>
          <a:p>
            <a:r>
              <a:rPr lang="de-DE" dirty="0"/>
              <a:t>Mastertitelformat bearbeiten</a:t>
            </a:r>
          </a:p>
        </p:txBody>
      </p:sp>
      <p:pic>
        <p:nvPicPr>
          <p:cNvPr id="9" name="Grafik 8">
            <a:extLst>
              <a:ext uri="{FF2B5EF4-FFF2-40B4-BE49-F238E27FC236}">
                <a16:creationId xmlns:a16="http://schemas.microsoft.com/office/drawing/2014/main" id="{FBA6B652-78D4-C598-59B8-32713323349E}"/>
              </a:ext>
            </a:extLst>
          </p:cNvPr>
          <p:cNvPicPr>
            <a:picLocks noChangeAspect="1"/>
          </p:cNvPicPr>
          <p:nvPr userDrawn="1"/>
        </p:nvPicPr>
        <p:blipFill>
          <a:blip r:embed="rId3"/>
          <a:stretch>
            <a:fillRect/>
          </a:stretch>
        </p:blipFill>
        <p:spPr>
          <a:xfrm>
            <a:off x="9625125" y="6291869"/>
            <a:ext cx="2199166" cy="494086"/>
          </a:xfrm>
          <a:prstGeom prst="rect">
            <a:avLst/>
          </a:prstGeom>
        </p:spPr>
      </p:pic>
    </p:spTree>
    <p:extLst>
      <p:ext uri="{BB962C8B-B14F-4D97-AF65-F5344CB8AC3E}">
        <p14:creationId xmlns:p14="http://schemas.microsoft.com/office/powerpoint/2010/main" val="28421407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44F8B302-77FF-3291-D691-16D3720F7D88}"/>
              </a:ext>
            </a:extLst>
          </p:cNvPr>
          <p:cNvSpPr/>
          <p:nvPr userDrawn="1"/>
        </p:nvSpPr>
        <p:spPr>
          <a:xfrm>
            <a:off x="6096000" y="1709737"/>
            <a:ext cx="6096000" cy="4467226"/>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lIns="360000" rIns="360000" rtlCol="0" anchor="ctr"/>
          <a:lstStyle/>
          <a:p>
            <a:pPr algn="l"/>
            <a:endParaRPr lang="de-DE" dirty="0"/>
          </a:p>
        </p:txBody>
      </p:sp>
      <p:sp>
        <p:nvSpPr>
          <p:cNvPr id="3" name="Subtitle 2"/>
          <p:cNvSpPr>
            <a:spLocks noGrp="1"/>
          </p:cNvSpPr>
          <p:nvPr>
            <p:ph type="subTitle" idx="1"/>
          </p:nvPr>
        </p:nvSpPr>
        <p:spPr>
          <a:xfrm>
            <a:off x="6096000" y="4766872"/>
            <a:ext cx="6095999" cy="1410090"/>
          </a:xfrm>
        </p:spPr>
        <p:txBody>
          <a:bodyPr lIns="360000" tIns="360000" rIns="360000" bIns="360000" anchor="ctr"/>
          <a:lstStyle>
            <a:lvl1pPr marL="0" indent="0" algn="l">
              <a:buNone/>
              <a:defRPr sz="2400">
                <a:solidFill>
                  <a:srgbClr val="EE273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pic>
        <p:nvPicPr>
          <p:cNvPr id="8" name="Grafik 7">
            <a:extLst>
              <a:ext uri="{FF2B5EF4-FFF2-40B4-BE49-F238E27FC236}">
                <a16:creationId xmlns:a16="http://schemas.microsoft.com/office/drawing/2014/main" id="{1AEFFD70-7645-993E-4BBC-3FC4BDB39607}"/>
              </a:ext>
            </a:extLst>
          </p:cNvPr>
          <p:cNvPicPr>
            <a:picLocks noChangeAspect="1"/>
          </p:cNvPicPr>
          <p:nvPr userDrawn="1"/>
        </p:nvPicPr>
        <p:blipFill>
          <a:blip r:embed="rId2"/>
          <a:stretch>
            <a:fillRect/>
          </a:stretch>
        </p:blipFill>
        <p:spPr>
          <a:xfrm>
            <a:off x="9436101" y="399888"/>
            <a:ext cx="2374900" cy="965200"/>
          </a:xfrm>
          <a:prstGeom prst="rect">
            <a:avLst/>
          </a:prstGeom>
        </p:spPr>
      </p:pic>
      <p:sp>
        <p:nvSpPr>
          <p:cNvPr id="10" name="Bildplatzhalter 9">
            <a:extLst>
              <a:ext uri="{FF2B5EF4-FFF2-40B4-BE49-F238E27FC236}">
                <a16:creationId xmlns:a16="http://schemas.microsoft.com/office/drawing/2014/main" id="{C745D0DB-1DE2-3763-92AA-CC796DB47B67}"/>
              </a:ext>
            </a:extLst>
          </p:cNvPr>
          <p:cNvSpPr>
            <a:spLocks noGrp="1"/>
          </p:cNvSpPr>
          <p:nvPr>
            <p:ph type="pic" sz="quarter" idx="13"/>
          </p:nvPr>
        </p:nvSpPr>
        <p:spPr>
          <a:xfrm>
            <a:off x="0" y="1709737"/>
            <a:ext cx="6095999" cy="4467225"/>
          </a:xfrm>
        </p:spPr>
        <p:txBody>
          <a:bodyPr/>
          <a:lstStyle/>
          <a:p>
            <a:endParaRPr lang="de-DE" dirty="0"/>
          </a:p>
        </p:txBody>
      </p:sp>
      <p:sp>
        <p:nvSpPr>
          <p:cNvPr id="18" name="Datumsplatzhalter 17">
            <a:extLst>
              <a:ext uri="{FF2B5EF4-FFF2-40B4-BE49-F238E27FC236}">
                <a16:creationId xmlns:a16="http://schemas.microsoft.com/office/drawing/2014/main" id="{A2850C26-012E-20CB-EA46-ABA86432C301}"/>
              </a:ext>
            </a:extLst>
          </p:cNvPr>
          <p:cNvSpPr>
            <a:spLocks noGrp="1"/>
          </p:cNvSpPr>
          <p:nvPr>
            <p:ph type="dt" sz="half" idx="14"/>
          </p:nvPr>
        </p:nvSpPr>
        <p:spPr>
          <a:xfrm>
            <a:off x="6454800" y="6356350"/>
            <a:ext cx="970722" cy="365125"/>
          </a:xfrm>
        </p:spPr>
        <p:txBody>
          <a:bodyPr/>
          <a:lstStyle/>
          <a:p>
            <a:fld id="{8AEA9B4F-74AD-1D49-90CC-BAEAA41F0C85}" type="datetime1">
              <a:rPr lang="de-CH" smtClean="0"/>
              <a:t>11.02.2025</a:t>
            </a:fld>
            <a:endParaRPr lang="de-DE"/>
          </a:p>
        </p:txBody>
      </p:sp>
      <p:sp>
        <p:nvSpPr>
          <p:cNvPr id="19" name="Fußzeilenplatzhalter 18">
            <a:extLst>
              <a:ext uri="{FF2B5EF4-FFF2-40B4-BE49-F238E27FC236}">
                <a16:creationId xmlns:a16="http://schemas.microsoft.com/office/drawing/2014/main" id="{CAB4A6E3-722C-8224-7744-741BBA89B827}"/>
              </a:ext>
            </a:extLst>
          </p:cNvPr>
          <p:cNvSpPr>
            <a:spLocks noGrp="1"/>
          </p:cNvSpPr>
          <p:nvPr>
            <p:ph type="ftr" sz="quarter" idx="15"/>
          </p:nvPr>
        </p:nvSpPr>
        <p:spPr>
          <a:xfrm>
            <a:off x="1568604" y="6356350"/>
            <a:ext cx="4527395" cy="365125"/>
          </a:xfrm>
        </p:spPr>
        <p:txBody>
          <a:bodyPr/>
          <a:lstStyle/>
          <a:p>
            <a:endParaRPr lang="de-DE" dirty="0"/>
          </a:p>
        </p:txBody>
      </p:sp>
      <p:sp>
        <p:nvSpPr>
          <p:cNvPr id="20" name="Foliennummernplatzhalter 19">
            <a:extLst>
              <a:ext uri="{FF2B5EF4-FFF2-40B4-BE49-F238E27FC236}">
                <a16:creationId xmlns:a16="http://schemas.microsoft.com/office/drawing/2014/main" id="{E75E794A-478C-6A41-5291-316EB86631D9}"/>
              </a:ext>
            </a:extLst>
          </p:cNvPr>
          <p:cNvSpPr>
            <a:spLocks noGrp="1"/>
          </p:cNvSpPr>
          <p:nvPr>
            <p:ph type="sldNum" sz="quarter" idx="16"/>
          </p:nvPr>
        </p:nvSpPr>
        <p:spPr/>
        <p:txBody>
          <a:bodyPr/>
          <a:lstStyle/>
          <a:p>
            <a:fld id="{33883982-FD16-464E-B8BE-45F01105FA6D}" type="slidenum">
              <a:rPr lang="de-DE" smtClean="0"/>
              <a:pPr/>
              <a:t>‹Nr.›</a:t>
            </a:fld>
            <a:endParaRPr lang="de-DE"/>
          </a:p>
        </p:txBody>
      </p:sp>
      <p:sp>
        <p:nvSpPr>
          <p:cNvPr id="5" name="Titel 5">
            <a:extLst>
              <a:ext uri="{FF2B5EF4-FFF2-40B4-BE49-F238E27FC236}">
                <a16:creationId xmlns:a16="http://schemas.microsoft.com/office/drawing/2014/main" id="{5C230EB1-A986-299E-0F7B-DB047CCDE9B3}"/>
              </a:ext>
            </a:extLst>
          </p:cNvPr>
          <p:cNvSpPr>
            <a:spLocks noGrp="1"/>
          </p:cNvSpPr>
          <p:nvPr>
            <p:ph type="title"/>
          </p:nvPr>
        </p:nvSpPr>
        <p:spPr>
          <a:xfrm>
            <a:off x="6095999" y="1709736"/>
            <a:ext cx="6095999" cy="3057135"/>
          </a:xfrm>
        </p:spPr>
        <p:txBody>
          <a:bodyPr lIns="360000" rIns="360000">
            <a:normAutofit/>
          </a:bodyPr>
          <a:lstStyle>
            <a:lvl1pPr>
              <a:defRPr lang="de-DE" sz="4400" b="1" kern="1200" dirty="0">
                <a:solidFill>
                  <a:srgbClr val="EE2737"/>
                </a:solidFill>
                <a:latin typeface="+mj-lt"/>
                <a:ea typeface="+mj-ea"/>
                <a:cs typeface="+mj-cs"/>
              </a:defRPr>
            </a:lvl1pPr>
          </a:lstStyle>
          <a:p>
            <a:r>
              <a:rPr lang="de-DE" dirty="0"/>
              <a:t>Mastertitelformat bearbeiten</a:t>
            </a:r>
          </a:p>
        </p:txBody>
      </p:sp>
      <p:pic>
        <p:nvPicPr>
          <p:cNvPr id="6" name="Grafik 5">
            <a:extLst>
              <a:ext uri="{FF2B5EF4-FFF2-40B4-BE49-F238E27FC236}">
                <a16:creationId xmlns:a16="http://schemas.microsoft.com/office/drawing/2014/main" id="{D3CF293F-2C6F-DE4A-0FE3-691BC57FBDE4}"/>
              </a:ext>
            </a:extLst>
          </p:cNvPr>
          <p:cNvPicPr>
            <a:picLocks noChangeAspect="1"/>
          </p:cNvPicPr>
          <p:nvPr userDrawn="1"/>
        </p:nvPicPr>
        <p:blipFill>
          <a:blip r:embed="rId3"/>
          <a:stretch>
            <a:fillRect/>
          </a:stretch>
        </p:blipFill>
        <p:spPr>
          <a:xfrm>
            <a:off x="9625125" y="6291869"/>
            <a:ext cx="2199166" cy="494086"/>
          </a:xfrm>
          <a:prstGeom prst="rect">
            <a:avLst/>
          </a:prstGeom>
        </p:spPr>
      </p:pic>
    </p:spTree>
    <p:extLst>
      <p:ext uri="{BB962C8B-B14F-4D97-AF65-F5344CB8AC3E}">
        <p14:creationId xmlns:p14="http://schemas.microsoft.com/office/powerpoint/2010/main" val="39120245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elfoli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44F8B302-77FF-3291-D691-16D3720F7D88}"/>
              </a:ext>
            </a:extLst>
          </p:cNvPr>
          <p:cNvSpPr/>
          <p:nvPr userDrawn="1"/>
        </p:nvSpPr>
        <p:spPr>
          <a:xfrm>
            <a:off x="0" y="0"/>
            <a:ext cx="6096000" cy="6176963"/>
          </a:xfrm>
          <a:prstGeom prst="rect">
            <a:avLst/>
          </a:prstGeom>
          <a:solidFill>
            <a:schemeClr val="accent1"/>
          </a:solidFill>
          <a:ln>
            <a:noFill/>
          </a:ln>
        </p:spPr>
        <p:style>
          <a:lnRef idx="2">
            <a:schemeClr val="accent3">
              <a:shade val="15000"/>
            </a:schemeClr>
          </a:lnRef>
          <a:fillRef idx="1">
            <a:schemeClr val="accent3"/>
          </a:fillRef>
          <a:effectRef idx="0">
            <a:schemeClr val="accent3"/>
          </a:effectRef>
          <a:fontRef idx="minor">
            <a:schemeClr val="lt1"/>
          </a:fontRef>
        </p:style>
        <p:txBody>
          <a:bodyPr lIns="360000" rIns="360000" rtlCol="0" anchor="ctr"/>
          <a:lstStyle/>
          <a:p>
            <a:pPr algn="ctr"/>
            <a:endParaRPr lang="de-DE"/>
          </a:p>
        </p:txBody>
      </p:sp>
      <p:sp>
        <p:nvSpPr>
          <p:cNvPr id="19" name="Fußzeilenplatzhalter 18">
            <a:extLst>
              <a:ext uri="{FF2B5EF4-FFF2-40B4-BE49-F238E27FC236}">
                <a16:creationId xmlns:a16="http://schemas.microsoft.com/office/drawing/2014/main" id="{CAB4A6E3-722C-8224-7744-741BBA89B827}"/>
              </a:ext>
            </a:extLst>
          </p:cNvPr>
          <p:cNvSpPr>
            <a:spLocks noGrp="1"/>
          </p:cNvSpPr>
          <p:nvPr>
            <p:ph type="ftr" sz="quarter" idx="15"/>
          </p:nvPr>
        </p:nvSpPr>
        <p:spPr/>
        <p:txBody>
          <a:bodyPr/>
          <a:lstStyle/>
          <a:p>
            <a:endParaRPr lang="de-DE" dirty="0"/>
          </a:p>
        </p:txBody>
      </p:sp>
      <p:sp>
        <p:nvSpPr>
          <p:cNvPr id="20" name="Foliennummernplatzhalter 19">
            <a:extLst>
              <a:ext uri="{FF2B5EF4-FFF2-40B4-BE49-F238E27FC236}">
                <a16:creationId xmlns:a16="http://schemas.microsoft.com/office/drawing/2014/main" id="{E75E794A-478C-6A41-5291-316EB86631D9}"/>
              </a:ext>
            </a:extLst>
          </p:cNvPr>
          <p:cNvSpPr>
            <a:spLocks noGrp="1"/>
          </p:cNvSpPr>
          <p:nvPr>
            <p:ph type="sldNum" sz="quarter" idx="16"/>
          </p:nvPr>
        </p:nvSpPr>
        <p:spPr/>
        <p:txBody>
          <a:bodyPr/>
          <a:lstStyle/>
          <a:p>
            <a:fld id="{33883982-FD16-464E-B8BE-45F01105FA6D}" type="slidenum">
              <a:rPr lang="de-DE" smtClean="0"/>
              <a:pPr/>
              <a:t>‹Nr.›</a:t>
            </a:fld>
            <a:endParaRPr lang="de-DE"/>
          </a:p>
        </p:txBody>
      </p:sp>
      <p:pic>
        <p:nvPicPr>
          <p:cNvPr id="2" name="Grafik 1">
            <a:extLst>
              <a:ext uri="{FF2B5EF4-FFF2-40B4-BE49-F238E27FC236}">
                <a16:creationId xmlns:a16="http://schemas.microsoft.com/office/drawing/2014/main" id="{24937450-9975-BEE2-9D0B-803340B5E083}"/>
              </a:ext>
            </a:extLst>
          </p:cNvPr>
          <p:cNvPicPr>
            <a:picLocks noChangeAspect="1"/>
          </p:cNvPicPr>
          <p:nvPr userDrawn="1"/>
        </p:nvPicPr>
        <p:blipFill>
          <a:blip r:embed="rId2"/>
          <a:stretch>
            <a:fillRect/>
          </a:stretch>
        </p:blipFill>
        <p:spPr>
          <a:xfrm>
            <a:off x="593640" y="2090987"/>
            <a:ext cx="4908720" cy="1994988"/>
          </a:xfrm>
          <a:prstGeom prst="rect">
            <a:avLst/>
          </a:prstGeom>
        </p:spPr>
      </p:pic>
      <p:sp>
        <p:nvSpPr>
          <p:cNvPr id="3" name="Datumsplatzhalter 17">
            <a:extLst>
              <a:ext uri="{FF2B5EF4-FFF2-40B4-BE49-F238E27FC236}">
                <a16:creationId xmlns:a16="http://schemas.microsoft.com/office/drawing/2014/main" id="{5FC883F3-6327-C7A8-6F01-F00539F4225E}"/>
              </a:ext>
            </a:extLst>
          </p:cNvPr>
          <p:cNvSpPr>
            <a:spLocks noGrp="1"/>
          </p:cNvSpPr>
          <p:nvPr>
            <p:ph type="dt" sz="half" idx="14"/>
          </p:nvPr>
        </p:nvSpPr>
        <p:spPr>
          <a:xfrm>
            <a:off x="6454800" y="6356350"/>
            <a:ext cx="970722" cy="365125"/>
          </a:xfrm>
        </p:spPr>
        <p:txBody>
          <a:bodyPr/>
          <a:lstStyle/>
          <a:p>
            <a:fld id="{AB93D15F-E16D-C049-A8A9-E31BE75D198D}" type="datetime1">
              <a:rPr lang="de-CH" smtClean="0"/>
              <a:t>11.02.2025</a:t>
            </a:fld>
            <a:endParaRPr lang="de-DE"/>
          </a:p>
        </p:txBody>
      </p:sp>
      <p:sp>
        <p:nvSpPr>
          <p:cNvPr id="4" name="Titel 3">
            <a:extLst>
              <a:ext uri="{FF2B5EF4-FFF2-40B4-BE49-F238E27FC236}">
                <a16:creationId xmlns:a16="http://schemas.microsoft.com/office/drawing/2014/main" id="{0C713700-D6E0-48FA-C7C4-56AF453F98D0}"/>
              </a:ext>
            </a:extLst>
          </p:cNvPr>
          <p:cNvSpPr>
            <a:spLocks noGrp="1"/>
          </p:cNvSpPr>
          <p:nvPr>
            <p:ph type="title"/>
          </p:nvPr>
        </p:nvSpPr>
        <p:spPr>
          <a:xfrm>
            <a:off x="6095999" y="18255"/>
            <a:ext cx="6067340" cy="6158708"/>
          </a:xfrm>
        </p:spPr>
        <p:txBody>
          <a:bodyPr lIns="360000" tIns="360000" rIns="360000" bIns="360000"/>
          <a:lstStyle>
            <a:lvl1pPr>
              <a:defRPr lang="de-DE" sz="6000" b="1" kern="1200" dirty="0">
                <a:solidFill>
                  <a:schemeClr val="tx2"/>
                </a:solidFill>
                <a:latin typeface="+mj-lt"/>
                <a:ea typeface="+mj-ea"/>
                <a:cs typeface="+mj-cs"/>
              </a:defRPr>
            </a:lvl1pPr>
          </a:lstStyle>
          <a:p>
            <a:r>
              <a:rPr lang="de-DE" dirty="0"/>
              <a:t>Mastertitelformat bearbeiten</a:t>
            </a:r>
          </a:p>
        </p:txBody>
      </p:sp>
      <p:pic>
        <p:nvPicPr>
          <p:cNvPr id="5" name="Grafik 4">
            <a:extLst>
              <a:ext uri="{FF2B5EF4-FFF2-40B4-BE49-F238E27FC236}">
                <a16:creationId xmlns:a16="http://schemas.microsoft.com/office/drawing/2014/main" id="{021F56AB-D87E-E799-AD69-FDB1299DBDCA}"/>
              </a:ext>
            </a:extLst>
          </p:cNvPr>
          <p:cNvPicPr>
            <a:picLocks noChangeAspect="1"/>
          </p:cNvPicPr>
          <p:nvPr userDrawn="1"/>
        </p:nvPicPr>
        <p:blipFill>
          <a:blip r:embed="rId3"/>
          <a:stretch>
            <a:fillRect/>
          </a:stretch>
        </p:blipFill>
        <p:spPr>
          <a:xfrm>
            <a:off x="9625125" y="6291869"/>
            <a:ext cx="2199166" cy="494086"/>
          </a:xfrm>
          <a:prstGeom prst="rect">
            <a:avLst/>
          </a:prstGeom>
        </p:spPr>
      </p:pic>
    </p:spTree>
    <p:extLst>
      <p:ext uri="{BB962C8B-B14F-4D97-AF65-F5344CB8AC3E}">
        <p14:creationId xmlns:p14="http://schemas.microsoft.com/office/powerpoint/2010/main" val="8589869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elfoli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44F8B302-77FF-3291-D691-16D3720F7D88}"/>
              </a:ext>
            </a:extLst>
          </p:cNvPr>
          <p:cNvSpPr/>
          <p:nvPr userDrawn="1"/>
        </p:nvSpPr>
        <p:spPr>
          <a:xfrm>
            <a:off x="0" y="0"/>
            <a:ext cx="6096000" cy="6176963"/>
          </a:xfrm>
          <a:prstGeom prst="rect">
            <a:avLst/>
          </a:prstGeom>
          <a:solidFill>
            <a:schemeClr val="accent2"/>
          </a:solidFill>
          <a:ln>
            <a:noFill/>
          </a:ln>
        </p:spPr>
        <p:style>
          <a:lnRef idx="2">
            <a:schemeClr val="accent3">
              <a:shade val="15000"/>
            </a:schemeClr>
          </a:lnRef>
          <a:fillRef idx="1">
            <a:schemeClr val="accent3"/>
          </a:fillRef>
          <a:effectRef idx="0">
            <a:schemeClr val="accent3"/>
          </a:effectRef>
          <a:fontRef idx="minor">
            <a:schemeClr val="lt1"/>
          </a:fontRef>
        </p:style>
        <p:txBody>
          <a:bodyPr lIns="360000" rIns="360000" rtlCol="0" anchor="ctr"/>
          <a:lstStyle/>
          <a:p>
            <a:pPr algn="ctr"/>
            <a:endParaRPr lang="de-DE"/>
          </a:p>
        </p:txBody>
      </p:sp>
      <p:sp>
        <p:nvSpPr>
          <p:cNvPr id="19" name="Fußzeilenplatzhalter 18">
            <a:extLst>
              <a:ext uri="{FF2B5EF4-FFF2-40B4-BE49-F238E27FC236}">
                <a16:creationId xmlns:a16="http://schemas.microsoft.com/office/drawing/2014/main" id="{CAB4A6E3-722C-8224-7744-741BBA89B827}"/>
              </a:ext>
            </a:extLst>
          </p:cNvPr>
          <p:cNvSpPr>
            <a:spLocks noGrp="1"/>
          </p:cNvSpPr>
          <p:nvPr>
            <p:ph type="ftr" sz="quarter" idx="15"/>
          </p:nvPr>
        </p:nvSpPr>
        <p:spPr/>
        <p:txBody>
          <a:bodyPr/>
          <a:lstStyle/>
          <a:p>
            <a:endParaRPr lang="de-DE" dirty="0"/>
          </a:p>
        </p:txBody>
      </p:sp>
      <p:sp>
        <p:nvSpPr>
          <p:cNvPr id="20" name="Foliennummernplatzhalter 19">
            <a:extLst>
              <a:ext uri="{FF2B5EF4-FFF2-40B4-BE49-F238E27FC236}">
                <a16:creationId xmlns:a16="http://schemas.microsoft.com/office/drawing/2014/main" id="{E75E794A-478C-6A41-5291-316EB86631D9}"/>
              </a:ext>
            </a:extLst>
          </p:cNvPr>
          <p:cNvSpPr>
            <a:spLocks noGrp="1"/>
          </p:cNvSpPr>
          <p:nvPr>
            <p:ph type="sldNum" sz="quarter" idx="16"/>
          </p:nvPr>
        </p:nvSpPr>
        <p:spPr/>
        <p:txBody>
          <a:bodyPr/>
          <a:lstStyle/>
          <a:p>
            <a:fld id="{33883982-FD16-464E-B8BE-45F01105FA6D}" type="slidenum">
              <a:rPr lang="de-DE" smtClean="0"/>
              <a:pPr/>
              <a:t>‹Nr.›</a:t>
            </a:fld>
            <a:endParaRPr lang="de-DE"/>
          </a:p>
        </p:txBody>
      </p:sp>
      <p:pic>
        <p:nvPicPr>
          <p:cNvPr id="2" name="Grafik 1">
            <a:extLst>
              <a:ext uri="{FF2B5EF4-FFF2-40B4-BE49-F238E27FC236}">
                <a16:creationId xmlns:a16="http://schemas.microsoft.com/office/drawing/2014/main" id="{24937450-9975-BEE2-9D0B-803340B5E083}"/>
              </a:ext>
            </a:extLst>
          </p:cNvPr>
          <p:cNvPicPr>
            <a:picLocks noChangeAspect="1"/>
          </p:cNvPicPr>
          <p:nvPr userDrawn="1"/>
        </p:nvPicPr>
        <p:blipFill>
          <a:blip r:embed="rId2"/>
          <a:stretch>
            <a:fillRect/>
          </a:stretch>
        </p:blipFill>
        <p:spPr>
          <a:xfrm>
            <a:off x="593640" y="2090987"/>
            <a:ext cx="4908720" cy="1994988"/>
          </a:xfrm>
          <a:prstGeom prst="rect">
            <a:avLst/>
          </a:prstGeom>
        </p:spPr>
      </p:pic>
      <p:sp>
        <p:nvSpPr>
          <p:cNvPr id="3" name="Datumsplatzhalter 17">
            <a:extLst>
              <a:ext uri="{FF2B5EF4-FFF2-40B4-BE49-F238E27FC236}">
                <a16:creationId xmlns:a16="http://schemas.microsoft.com/office/drawing/2014/main" id="{E682DEC6-659C-69D8-98CB-EACB574EE0CE}"/>
              </a:ext>
            </a:extLst>
          </p:cNvPr>
          <p:cNvSpPr>
            <a:spLocks noGrp="1"/>
          </p:cNvSpPr>
          <p:nvPr>
            <p:ph type="dt" sz="half" idx="14"/>
          </p:nvPr>
        </p:nvSpPr>
        <p:spPr>
          <a:xfrm>
            <a:off x="6454800" y="6356350"/>
            <a:ext cx="970722" cy="365125"/>
          </a:xfrm>
        </p:spPr>
        <p:txBody>
          <a:bodyPr/>
          <a:lstStyle/>
          <a:p>
            <a:fld id="{67FDEBA2-0A41-6643-97B6-E1BCC2AF971A}" type="datetime1">
              <a:rPr lang="de-CH" smtClean="0"/>
              <a:t>11.02.2025</a:t>
            </a:fld>
            <a:endParaRPr lang="de-DE"/>
          </a:p>
        </p:txBody>
      </p:sp>
      <p:sp>
        <p:nvSpPr>
          <p:cNvPr id="6" name="Titel 3">
            <a:extLst>
              <a:ext uri="{FF2B5EF4-FFF2-40B4-BE49-F238E27FC236}">
                <a16:creationId xmlns:a16="http://schemas.microsoft.com/office/drawing/2014/main" id="{7C4DBF8F-81D5-CA75-B8D4-5174F542BE09}"/>
              </a:ext>
            </a:extLst>
          </p:cNvPr>
          <p:cNvSpPr>
            <a:spLocks noGrp="1"/>
          </p:cNvSpPr>
          <p:nvPr>
            <p:ph type="title"/>
          </p:nvPr>
        </p:nvSpPr>
        <p:spPr>
          <a:xfrm>
            <a:off x="6095999" y="18255"/>
            <a:ext cx="6067340" cy="6158708"/>
          </a:xfrm>
        </p:spPr>
        <p:txBody>
          <a:bodyPr lIns="360000" tIns="360000" rIns="360000" bIns="360000"/>
          <a:lstStyle>
            <a:lvl1pPr>
              <a:defRPr lang="de-DE" sz="6000" b="1" kern="1200" dirty="0">
                <a:solidFill>
                  <a:schemeClr val="tx2"/>
                </a:solidFill>
                <a:latin typeface="+mj-lt"/>
                <a:ea typeface="+mj-ea"/>
                <a:cs typeface="+mj-cs"/>
              </a:defRPr>
            </a:lvl1pPr>
          </a:lstStyle>
          <a:p>
            <a:r>
              <a:rPr lang="de-DE" dirty="0"/>
              <a:t>Mastertitelformat bearbeiten</a:t>
            </a:r>
          </a:p>
        </p:txBody>
      </p:sp>
      <p:pic>
        <p:nvPicPr>
          <p:cNvPr id="7" name="Grafik 6">
            <a:extLst>
              <a:ext uri="{FF2B5EF4-FFF2-40B4-BE49-F238E27FC236}">
                <a16:creationId xmlns:a16="http://schemas.microsoft.com/office/drawing/2014/main" id="{7F14794A-DB9A-9DE8-8BDB-281E2F180C01}"/>
              </a:ext>
            </a:extLst>
          </p:cNvPr>
          <p:cNvPicPr>
            <a:picLocks noChangeAspect="1"/>
          </p:cNvPicPr>
          <p:nvPr userDrawn="1"/>
        </p:nvPicPr>
        <p:blipFill>
          <a:blip r:embed="rId3"/>
          <a:stretch>
            <a:fillRect/>
          </a:stretch>
        </p:blipFill>
        <p:spPr>
          <a:xfrm>
            <a:off x="9625125" y="6291869"/>
            <a:ext cx="2199166" cy="494086"/>
          </a:xfrm>
          <a:prstGeom prst="rect">
            <a:avLst/>
          </a:prstGeom>
        </p:spPr>
      </p:pic>
    </p:spTree>
    <p:extLst>
      <p:ext uri="{BB962C8B-B14F-4D97-AF65-F5344CB8AC3E}">
        <p14:creationId xmlns:p14="http://schemas.microsoft.com/office/powerpoint/2010/main" val="5626522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elfoli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44F8B302-77FF-3291-D691-16D3720F7D88}"/>
              </a:ext>
            </a:extLst>
          </p:cNvPr>
          <p:cNvSpPr/>
          <p:nvPr userDrawn="1"/>
        </p:nvSpPr>
        <p:spPr>
          <a:xfrm>
            <a:off x="0" y="0"/>
            <a:ext cx="6096000" cy="6176963"/>
          </a:xfrm>
          <a:prstGeom prst="rect">
            <a:avLst/>
          </a:prstGeom>
          <a:solidFill>
            <a:schemeClr val="accent3"/>
          </a:solidFill>
          <a:ln>
            <a:noFill/>
          </a:ln>
        </p:spPr>
        <p:style>
          <a:lnRef idx="2">
            <a:schemeClr val="accent3">
              <a:shade val="15000"/>
            </a:schemeClr>
          </a:lnRef>
          <a:fillRef idx="1">
            <a:schemeClr val="accent3"/>
          </a:fillRef>
          <a:effectRef idx="0">
            <a:schemeClr val="accent3"/>
          </a:effectRef>
          <a:fontRef idx="minor">
            <a:schemeClr val="lt1"/>
          </a:fontRef>
        </p:style>
        <p:txBody>
          <a:bodyPr lIns="360000" rIns="360000" rtlCol="0" anchor="ctr"/>
          <a:lstStyle/>
          <a:p>
            <a:pPr algn="ctr"/>
            <a:endParaRPr lang="de-DE"/>
          </a:p>
        </p:txBody>
      </p:sp>
      <p:sp>
        <p:nvSpPr>
          <p:cNvPr id="19" name="Fußzeilenplatzhalter 18">
            <a:extLst>
              <a:ext uri="{FF2B5EF4-FFF2-40B4-BE49-F238E27FC236}">
                <a16:creationId xmlns:a16="http://schemas.microsoft.com/office/drawing/2014/main" id="{CAB4A6E3-722C-8224-7744-741BBA89B827}"/>
              </a:ext>
            </a:extLst>
          </p:cNvPr>
          <p:cNvSpPr>
            <a:spLocks noGrp="1"/>
          </p:cNvSpPr>
          <p:nvPr>
            <p:ph type="ftr" sz="quarter" idx="15"/>
          </p:nvPr>
        </p:nvSpPr>
        <p:spPr/>
        <p:txBody>
          <a:bodyPr/>
          <a:lstStyle/>
          <a:p>
            <a:endParaRPr lang="de-DE" dirty="0"/>
          </a:p>
        </p:txBody>
      </p:sp>
      <p:sp>
        <p:nvSpPr>
          <p:cNvPr id="20" name="Foliennummernplatzhalter 19">
            <a:extLst>
              <a:ext uri="{FF2B5EF4-FFF2-40B4-BE49-F238E27FC236}">
                <a16:creationId xmlns:a16="http://schemas.microsoft.com/office/drawing/2014/main" id="{E75E794A-478C-6A41-5291-316EB86631D9}"/>
              </a:ext>
            </a:extLst>
          </p:cNvPr>
          <p:cNvSpPr>
            <a:spLocks noGrp="1"/>
          </p:cNvSpPr>
          <p:nvPr>
            <p:ph type="sldNum" sz="quarter" idx="16"/>
          </p:nvPr>
        </p:nvSpPr>
        <p:spPr/>
        <p:txBody>
          <a:bodyPr/>
          <a:lstStyle/>
          <a:p>
            <a:fld id="{33883982-FD16-464E-B8BE-45F01105FA6D}" type="slidenum">
              <a:rPr lang="de-DE" smtClean="0"/>
              <a:pPr/>
              <a:t>‹Nr.›</a:t>
            </a:fld>
            <a:endParaRPr lang="de-DE"/>
          </a:p>
        </p:txBody>
      </p:sp>
      <p:pic>
        <p:nvPicPr>
          <p:cNvPr id="2" name="Grafik 1">
            <a:extLst>
              <a:ext uri="{FF2B5EF4-FFF2-40B4-BE49-F238E27FC236}">
                <a16:creationId xmlns:a16="http://schemas.microsoft.com/office/drawing/2014/main" id="{24937450-9975-BEE2-9D0B-803340B5E083}"/>
              </a:ext>
            </a:extLst>
          </p:cNvPr>
          <p:cNvPicPr>
            <a:picLocks noChangeAspect="1"/>
          </p:cNvPicPr>
          <p:nvPr userDrawn="1"/>
        </p:nvPicPr>
        <p:blipFill>
          <a:blip r:embed="rId2"/>
          <a:stretch>
            <a:fillRect/>
          </a:stretch>
        </p:blipFill>
        <p:spPr>
          <a:xfrm>
            <a:off x="593640" y="2090987"/>
            <a:ext cx="4908720" cy="1994988"/>
          </a:xfrm>
          <a:prstGeom prst="rect">
            <a:avLst/>
          </a:prstGeom>
        </p:spPr>
      </p:pic>
      <p:sp>
        <p:nvSpPr>
          <p:cNvPr id="4" name="Datumsplatzhalter 17">
            <a:extLst>
              <a:ext uri="{FF2B5EF4-FFF2-40B4-BE49-F238E27FC236}">
                <a16:creationId xmlns:a16="http://schemas.microsoft.com/office/drawing/2014/main" id="{CBB9FFDB-5DB2-DAF2-A714-6D467C453393}"/>
              </a:ext>
            </a:extLst>
          </p:cNvPr>
          <p:cNvSpPr>
            <a:spLocks noGrp="1"/>
          </p:cNvSpPr>
          <p:nvPr>
            <p:ph type="dt" sz="half" idx="14"/>
          </p:nvPr>
        </p:nvSpPr>
        <p:spPr>
          <a:xfrm>
            <a:off x="6454800" y="6356350"/>
            <a:ext cx="970722" cy="365125"/>
          </a:xfrm>
        </p:spPr>
        <p:txBody>
          <a:bodyPr/>
          <a:lstStyle/>
          <a:p>
            <a:fld id="{E7CE7A41-9FB8-E849-9EE7-A5A1FD1A84B9}" type="datetime1">
              <a:rPr lang="de-CH" smtClean="0"/>
              <a:t>11.02.2025</a:t>
            </a:fld>
            <a:endParaRPr lang="de-DE"/>
          </a:p>
        </p:txBody>
      </p:sp>
      <p:sp>
        <p:nvSpPr>
          <p:cNvPr id="6" name="Titel 3">
            <a:extLst>
              <a:ext uri="{FF2B5EF4-FFF2-40B4-BE49-F238E27FC236}">
                <a16:creationId xmlns:a16="http://schemas.microsoft.com/office/drawing/2014/main" id="{91942F56-8B22-2838-9BF5-4891975C5A20}"/>
              </a:ext>
            </a:extLst>
          </p:cNvPr>
          <p:cNvSpPr>
            <a:spLocks noGrp="1"/>
          </p:cNvSpPr>
          <p:nvPr>
            <p:ph type="title"/>
          </p:nvPr>
        </p:nvSpPr>
        <p:spPr>
          <a:xfrm>
            <a:off x="6095999" y="18255"/>
            <a:ext cx="6067340" cy="6158708"/>
          </a:xfrm>
        </p:spPr>
        <p:txBody>
          <a:bodyPr lIns="360000" tIns="360000" rIns="360000" bIns="360000"/>
          <a:lstStyle>
            <a:lvl1pPr>
              <a:defRPr lang="de-DE" sz="6000" b="1" kern="1200" dirty="0">
                <a:solidFill>
                  <a:schemeClr val="tx2"/>
                </a:solidFill>
                <a:latin typeface="+mj-lt"/>
                <a:ea typeface="+mj-ea"/>
                <a:cs typeface="+mj-cs"/>
              </a:defRPr>
            </a:lvl1pPr>
          </a:lstStyle>
          <a:p>
            <a:r>
              <a:rPr lang="de-DE" dirty="0"/>
              <a:t>Mastertitelformat bearbeiten</a:t>
            </a:r>
          </a:p>
        </p:txBody>
      </p:sp>
      <p:pic>
        <p:nvPicPr>
          <p:cNvPr id="7" name="Grafik 6">
            <a:extLst>
              <a:ext uri="{FF2B5EF4-FFF2-40B4-BE49-F238E27FC236}">
                <a16:creationId xmlns:a16="http://schemas.microsoft.com/office/drawing/2014/main" id="{6936C4F1-85B6-4518-0878-1F4A5BC9811C}"/>
              </a:ext>
            </a:extLst>
          </p:cNvPr>
          <p:cNvPicPr>
            <a:picLocks noChangeAspect="1"/>
          </p:cNvPicPr>
          <p:nvPr userDrawn="1"/>
        </p:nvPicPr>
        <p:blipFill>
          <a:blip r:embed="rId3"/>
          <a:stretch>
            <a:fillRect/>
          </a:stretch>
        </p:blipFill>
        <p:spPr>
          <a:xfrm>
            <a:off x="9625125" y="6291869"/>
            <a:ext cx="2199166" cy="494086"/>
          </a:xfrm>
          <a:prstGeom prst="rect">
            <a:avLst/>
          </a:prstGeom>
        </p:spPr>
      </p:pic>
    </p:spTree>
    <p:extLst>
      <p:ext uri="{BB962C8B-B14F-4D97-AF65-F5344CB8AC3E}">
        <p14:creationId xmlns:p14="http://schemas.microsoft.com/office/powerpoint/2010/main" val="24666365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Mastertitelformat bearbeiten</a:t>
            </a:r>
            <a:endParaRPr lang="en-US" dirty="0"/>
          </a:p>
        </p:txBody>
      </p:sp>
      <p:sp>
        <p:nvSpPr>
          <p:cNvPr id="3" name="Content Placeholder 2"/>
          <p:cNvSpPr>
            <a:spLocks noGrp="1"/>
          </p:cNvSpPr>
          <p:nvPr>
            <p:ph idx="1"/>
          </p:nvPr>
        </p:nvSpPr>
        <p:spPr>
          <a:xfrm>
            <a:off x="388800" y="1825625"/>
            <a:ext cx="11417078" cy="435133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3883982-FD16-464E-B8BE-45F01105FA6D}" type="slidenum">
              <a:rPr lang="de-DE" smtClean="0"/>
              <a:t>‹Nr.›</a:t>
            </a:fld>
            <a:endParaRPr lang="de-DE"/>
          </a:p>
        </p:txBody>
      </p:sp>
      <p:pic>
        <p:nvPicPr>
          <p:cNvPr id="7" name="Grafik 6">
            <a:extLst>
              <a:ext uri="{FF2B5EF4-FFF2-40B4-BE49-F238E27FC236}">
                <a16:creationId xmlns:a16="http://schemas.microsoft.com/office/drawing/2014/main" id="{625FE790-EFC6-302B-FD29-38768B5D79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25125" y="6316094"/>
            <a:ext cx="2196000" cy="438573"/>
          </a:xfrm>
          <a:prstGeom prst="rect">
            <a:avLst/>
          </a:prstGeom>
        </p:spPr>
      </p:pic>
    </p:spTree>
    <p:extLst>
      <p:ext uri="{BB962C8B-B14F-4D97-AF65-F5344CB8AC3E}">
        <p14:creationId xmlns:p14="http://schemas.microsoft.com/office/powerpoint/2010/main" val="2541727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Mastertitelformat bearbeiten</a:t>
            </a:r>
            <a:endParaRPr lang="en-US" dirty="0"/>
          </a:p>
        </p:txBody>
      </p:sp>
      <p:sp>
        <p:nvSpPr>
          <p:cNvPr id="3" name="Content Placeholder 2"/>
          <p:cNvSpPr>
            <a:spLocks noGrp="1"/>
          </p:cNvSpPr>
          <p:nvPr>
            <p:ph sz="half" idx="1"/>
          </p:nvPr>
        </p:nvSpPr>
        <p:spPr>
          <a:xfrm>
            <a:off x="388801" y="1825625"/>
            <a:ext cx="5707198" cy="4351338"/>
          </a:xfrm>
        </p:spPr>
        <p:txBody>
          <a:bodyPr lIns="0" rIns="36000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6095998" y="1825625"/>
            <a:ext cx="5714999" cy="4351338"/>
          </a:xfrm>
        </p:spPr>
        <p:txBody>
          <a:bodyPr lIns="360000" rIns="36000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0F940DC5-A17E-DD46-B1D2-458E10ADCCC8}" type="datetime1">
              <a:rPr lang="de-CH" smtClean="0"/>
              <a:t>11.02.2025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33883982-FD16-464E-B8BE-45F01105FA6D}" type="slidenum">
              <a:rPr lang="de-DE" smtClean="0"/>
              <a:t>‹Nr.›</a:t>
            </a:fld>
            <a:endParaRPr lang="de-DE"/>
          </a:p>
        </p:txBody>
      </p:sp>
      <p:pic>
        <p:nvPicPr>
          <p:cNvPr id="9" name="Grafik 8">
            <a:extLst>
              <a:ext uri="{FF2B5EF4-FFF2-40B4-BE49-F238E27FC236}">
                <a16:creationId xmlns:a16="http://schemas.microsoft.com/office/drawing/2014/main" id="{F0BCB400-E249-BC74-AE3C-CC835C149893}"/>
              </a:ext>
            </a:extLst>
          </p:cNvPr>
          <p:cNvPicPr>
            <a:picLocks noChangeAspect="1"/>
          </p:cNvPicPr>
          <p:nvPr userDrawn="1"/>
        </p:nvPicPr>
        <p:blipFill>
          <a:blip r:embed="rId2"/>
          <a:stretch>
            <a:fillRect/>
          </a:stretch>
        </p:blipFill>
        <p:spPr>
          <a:xfrm>
            <a:off x="10623396" y="6282164"/>
            <a:ext cx="1175785" cy="477859"/>
          </a:xfrm>
          <a:prstGeom prst="rect">
            <a:avLst/>
          </a:prstGeom>
        </p:spPr>
      </p:pic>
      <p:pic>
        <p:nvPicPr>
          <p:cNvPr id="8" name="Grafik 7">
            <a:extLst>
              <a:ext uri="{FF2B5EF4-FFF2-40B4-BE49-F238E27FC236}">
                <a16:creationId xmlns:a16="http://schemas.microsoft.com/office/drawing/2014/main" id="{CFB695FE-92D0-541B-1B80-CF6353EB6283}"/>
              </a:ext>
            </a:extLst>
          </p:cNvPr>
          <p:cNvPicPr>
            <a:picLocks noChangeAspect="1"/>
          </p:cNvPicPr>
          <p:nvPr userDrawn="1"/>
        </p:nvPicPr>
        <p:blipFill>
          <a:blip r:embed="rId3"/>
          <a:stretch>
            <a:fillRect/>
          </a:stretch>
        </p:blipFill>
        <p:spPr>
          <a:xfrm>
            <a:off x="8284073" y="6306280"/>
            <a:ext cx="2019600" cy="453743"/>
          </a:xfrm>
          <a:prstGeom prst="rect">
            <a:avLst/>
          </a:prstGeom>
        </p:spPr>
      </p:pic>
    </p:spTree>
    <p:extLst>
      <p:ext uri="{BB962C8B-B14F-4D97-AF65-F5344CB8AC3E}">
        <p14:creationId xmlns:p14="http://schemas.microsoft.com/office/powerpoint/2010/main" val="19894540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681163"/>
            <a:ext cx="5715000" cy="823912"/>
          </a:xfrm>
        </p:spPr>
        <p:txBody>
          <a:bodyPr rIns="36000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Content Placeholder 3"/>
          <p:cNvSpPr>
            <a:spLocks noGrp="1"/>
          </p:cNvSpPr>
          <p:nvPr>
            <p:ph sz="half" idx="2"/>
          </p:nvPr>
        </p:nvSpPr>
        <p:spPr>
          <a:xfrm>
            <a:off x="380996" y="2505075"/>
            <a:ext cx="5715003" cy="3684588"/>
          </a:xfrm>
        </p:spPr>
        <p:txBody>
          <a:bodyPr lIns="0" rIns="360000"/>
          <a:lstStyle>
            <a:lvl1pPr>
              <a:defRPr sz="2400"/>
            </a:lvl1pPr>
            <a:lvl2pPr>
              <a:defRPr sz="2200"/>
            </a:lvl2pPr>
            <a:lvl4pPr>
              <a:defRPr sz="18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Text Placeholder 4"/>
          <p:cNvSpPr>
            <a:spLocks noGrp="1"/>
          </p:cNvSpPr>
          <p:nvPr>
            <p:ph type="body" sz="quarter" idx="3"/>
          </p:nvPr>
        </p:nvSpPr>
        <p:spPr>
          <a:xfrm>
            <a:off x="6095998" y="1681163"/>
            <a:ext cx="5715002" cy="823912"/>
          </a:xfrm>
        </p:spPr>
        <p:txBody>
          <a:bodyPr lIns="360000" r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096000" y="2505075"/>
            <a:ext cx="5714998" cy="3684588"/>
          </a:xfrm>
        </p:spPr>
        <p:txBody>
          <a:bodyPr lIns="360000" rIns="360000"/>
          <a:lstStyle>
            <a:lvl1pPr>
              <a:defRPr sz="2400"/>
            </a:lvl1pPr>
            <a:lvl2pPr>
              <a:defRPr sz="2200"/>
            </a:lvl2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Date Placeholder 6"/>
          <p:cNvSpPr>
            <a:spLocks noGrp="1"/>
          </p:cNvSpPr>
          <p:nvPr>
            <p:ph type="dt" sz="half" idx="10"/>
          </p:nvPr>
        </p:nvSpPr>
        <p:spPr/>
        <p:txBody>
          <a:bodyPr/>
          <a:lstStyle/>
          <a:p>
            <a:fld id="{E9275364-551F-2347-8C5A-5815D25B6CE8}" type="datetime1">
              <a:rPr lang="de-CH" smtClean="0"/>
              <a:t>11.02.2025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33883982-FD16-464E-B8BE-45F01105FA6D}" type="slidenum">
              <a:rPr lang="de-DE" smtClean="0"/>
              <a:t>‹Nr.›</a:t>
            </a:fld>
            <a:endParaRPr lang="de-DE"/>
          </a:p>
        </p:txBody>
      </p:sp>
      <p:sp>
        <p:nvSpPr>
          <p:cNvPr id="10" name="Title 1">
            <a:extLst>
              <a:ext uri="{FF2B5EF4-FFF2-40B4-BE49-F238E27FC236}">
                <a16:creationId xmlns:a16="http://schemas.microsoft.com/office/drawing/2014/main" id="{3D8BB781-79C1-2C1C-154E-8DB7A58B4053}"/>
              </a:ext>
            </a:extLst>
          </p:cNvPr>
          <p:cNvSpPr>
            <a:spLocks noGrp="1"/>
          </p:cNvSpPr>
          <p:nvPr>
            <p:ph type="title"/>
          </p:nvPr>
        </p:nvSpPr>
        <p:spPr>
          <a:xfrm>
            <a:off x="387461" y="365125"/>
            <a:ext cx="11417078" cy="1325563"/>
          </a:xfrm>
        </p:spPr>
        <p:txBody>
          <a:bodyPr/>
          <a:lstStyle/>
          <a:p>
            <a:r>
              <a:rPr lang="de-DE"/>
              <a:t>Mastertitelformat bearbeiten</a:t>
            </a:r>
            <a:endParaRPr lang="en-US" dirty="0"/>
          </a:p>
        </p:txBody>
      </p:sp>
      <p:pic>
        <p:nvPicPr>
          <p:cNvPr id="12" name="Grafik 11">
            <a:extLst>
              <a:ext uri="{FF2B5EF4-FFF2-40B4-BE49-F238E27FC236}">
                <a16:creationId xmlns:a16="http://schemas.microsoft.com/office/drawing/2014/main" id="{5E2F5084-9D3A-75DC-148A-8D26817A98B8}"/>
              </a:ext>
            </a:extLst>
          </p:cNvPr>
          <p:cNvPicPr>
            <a:picLocks noChangeAspect="1"/>
          </p:cNvPicPr>
          <p:nvPr userDrawn="1"/>
        </p:nvPicPr>
        <p:blipFill>
          <a:blip r:embed="rId2"/>
          <a:stretch>
            <a:fillRect/>
          </a:stretch>
        </p:blipFill>
        <p:spPr>
          <a:xfrm>
            <a:off x="10623396" y="6282164"/>
            <a:ext cx="1175785" cy="477859"/>
          </a:xfrm>
          <a:prstGeom prst="rect">
            <a:avLst/>
          </a:prstGeom>
        </p:spPr>
      </p:pic>
      <p:pic>
        <p:nvPicPr>
          <p:cNvPr id="2" name="Grafik 1">
            <a:extLst>
              <a:ext uri="{FF2B5EF4-FFF2-40B4-BE49-F238E27FC236}">
                <a16:creationId xmlns:a16="http://schemas.microsoft.com/office/drawing/2014/main" id="{4A92CCFC-8D15-16B9-CFE4-24A76B0EDFB5}"/>
              </a:ext>
            </a:extLst>
          </p:cNvPr>
          <p:cNvPicPr>
            <a:picLocks noChangeAspect="1"/>
          </p:cNvPicPr>
          <p:nvPr userDrawn="1"/>
        </p:nvPicPr>
        <p:blipFill>
          <a:blip r:embed="rId3"/>
          <a:stretch>
            <a:fillRect/>
          </a:stretch>
        </p:blipFill>
        <p:spPr>
          <a:xfrm>
            <a:off x="8284073" y="6306280"/>
            <a:ext cx="2019600" cy="453743"/>
          </a:xfrm>
          <a:prstGeom prst="rect">
            <a:avLst/>
          </a:prstGeom>
        </p:spPr>
      </p:pic>
    </p:spTree>
    <p:extLst>
      <p:ext uri="{BB962C8B-B14F-4D97-AF65-F5344CB8AC3E}">
        <p14:creationId xmlns:p14="http://schemas.microsoft.com/office/powerpoint/2010/main" val="15779165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7461" y="365125"/>
            <a:ext cx="11417078" cy="1325563"/>
          </a:xfrm>
          <a:prstGeom prst="rect">
            <a:avLst/>
          </a:prstGeom>
        </p:spPr>
        <p:txBody>
          <a:bodyPr vert="horz" lIns="0" tIns="45720" rIns="0" bIns="45720" rtlCol="0" anchor="ctr">
            <a:normAutofit/>
          </a:bodyPr>
          <a:lstStyle/>
          <a:p>
            <a:r>
              <a:rPr lang="de-DE" dirty="0"/>
              <a:t>Mastertitelformat bearbeiten</a:t>
            </a:r>
            <a:endParaRPr lang="en-US" dirty="0"/>
          </a:p>
        </p:txBody>
      </p:sp>
      <p:sp>
        <p:nvSpPr>
          <p:cNvPr id="3" name="Text Placeholder 2"/>
          <p:cNvSpPr>
            <a:spLocks noGrp="1"/>
          </p:cNvSpPr>
          <p:nvPr>
            <p:ph type="body" idx="1"/>
          </p:nvPr>
        </p:nvSpPr>
        <p:spPr>
          <a:xfrm>
            <a:off x="387461" y="1825625"/>
            <a:ext cx="11417078" cy="4351338"/>
          </a:xfrm>
          <a:prstGeom prst="rect">
            <a:avLst/>
          </a:prstGeom>
        </p:spPr>
        <p:txBody>
          <a:bodyPr vert="horz" lIns="0" tIns="45720" rIns="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6454800" y="6356350"/>
            <a:ext cx="970722" cy="365125"/>
          </a:xfrm>
          <a:prstGeom prst="rect">
            <a:avLst/>
          </a:prstGeom>
        </p:spPr>
        <p:txBody>
          <a:bodyPr vert="horz" lIns="0" tIns="45720" rIns="91440" bIns="45720" rtlCol="0" anchor="ctr"/>
          <a:lstStyle>
            <a:lvl1pPr algn="l">
              <a:defRPr sz="1200">
                <a:solidFill>
                  <a:schemeClr val="tx1">
                    <a:tint val="82000"/>
                  </a:schemeClr>
                </a:solidFill>
              </a:defRPr>
            </a:lvl1pPr>
          </a:lstStyle>
          <a:p>
            <a:fld id="{5B0DBB15-FCE9-6D4B-80A3-EAE9446E0DF2}" type="datetime1">
              <a:rPr lang="de-CH" smtClean="0"/>
              <a:t>11.02.2025</a:t>
            </a:fld>
            <a:endParaRPr lang="de-DE" dirty="0"/>
          </a:p>
        </p:txBody>
      </p:sp>
      <p:sp>
        <p:nvSpPr>
          <p:cNvPr id="5" name="Footer Placeholder 4"/>
          <p:cNvSpPr>
            <a:spLocks noGrp="1"/>
          </p:cNvSpPr>
          <p:nvPr>
            <p:ph type="ftr" sz="quarter" idx="3"/>
          </p:nvPr>
        </p:nvSpPr>
        <p:spPr>
          <a:xfrm>
            <a:off x="1568604" y="6356350"/>
            <a:ext cx="4527395" cy="365125"/>
          </a:xfrm>
          <a:prstGeom prst="rect">
            <a:avLst/>
          </a:prstGeom>
        </p:spPr>
        <p:txBody>
          <a:bodyPr vert="horz" lIns="0" tIns="45720" rIns="0" bIns="45720" rtlCol="0" anchor="ctr">
            <a:noAutofit/>
          </a:bodyPr>
          <a:lstStyle>
            <a:lvl1pPr algn="r">
              <a:defRPr sz="1200">
                <a:solidFill>
                  <a:schemeClr val="tx1">
                    <a:tint val="82000"/>
                  </a:schemeClr>
                </a:solidFill>
              </a:defRPr>
            </a:lvl1pPr>
          </a:lstStyle>
          <a:p>
            <a:endParaRPr lang="de-DE" dirty="0"/>
          </a:p>
        </p:txBody>
      </p:sp>
      <p:sp>
        <p:nvSpPr>
          <p:cNvPr id="6" name="Slide Number Placeholder 5"/>
          <p:cNvSpPr>
            <a:spLocks noGrp="1"/>
          </p:cNvSpPr>
          <p:nvPr>
            <p:ph type="sldNum" sz="quarter" idx="4"/>
          </p:nvPr>
        </p:nvSpPr>
        <p:spPr>
          <a:xfrm>
            <a:off x="381000" y="6356350"/>
            <a:ext cx="859403" cy="365125"/>
          </a:xfrm>
          <a:prstGeom prst="rect">
            <a:avLst/>
          </a:prstGeom>
        </p:spPr>
        <p:txBody>
          <a:bodyPr vert="horz" lIns="0" tIns="45720" rIns="91440" bIns="45720" rtlCol="0" anchor="ctr"/>
          <a:lstStyle>
            <a:lvl1pPr algn="l">
              <a:defRPr sz="1200">
                <a:solidFill>
                  <a:schemeClr val="tx1">
                    <a:tint val="82000"/>
                  </a:schemeClr>
                </a:solidFill>
              </a:defRPr>
            </a:lvl1pPr>
          </a:lstStyle>
          <a:p>
            <a:fld id="{33883982-FD16-464E-B8BE-45F01105FA6D}" type="slidenum">
              <a:rPr lang="de-DE" smtClean="0"/>
              <a:pPr/>
              <a:t>‹Nr.›</a:t>
            </a:fld>
            <a:endParaRPr lang="de-DE" dirty="0"/>
          </a:p>
        </p:txBody>
      </p:sp>
    </p:spTree>
    <p:extLst>
      <p:ext uri="{BB962C8B-B14F-4D97-AF65-F5344CB8AC3E}">
        <p14:creationId xmlns:p14="http://schemas.microsoft.com/office/powerpoint/2010/main" val="10140007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73" r:id="rId3"/>
    <p:sldLayoutId id="2147483688" r:id="rId4"/>
    <p:sldLayoutId id="2147483689" r:id="rId5"/>
    <p:sldLayoutId id="2147483687" r:id="rId6"/>
    <p:sldLayoutId id="2147483674" r:id="rId7"/>
    <p:sldLayoutId id="2147483676" r:id="rId8"/>
    <p:sldLayoutId id="2147483677" r:id="rId9"/>
    <p:sldLayoutId id="2147483680" r:id="rId10"/>
    <p:sldLayoutId id="2147483681" r:id="rId11"/>
    <p:sldLayoutId id="2147483690" r:id="rId12"/>
    <p:sldLayoutId id="2147483691" r:id="rId13"/>
    <p:sldLayoutId id="2147483678" r:id="rId14"/>
    <p:sldLayoutId id="2147483679" r:id="rId15"/>
    <p:sldLayoutId id="2147483692" r:id="rId16"/>
  </p:sldLayoutIdLst>
  <p:hf hdr="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0" indent="-241200" algn="l" defTabSz="914400" rtl="0" eaLnBrk="1" latinLnBrk="0" hangingPunct="0">
        <a:lnSpc>
          <a:spcPct val="90000"/>
        </a:lnSpc>
        <a:spcBef>
          <a:spcPts val="1000"/>
        </a:spcBef>
        <a:buSzPct val="75000"/>
        <a:buFont typeface="Arial" panose="020B0604020202020204" pitchFamily="34" charset="0"/>
        <a:buChar char="•"/>
        <a:defRPr sz="2800" kern="1200">
          <a:solidFill>
            <a:schemeClr val="tx2"/>
          </a:solidFill>
          <a:latin typeface="+mn-lt"/>
          <a:ea typeface="+mn-ea"/>
          <a:cs typeface="+mn-cs"/>
        </a:defRPr>
      </a:lvl1pPr>
      <a:lvl2pPr marL="0" indent="-241200" algn="l" defTabSz="914400" rtl="0" eaLnBrk="1" latinLnBrk="0" hangingPunct="0">
        <a:lnSpc>
          <a:spcPct val="90000"/>
        </a:lnSpc>
        <a:spcBef>
          <a:spcPts val="500"/>
        </a:spcBef>
        <a:buSzPct val="75000"/>
        <a:buFont typeface="Arial" panose="020B0604020202020204" pitchFamily="34" charset="0"/>
        <a:buChar char="•"/>
        <a:defRPr sz="2400" kern="1200">
          <a:solidFill>
            <a:schemeClr val="tx2"/>
          </a:solidFill>
          <a:latin typeface="+mn-lt"/>
          <a:ea typeface="+mn-ea"/>
          <a:cs typeface="+mn-cs"/>
        </a:defRPr>
      </a:lvl2pPr>
      <a:lvl3pPr marL="0" indent="-241200" algn="l" defTabSz="914400" rtl="0" eaLnBrk="1" latinLnBrk="0" hangingPunct="0">
        <a:lnSpc>
          <a:spcPct val="90000"/>
        </a:lnSpc>
        <a:spcBef>
          <a:spcPts val="500"/>
        </a:spcBef>
        <a:buSzPct val="75000"/>
        <a:buFont typeface="Arial" panose="020B0604020202020204" pitchFamily="34" charset="0"/>
        <a:buChar char="•"/>
        <a:defRPr sz="2000" kern="1200">
          <a:solidFill>
            <a:schemeClr val="tx2"/>
          </a:solidFill>
          <a:latin typeface="+mn-lt"/>
          <a:ea typeface="+mn-ea"/>
          <a:cs typeface="+mn-cs"/>
        </a:defRPr>
      </a:lvl3pPr>
      <a:lvl4pPr marL="0" indent="-241200" algn="l" defTabSz="914400" rtl="0" eaLnBrk="1" latinLnBrk="0" hangingPunct="0">
        <a:lnSpc>
          <a:spcPct val="90000"/>
        </a:lnSpc>
        <a:spcBef>
          <a:spcPts val="500"/>
        </a:spcBef>
        <a:buSzPct val="75000"/>
        <a:buFont typeface="Arial" panose="020B0604020202020204" pitchFamily="34" charset="0"/>
        <a:buChar char="•"/>
        <a:defRPr sz="1800" kern="1200">
          <a:solidFill>
            <a:schemeClr val="tx2"/>
          </a:solidFill>
          <a:latin typeface="+mn-lt"/>
          <a:ea typeface="+mn-ea"/>
          <a:cs typeface="+mn-cs"/>
        </a:defRPr>
      </a:lvl4pPr>
      <a:lvl5pPr marL="0" indent="-241200" algn="l" defTabSz="914400" rtl="0" eaLnBrk="1" latinLnBrk="0" hangingPunct="0">
        <a:lnSpc>
          <a:spcPct val="90000"/>
        </a:lnSpc>
        <a:spcBef>
          <a:spcPts val="500"/>
        </a:spcBef>
        <a:buSzPct val="75000"/>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slide" Target="slide35.xml"/><Relationship Id="rId3" Type="http://schemas.openxmlformats.org/officeDocument/2006/relationships/image" Target="../media/image30.jpg"/><Relationship Id="rId7" Type="http://schemas.openxmlformats.org/officeDocument/2006/relationships/image" Target="../media/image34.png"/><Relationship Id="rId12" Type="http://schemas.openxmlformats.org/officeDocument/2006/relationships/slide" Target="slide27.xml"/><Relationship Id="rId17" Type="http://schemas.openxmlformats.org/officeDocument/2006/relationships/slide" Target="slide33.xml"/><Relationship Id="rId2" Type="http://schemas.openxmlformats.org/officeDocument/2006/relationships/notesSlide" Target="../notesSlides/notesSlide12.xml"/><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slide" Target="slide17.xml"/><Relationship Id="rId5" Type="http://schemas.openxmlformats.org/officeDocument/2006/relationships/image" Target="../media/image32.png"/><Relationship Id="rId15" Type="http://schemas.openxmlformats.org/officeDocument/2006/relationships/slide" Target="slide47.xml"/><Relationship Id="rId10" Type="http://schemas.openxmlformats.org/officeDocument/2006/relationships/slide" Target="slide13.xml"/><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slide" Target="slide40.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0.svg"/><Relationship Id="rId4" Type="http://schemas.openxmlformats.org/officeDocument/2006/relationships/image" Target="../media/image42.sv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2.png"/><Relationship Id="rId7" Type="http://schemas.openxmlformats.org/officeDocument/2006/relationships/image" Target="../media/image52.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hyperlink" Target="https://www.flickr.com/photos/frank_behrens/6568546925/"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65.sv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68.svg"/><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70.sv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71.png"/><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71.png"/><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73.jpg"/></Relationships>
</file>

<file path=ppt/slides/_rels/slide54.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3" Type="http://schemas.openxmlformats.org/officeDocument/2006/relationships/image" Target="../media/image74.jpg"/><Relationship Id="rId7" Type="http://schemas.openxmlformats.org/officeDocument/2006/relationships/image" Target="../media/image78.svg"/><Relationship Id="rId12" Type="http://schemas.openxmlformats.org/officeDocument/2006/relationships/image" Target="../media/image83.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76.svg"/><Relationship Id="rId15" Type="http://schemas.openxmlformats.org/officeDocument/2006/relationships/image" Target="../media/image86.sv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svg"/><Relationship Id="rId14" Type="http://schemas.openxmlformats.org/officeDocument/2006/relationships/image" Target="../media/image85.png"/></Relationships>
</file>

<file path=ppt/slides/_rels/slide5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4C733912-829D-A465-9281-15AF6BCAF848}"/>
              </a:ext>
            </a:extLst>
          </p:cNvPr>
          <p:cNvSpPr>
            <a:spLocks noGrp="1"/>
          </p:cNvSpPr>
          <p:nvPr>
            <p:ph type="ftr" sz="quarter" idx="11"/>
          </p:nvPr>
        </p:nvSpPr>
        <p:spPr/>
        <p:txBody>
          <a:bodyPr/>
          <a:lstStyle/>
          <a:p>
            <a:endParaRPr lang="de-DE"/>
          </a:p>
        </p:txBody>
      </p:sp>
      <p:sp>
        <p:nvSpPr>
          <p:cNvPr id="3" name="Foliennummernplatzhalter 2">
            <a:extLst>
              <a:ext uri="{FF2B5EF4-FFF2-40B4-BE49-F238E27FC236}">
                <a16:creationId xmlns:a16="http://schemas.microsoft.com/office/drawing/2014/main" id="{1D3B5A72-436F-86FC-571E-619352CC7140}"/>
              </a:ext>
            </a:extLst>
          </p:cNvPr>
          <p:cNvSpPr>
            <a:spLocks noGrp="1"/>
          </p:cNvSpPr>
          <p:nvPr>
            <p:ph type="sldNum" sz="quarter" idx="12"/>
          </p:nvPr>
        </p:nvSpPr>
        <p:spPr/>
        <p:txBody>
          <a:bodyPr/>
          <a:lstStyle/>
          <a:p>
            <a:fld id="{33883982-FD16-464E-B8BE-45F01105FA6D}" type="slidenum">
              <a:rPr lang="de-DE" smtClean="0"/>
              <a:t>1</a:t>
            </a:fld>
            <a:endParaRPr lang="de-DE"/>
          </a:p>
        </p:txBody>
      </p:sp>
      <p:pic>
        <p:nvPicPr>
          <p:cNvPr id="5" name="Grafik 4" descr="Ein Bild, das Himmel, draußen, Sonnenaufgang, Wolke enthält.&#10;&#10;Automatisch generierte Beschreibung">
            <a:extLst>
              <a:ext uri="{FF2B5EF4-FFF2-40B4-BE49-F238E27FC236}">
                <a16:creationId xmlns:a16="http://schemas.microsoft.com/office/drawing/2014/main" id="{1813B234-2694-26F2-EF7F-AF4046A44886}"/>
              </a:ext>
            </a:extLst>
          </p:cNvPr>
          <p:cNvPicPr>
            <a:picLocks noChangeAspect="1"/>
          </p:cNvPicPr>
          <p:nvPr/>
        </p:nvPicPr>
        <p:blipFill>
          <a:blip r:embed="rId3"/>
          <a:srcRect t="10680" b="14319"/>
          <a:stretch/>
        </p:blipFill>
        <p:spPr>
          <a:xfrm>
            <a:off x="-1" y="0"/>
            <a:ext cx="12192000" cy="6858000"/>
          </a:xfrm>
          <a:prstGeom prst="rect">
            <a:avLst/>
          </a:prstGeom>
          <a:solidFill>
            <a:srgbClr val="645A50"/>
          </a:solidFill>
          <a:ln>
            <a:solidFill>
              <a:srgbClr val="645A50"/>
            </a:solidFill>
          </a:ln>
        </p:spPr>
      </p:pic>
      <p:sp>
        <p:nvSpPr>
          <p:cNvPr id="95" name="Freihandform: Form 94">
            <a:extLst>
              <a:ext uri="{FF2B5EF4-FFF2-40B4-BE49-F238E27FC236}">
                <a16:creationId xmlns:a16="http://schemas.microsoft.com/office/drawing/2014/main" id="{2ED9503F-F995-64D1-D024-4E76DDA5B4A4}"/>
              </a:ext>
            </a:extLst>
          </p:cNvPr>
          <p:cNvSpPr/>
          <p:nvPr/>
        </p:nvSpPr>
        <p:spPr>
          <a:xfrm>
            <a:off x="5562600" y="-1076325"/>
            <a:ext cx="952500" cy="419100"/>
          </a:xfrm>
          <a:custGeom>
            <a:avLst/>
            <a:gdLst/>
            <a:ahLst/>
            <a:cxnLst/>
            <a:rect l="l" t="t" r="r" b="b"/>
            <a:pathLst>
              <a:path w="952500" h="419100">
                <a:moveTo>
                  <a:pt x="0" y="0"/>
                </a:moveTo>
                <a:lnTo>
                  <a:pt x="952500" y="0"/>
                </a:lnTo>
                <a:lnTo>
                  <a:pt x="952500" y="419100"/>
                </a:lnTo>
                <a:lnTo>
                  <a:pt x="0" y="419100"/>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94" name="Freihandform: Form 93">
            <a:extLst>
              <a:ext uri="{FF2B5EF4-FFF2-40B4-BE49-F238E27FC236}">
                <a16:creationId xmlns:a16="http://schemas.microsoft.com/office/drawing/2014/main" id="{60E7C09D-F0B4-781B-ADED-552C92AFDF8A}"/>
              </a:ext>
            </a:extLst>
          </p:cNvPr>
          <p:cNvSpPr/>
          <p:nvPr/>
        </p:nvSpPr>
        <p:spPr>
          <a:xfrm>
            <a:off x="369066" y="2351514"/>
            <a:ext cx="469478" cy="507988"/>
          </a:xfrm>
          <a:custGeom>
            <a:avLst/>
            <a:gdLst/>
            <a:ahLst/>
            <a:cxnLst/>
            <a:rect l="l" t="t" r="r" b="b"/>
            <a:pathLst>
              <a:path w="469478" h="507988">
                <a:moveTo>
                  <a:pt x="235074" y="0"/>
                </a:moveTo>
                <a:cubicBezTo>
                  <a:pt x="280392" y="0"/>
                  <a:pt x="321245" y="10827"/>
                  <a:pt x="357634" y="32482"/>
                </a:cubicBezTo>
                <a:cubicBezTo>
                  <a:pt x="394022" y="54136"/>
                  <a:pt x="421760" y="84330"/>
                  <a:pt x="440847" y="123062"/>
                </a:cubicBezTo>
                <a:cubicBezTo>
                  <a:pt x="459934" y="161795"/>
                  <a:pt x="469478" y="205718"/>
                  <a:pt x="469478" y="254831"/>
                </a:cubicBezTo>
                <a:cubicBezTo>
                  <a:pt x="469478" y="304614"/>
                  <a:pt x="459432" y="349151"/>
                  <a:pt x="439340" y="388442"/>
                </a:cubicBezTo>
                <a:cubicBezTo>
                  <a:pt x="419248" y="427732"/>
                  <a:pt x="390785" y="457479"/>
                  <a:pt x="353950" y="477683"/>
                </a:cubicBezTo>
                <a:cubicBezTo>
                  <a:pt x="317115" y="497886"/>
                  <a:pt x="277378" y="507988"/>
                  <a:pt x="234739" y="507988"/>
                </a:cubicBezTo>
                <a:cubicBezTo>
                  <a:pt x="188528" y="507988"/>
                  <a:pt x="147228" y="496826"/>
                  <a:pt x="110839" y="474501"/>
                </a:cubicBezTo>
                <a:cubicBezTo>
                  <a:pt x="74451" y="452177"/>
                  <a:pt x="46881" y="421705"/>
                  <a:pt x="28128" y="383084"/>
                </a:cubicBezTo>
                <a:cubicBezTo>
                  <a:pt x="9376" y="344463"/>
                  <a:pt x="0" y="303609"/>
                  <a:pt x="0" y="260524"/>
                </a:cubicBezTo>
                <a:cubicBezTo>
                  <a:pt x="0" y="179040"/>
                  <a:pt x="21877" y="115249"/>
                  <a:pt x="65633" y="69149"/>
                </a:cubicBezTo>
                <a:cubicBezTo>
                  <a:pt x="109388" y="23050"/>
                  <a:pt x="165869" y="0"/>
                  <a:pt x="235074" y="0"/>
                </a:cubicBezTo>
                <a:close/>
                <a:moveTo>
                  <a:pt x="235409" y="55922"/>
                </a:moveTo>
                <a:cubicBezTo>
                  <a:pt x="189421" y="55922"/>
                  <a:pt x="149851" y="71717"/>
                  <a:pt x="116700" y="103305"/>
                </a:cubicBezTo>
                <a:cubicBezTo>
                  <a:pt x="83548" y="134894"/>
                  <a:pt x="66972" y="187635"/>
                  <a:pt x="66972" y="261528"/>
                </a:cubicBezTo>
                <a:cubicBezTo>
                  <a:pt x="66972" y="320688"/>
                  <a:pt x="82878" y="367289"/>
                  <a:pt x="114690" y="401334"/>
                </a:cubicBezTo>
                <a:cubicBezTo>
                  <a:pt x="146502" y="435378"/>
                  <a:pt x="186407" y="452400"/>
                  <a:pt x="234404" y="452400"/>
                </a:cubicBezTo>
                <a:cubicBezTo>
                  <a:pt x="283294" y="452400"/>
                  <a:pt x="323533" y="435211"/>
                  <a:pt x="355122" y="400832"/>
                </a:cubicBezTo>
                <a:cubicBezTo>
                  <a:pt x="386711" y="366452"/>
                  <a:pt x="402505" y="317674"/>
                  <a:pt x="402505" y="254496"/>
                </a:cubicBezTo>
                <a:cubicBezTo>
                  <a:pt x="402505" y="214536"/>
                  <a:pt x="395752" y="179654"/>
                  <a:pt x="382246" y="149851"/>
                </a:cubicBezTo>
                <a:cubicBezTo>
                  <a:pt x="368740" y="120049"/>
                  <a:pt x="348983" y="96943"/>
                  <a:pt x="322975" y="80535"/>
                </a:cubicBezTo>
                <a:cubicBezTo>
                  <a:pt x="296968" y="64126"/>
                  <a:pt x="267779" y="55922"/>
                  <a:pt x="235409" y="55922"/>
                </a:cubicBezTo>
                <a:close/>
              </a:path>
            </a:pathLst>
          </a:custGeom>
          <a:solidFill>
            <a:srgbClr val="645A50"/>
          </a:solidFill>
          <a:ln>
            <a:solidFill>
              <a:srgbClr val="645A5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93" name="Freihandform: Form 92">
            <a:extLst>
              <a:ext uri="{FF2B5EF4-FFF2-40B4-BE49-F238E27FC236}">
                <a16:creationId xmlns:a16="http://schemas.microsoft.com/office/drawing/2014/main" id="{06BDED42-DC4A-0C37-F993-A73644DD4905}"/>
              </a:ext>
            </a:extLst>
          </p:cNvPr>
          <p:cNvSpPr/>
          <p:nvPr/>
        </p:nvSpPr>
        <p:spPr>
          <a:xfrm>
            <a:off x="3846696" y="2351849"/>
            <a:ext cx="433983" cy="507653"/>
          </a:xfrm>
          <a:custGeom>
            <a:avLst/>
            <a:gdLst/>
            <a:ahLst/>
            <a:cxnLst/>
            <a:rect l="l" t="t" r="r" b="b"/>
            <a:pathLst>
              <a:path w="433983" h="507653">
                <a:moveTo>
                  <a:pt x="231726" y="0"/>
                </a:moveTo>
                <a:cubicBezTo>
                  <a:pt x="280839" y="0"/>
                  <a:pt x="322139" y="12502"/>
                  <a:pt x="355625" y="37505"/>
                </a:cubicBezTo>
                <a:cubicBezTo>
                  <a:pt x="389112" y="62508"/>
                  <a:pt x="412440" y="97668"/>
                  <a:pt x="425612" y="142987"/>
                </a:cubicBezTo>
                <a:lnTo>
                  <a:pt x="361653" y="158055"/>
                </a:lnTo>
                <a:cubicBezTo>
                  <a:pt x="350268" y="122337"/>
                  <a:pt x="333748" y="96329"/>
                  <a:pt x="312093" y="80032"/>
                </a:cubicBezTo>
                <a:cubicBezTo>
                  <a:pt x="290439" y="63736"/>
                  <a:pt x="263203" y="55587"/>
                  <a:pt x="230386" y="55587"/>
                </a:cubicBezTo>
                <a:cubicBezTo>
                  <a:pt x="192658" y="55587"/>
                  <a:pt x="161126" y="64629"/>
                  <a:pt x="135788" y="82711"/>
                </a:cubicBezTo>
                <a:cubicBezTo>
                  <a:pt x="110449" y="100794"/>
                  <a:pt x="92646" y="125071"/>
                  <a:pt x="82377" y="155544"/>
                </a:cubicBezTo>
                <a:cubicBezTo>
                  <a:pt x="72108" y="186017"/>
                  <a:pt x="66973" y="217438"/>
                  <a:pt x="66973" y="249808"/>
                </a:cubicBezTo>
                <a:cubicBezTo>
                  <a:pt x="66973" y="291554"/>
                  <a:pt x="73057" y="327999"/>
                  <a:pt x="85223" y="359141"/>
                </a:cubicBezTo>
                <a:cubicBezTo>
                  <a:pt x="97390" y="390283"/>
                  <a:pt x="116310" y="413556"/>
                  <a:pt x="141983" y="428960"/>
                </a:cubicBezTo>
                <a:cubicBezTo>
                  <a:pt x="167655" y="444364"/>
                  <a:pt x="195449" y="452065"/>
                  <a:pt x="225364" y="452065"/>
                </a:cubicBezTo>
                <a:cubicBezTo>
                  <a:pt x="261752" y="452065"/>
                  <a:pt x="292559" y="441573"/>
                  <a:pt x="317786" y="420588"/>
                </a:cubicBezTo>
                <a:cubicBezTo>
                  <a:pt x="343012" y="399604"/>
                  <a:pt x="360090" y="368461"/>
                  <a:pt x="369020" y="327161"/>
                </a:cubicBezTo>
                <a:lnTo>
                  <a:pt x="433983" y="343570"/>
                </a:lnTo>
                <a:cubicBezTo>
                  <a:pt x="420366" y="396925"/>
                  <a:pt x="395864" y="437611"/>
                  <a:pt x="360481" y="465627"/>
                </a:cubicBezTo>
                <a:cubicBezTo>
                  <a:pt x="325097" y="493644"/>
                  <a:pt x="281844" y="507653"/>
                  <a:pt x="230721" y="507653"/>
                </a:cubicBezTo>
                <a:cubicBezTo>
                  <a:pt x="177813" y="507653"/>
                  <a:pt x="134783" y="496881"/>
                  <a:pt x="101632" y="475338"/>
                </a:cubicBezTo>
                <a:cubicBezTo>
                  <a:pt x="68480" y="453796"/>
                  <a:pt x="43253" y="422597"/>
                  <a:pt x="25952" y="381744"/>
                </a:cubicBezTo>
                <a:cubicBezTo>
                  <a:pt x="8651" y="340891"/>
                  <a:pt x="0" y="297024"/>
                  <a:pt x="0" y="250143"/>
                </a:cubicBezTo>
                <a:cubicBezTo>
                  <a:pt x="0" y="199020"/>
                  <a:pt x="9767" y="154428"/>
                  <a:pt x="29301" y="116365"/>
                </a:cubicBezTo>
                <a:cubicBezTo>
                  <a:pt x="48835" y="78302"/>
                  <a:pt x="76628" y="49392"/>
                  <a:pt x="112682" y="29635"/>
                </a:cubicBezTo>
                <a:cubicBezTo>
                  <a:pt x="148735" y="9878"/>
                  <a:pt x="188417" y="0"/>
                  <a:pt x="231726" y="0"/>
                </a:cubicBezTo>
                <a:close/>
              </a:path>
            </a:pathLst>
          </a:custGeom>
          <a:solidFill>
            <a:srgbClr val="645A50"/>
          </a:solidFill>
          <a:ln>
            <a:solidFill>
              <a:srgbClr val="645A5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92" name="Freihandform: Form 91">
            <a:extLst>
              <a:ext uri="{FF2B5EF4-FFF2-40B4-BE49-F238E27FC236}">
                <a16:creationId xmlns:a16="http://schemas.microsoft.com/office/drawing/2014/main" id="{02731546-6FC6-18C6-C5B4-EFB656382DD8}"/>
              </a:ext>
            </a:extLst>
          </p:cNvPr>
          <p:cNvSpPr/>
          <p:nvPr/>
        </p:nvSpPr>
        <p:spPr>
          <a:xfrm>
            <a:off x="7862896" y="2351849"/>
            <a:ext cx="390786" cy="507653"/>
          </a:xfrm>
          <a:custGeom>
            <a:avLst/>
            <a:gdLst/>
            <a:ahLst/>
            <a:cxnLst/>
            <a:rect l="l" t="t" r="r" b="b"/>
            <a:pathLst>
              <a:path w="390786" h="507653">
                <a:moveTo>
                  <a:pt x="191542" y="0"/>
                </a:moveTo>
                <a:cubicBezTo>
                  <a:pt x="227930" y="0"/>
                  <a:pt x="260022" y="5860"/>
                  <a:pt x="287815" y="17580"/>
                </a:cubicBezTo>
                <a:cubicBezTo>
                  <a:pt x="315609" y="29301"/>
                  <a:pt x="336985" y="46546"/>
                  <a:pt x="351942" y="69317"/>
                </a:cubicBezTo>
                <a:cubicBezTo>
                  <a:pt x="366898" y="92087"/>
                  <a:pt x="374936" y="117872"/>
                  <a:pt x="376052" y="146670"/>
                </a:cubicBezTo>
                <a:lnTo>
                  <a:pt x="313767" y="151358"/>
                </a:lnTo>
                <a:cubicBezTo>
                  <a:pt x="310419" y="120328"/>
                  <a:pt x="299089" y="96887"/>
                  <a:pt x="279779" y="81037"/>
                </a:cubicBezTo>
                <a:cubicBezTo>
                  <a:pt x="260468" y="65187"/>
                  <a:pt x="231949" y="57262"/>
                  <a:pt x="194221" y="57262"/>
                </a:cubicBezTo>
                <a:cubicBezTo>
                  <a:pt x="154930" y="57262"/>
                  <a:pt x="126300" y="64461"/>
                  <a:pt x="108329" y="78860"/>
                </a:cubicBezTo>
                <a:cubicBezTo>
                  <a:pt x="90358" y="93259"/>
                  <a:pt x="81372" y="110616"/>
                  <a:pt x="81372" y="130932"/>
                </a:cubicBezTo>
                <a:cubicBezTo>
                  <a:pt x="81372" y="148568"/>
                  <a:pt x="87735" y="163078"/>
                  <a:pt x="100459" y="174464"/>
                </a:cubicBezTo>
                <a:cubicBezTo>
                  <a:pt x="112961" y="185849"/>
                  <a:pt x="145610" y="197514"/>
                  <a:pt x="198407" y="209457"/>
                </a:cubicBezTo>
                <a:cubicBezTo>
                  <a:pt x="251203" y="221400"/>
                  <a:pt x="287425" y="231837"/>
                  <a:pt x="307070" y="240767"/>
                </a:cubicBezTo>
                <a:cubicBezTo>
                  <a:pt x="335645" y="253938"/>
                  <a:pt x="356741" y="270625"/>
                  <a:pt x="370359" y="290829"/>
                </a:cubicBezTo>
                <a:cubicBezTo>
                  <a:pt x="383976" y="311032"/>
                  <a:pt x="390786" y="334305"/>
                  <a:pt x="390786" y="360648"/>
                </a:cubicBezTo>
                <a:cubicBezTo>
                  <a:pt x="390786" y="386767"/>
                  <a:pt x="383307" y="411380"/>
                  <a:pt x="368350" y="434485"/>
                </a:cubicBezTo>
                <a:cubicBezTo>
                  <a:pt x="353393" y="457591"/>
                  <a:pt x="331906" y="475562"/>
                  <a:pt x="303889" y="488398"/>
                </a:cubicBezTo>
                <a:cubicBezTo>
                  <a:pt x="275872" y="501235"/>
                  <a:pt x="244339" y="507653"/>
                  <a:pt x="209290" y="507653"/>
                </a:cubicBezTo>
                <a:cubicBezTo>
                  <a:pt x="164865" y="507653"/>
                  <a:pt x="127639" y="501179"/>
                  <a:pt x="97613" y="488231"/>
                </a:cubicBezTo>
                <a:cubicBezTo>
                  <a:pt x="67587" y="475283"/>
                  <a:pt x="44035" y="455805"/>
                  <a:pt x="26957" y="429797"/>
                </a:cubicBezTo>
                <a:cubicBezTo>
                  <a:pt x="9879" y="403789"/>
                  <a:pt x="893" y="374377"/>
                  <a:pt x="0" y="341561"/>
                </a:cubicBezTo>
                <a:lnTo>
                  <a:pt x="61280" y="336203"/>
                </a:lnTo>
                <a:cubicBezTo>
                  <a:pt x="64182" y="360759"/>
                  <a:pt x="70936" y="380907"/>
                  <a:pt x="81540" y="396646"/>
                </a:cubicBezTo>
                <a:cubicBezTo>
                  <a:pt x="92143" y="412384"/>
                  <a:pt x="108608" y="425109"/>
                  <a:pt x="130932" y="434820"/>
                </a:cubicBezTo>
                <a:cubicBezTo>
                  <a:pt x="153256" y="444531"/>
                  <a:pt x="178371" y="449387"/>
                  <a:pt x="206276" y="449387"/>
                </a:cubicBezTo>
                <a:cubicBezTo>
                  <a:pt x="231056" y="449387"/>
                  <a:pt x="252934" y="445703"/>
                  <a:pt x="271909" y="438336"/>
                </a:cubicBezTo>
                <a:cubicBezTo>
                  <a:pt x="290884" y="430969"/>
                  <a:pt x="305005" y="420867"/>
                  <a:pt x="314270" y="408031"/>
                </a:cubicBezTo>
                <a:cubicBezTo>
                  <a:pt x="323534" y="395194"/>
                  <a:pt x="328166" y="381186"/>
                  <a:pt x="328166" y="366006"/>
                </a:cubicBezTo>
                <a:cubicBezTo>
                  <a:pt x="328166" y="350602"/>
                  <a:pt x="323702" y="337152"/>
                  <a:pt x="314772" y="325655"/>
                </a:cubicBezTo>
                <a:cubicBezTo>
                  <a:pt x="305842" y="314158"/>
                  <a:pt x="291108" y="304502"/>
                  <a:pt x="270570" y="296689"/>
                </a:cubicBezTo>
                <a:cubicBezTo>
                  <a:pt x="257398" y="291554"/>
                  <a:pt x="228266" y="283573"/>
                  <a:pt x="183171" y="272746"/>
                </a:cubicBezTo>
                <a:cubicBezTo>
                  <a:pt x="138076" y="261919"/>
                  <a:pt x="106487" y="251706"/>
                  <a:pt x="88404" y="242106"/>
                </a:cubicBezTo>
                <a:cubicBezTo>
                  <a:pt x="64964" y="229828"/>
                  <a:pt x="47495" y="214592"/>
                  <a:pt x="35998" y="196397"/>
                </a:cubicBezTo>
                <a:cubicBezTo>
                  <a:pt x="24501" y="178203"/>
                  <a:pt x="18753" y="157832"/>
                  <a:pt x="18753" y="135285"/>
                </a:cubicBezTo>
                <a:cubicBezTo>
                  <a:pt x="18753" y="110505"/>
                  <a:pt x="25785" y="87343"/>
                  <a:pt x="39849" y="65801"/>
                </a:cubicBezTo>
                <a:cubicBezTo>
                  <a:pt x="53913" y="44258"/>
                  <a:pt x="74452" y="27905"/>
                  <a:pt x="101464" y="16743"/>
                </a:cubicBezTo>
                <a:cubicBezTo>
                  <a:pt x="128476" y="5581"/>
                  <a:pt x="158502" y="0"/>
                  <a:pt x="191542" y="0"/>
                </a:cubicBezTo>
                <a:close/>
              </a:path>
            </a:pathLst>
          </a:custGeom>
          <a:solidFill>
            <a:srgbClr val="645A50"/>
          </a:solidFill>
          <a:ln>
            <a:solidFill>
              <a:srgbClr val="645A5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91" name="Freihandform: Form 90">
            <a:extLst>
              <a:ext uri="{FF2B5EF4-FFF2-40B4-BE49-F238E27FC236}">
                <a16:creationId xmlns:a16="http://schemas.microsoft.com/office/drawing/2014/main" id="{CDAAE905-BD8E-4882-FF46-10DE2CABE6B4}"/>
              </a:ext>
            </a:extLst>
          </p:cNvPr>
          <p:cNvSpPr/>
          <p:nvPr/>
        </p:nvSpPr>
        <p:spPr>
          <a:xfrm>
            <a:off x="11278539" y="2351849"/>
            <a:ext cx="454074" cy="507653"/>
          </a:xfrm>
          <a:custGeom>
            <a:avLst/>
            <a:gdLst/>
            <a:ahLst/>
            <a:cxnLst/>
            <a:rect l="l" t="t" r="r" b="b"/>
            <a:pathLst>
              <a:path w="454074" h="507653">
                <a:moveTo>
                  <a:pt x="245790" y="0"/>
                </a:moveTo>
                <a:cubicBezTo>
                  <a:pt x="281285" y="0"/>
                  <a:pt x="313376" y="5748"/>
                  <a:pt x="342063" y="17245"/>
                </a:cubicBezTo>
                <a:cubicBezTo>
                  <a:pt x="370749" y="28742"/>
                  <a:pt x="393241" y="44760"/>
                  <a:pt x="409538" y="65298"/>
                </a:cubicBezTo>
                <a:cubicBezTo>
                  <a:pt x="425834" y="85837"/>
                  <a:pt x="438224" y="112626"/>
                  <a:pt x="446707" y="145666"/>
                </a:cubicBezTo>
                <a:lnTo>
                  <a:pt x="388106" y="161739"/>
                </a:lnTo>
                <a:cubicBezTo>
                  <a:pt x="380739" y="136736"/>
                  <a:pt x="371586" y="117091"/>
                  <a:pt x="360648" y="102803"/>
                </a:cubicBezTo>
                <a:cubicBezTo>
                  <a:pt x="349709" y="88516"/>
                  <a:pt x="334082" y="77074"/>
                  <a:pt x="313767" y="68480"/>
                </a:cubicBezTo>
                <a:cubicBezTo>
                  <a:pt x="293452" y="59885"/>
                  <a:pt x="270904" y="55587"/>
                  <a:pt x="246124" y="55587"/>
                </a:cubicBezTo>
                <a:cubicBezTo>
                  <a:pt x="216433" y="55587"/>
                  <a:pt x="190760" y="60108"/>
                  <a:pt x="169106" y="69149"/>
                </a:cubicBezTo>
                <a:cubicBezTo>
                  <a:pt x="147451" y="78191"/>
                  <a:pt x="129983" y="90078"/>
                  <a:pt x="116700" y="104812"/>
                </a:cubicBezTo>
                <a:cubicBezTo>
                  <a:pt x="103417" y="119546"/>
                  <a:pt x="93092" y="135731"/>
                  <a:pt x="85725" y="153367"/>
                </a:cubicBezTo>
                <a:cubicBezTo>
                  <a:pt x="73223" y="183728"/>
                  <a:pt x="66973" y="216657"/>
                  <a:pt x="66973" y="252152"/>
                </a:cubicBezTo>
                <a:cubicBezTo>
                  <a:pt x="66973" y="295908"/>
                  <a:pt x="74507" y="332519"/>
                  <a:pt x="89576" y="361987"/>
                </a:cubicBezTo>
                <a:cubicBezTo>
                  <a:pt x="104645" y="391455"/>
                  <a:pt x="126578" y="413333"/>
                  <a:pt x="155376" y="427620"/>
                </a:cubicBezTo>
                <a:cubicBezTo>
                  <a:pt x="184175" y="441908"/>
                  <a:pt x="214759" y="449052"/>
                  <a:pt x="247129" y="449052"/>
                </a:cubicBezTo>
                <a:cubicBezTo>
                  <a:pt x="275257" y="449052"/>
                  <a:pt x="302716" y="443638"/>
                  <a:pt x="329505" y="432811"/>
                </a:cubicBezTo>
                <a:cubicBezTo>
                  <a:pt x="356294" y="421984"/>
                  <a:pt x="376609" y="410431"/>
                  <a:pt x="390450" y="398152"/>
                </a:cubicBezTo>
                <a:lnTo>
                  <a:pt x="390450" y="306735"/>
                </a:lnTo>
                <a:lnTo>
                  <a:pt x="246124" y="306735"/>
                </a:lnTo>
                <a:lnTo>
                  <a:pt x="246124" y="249138"/>
                </a:lnTo>
                <a:lnTo>
                  <a:pt x="454074" y="248803"/>
                </a:lnTo>
                <a:lnTo>
                  <a:pt x="454074" y="430969"/>
                </a:lnTo>
                <a:cubicBezTo>
                  <a:pt x="422151" y="456419"/>
                  <a:pt x="389223" y="475562"/>
                  <a:pt x="355290" y="488398"/>
                </a:cubicBezTo>
                <a:cubicBezTo>
                  <a:pt x="321357" y="501235"/>
                  <a:pt x="286531" y="507653"/>
                  <a:pt x="250812" y="507653"/>
                </a:cubicBezTo>
                <a:cubicBezTo>
                  <a:pt x="202592" y="507653"/>
                  <a:pt x="158781" y="497328"/>
                  <a:pt x="119379" y="476678"/>
                </a:cubicBezTo>
                <a:cubicBezTo>
                  <a:pt x="79976" y="456028"/>
                  <a:pt x="50229" y="426169"/>
                  <a:pt x="30138" y="387102"/>
                </a:cubicBezTo>
                <a:cubicBezTo>
                  <a:pt x="10046" y="348035"/>
                  <a:pt x="0" y="304391"/>
                  <a:pt x="0" y="256170"/>
                </a:cubicBezTo>
                <a:cubicBezTo>
                  <a:pt x="0" y="208397"/>
                  <a:pt x="9990" y="163804"/>
                  <a:pt x="29970" y="122393"/>
                </a:cubicBezTo>
                <a:cubicBezTo>
                  <a:pt x="49950" y="80981"/>
                  <a:pt x="78693" y="50229"/>
                  <a:pt x="116197" y="30138"/>
                </a:cubicBezTo>
                <a:cubicBezTo>
                  <a:pt x="153702" y="10046"/>
                  <a:pt x="196899" y="0"/>
                  <a:pt x="245790" y="0"/>
                </a:cubicBezTo>
                <a:close/>
              </a:path>
            </a:pathLst>
          </a:custGeom>
          <a:solidFill>
            <a:srgbClr val="645A50"/>
          </a:solidFill>
          <a:ln>
            <a:solidFill>
              <a:srgbClr val="645A5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90" name="Freihandform: Form 89">
            <a:extLst>
              <a:ext uri="{FF2B5EF4-FFF2-40B4-BE49-F238E27FC236}">
                <a16:creationId xmlns:a16="http://schemas.microsoft.com/office/drawing/2014/main" id="{ECE250F9-0071-049C-8469-05E0743A6D28}"/>
              </a:ext>
            </a:extLst>
          </p:cNvPr>
          <p:cNvSpPr/>
          <p:nvPr/>
        </p:nvSpPr>
        <p:spPr>
          <a:xfrm>
            <a:off x="923227" y="2360221"/>
            <a:ext cx="432644" cy="490909"/>
          </a:xfrm>
          <a:custGeom>
            <a:avLst/>
            <a:gdLst/>
            <a:ahLst/>
            <a:cxnLst/>
            <a:rect l="l" t="t" r="r" b="b"/>
            <a:pathLst>
              <a:path w="432644" h="490909">
                <a:moveTo>
                  <a:pt x="0" y="0"/>
                </a:moveTo>
                <a:lnTo>
                  <a:pt x="217661" y="0"/>
                </a:lnTo>
                <a:cubicBezTo>
                  <a:pt x="261417" y="0"/>
                  <a:pt x="294680" y="4409"/>
                  <a:pt x="317451" y="13227"/>
                </a:cubicBezTo>
                <a:cubicBezTo>
                  <a:pt x="340221" y="22045"/>
                  <a:pt x="358416" y="37616"/>
                  <a:pt x="372033" y="59940"/>
                </a:cubicBezTo>
                <a:cubicBezTo>
                  <a:pt x="385651" y="82264"/>
                  <a:pt x="392460" y="106933"/>
                  <a:pt x="392460" y="133945"/>
                </a:cubicBezTo>
                <a:cubicBezTo>
                  <a:pt x="392460" y="168771"/>
                  <a:pt x="381186" y="198127"/>
                  <a:pt x="358639" y="222014"/>
                </a:cubicBezTo>
                <a:cubicBezTo>
                  <a:pt x="336091" y="245901"/>
                  <a:pt x="301266" y="261081"/>
                  <a:pt x="254162" y="267555"/>
                </a:cubicBezTo>
                <a:cubicBezTo>
                  <a:pt x="271351" y="275815"/>
                  <a:pt x="284411" y="283964"/>
                  <a:pt x="293340" y="292000"/>
                </a:cubicBezTo>
                <a:cubicBezTo>
                  <a:pt x="312316" y="309413"/>
                  <a:pt x="330287" y="331179"/>
                  <a:pt x="347253" y="357299"/>
                </a:cubicBezTo>
                <a:lnTo>
                  <a:pt x="432644" y="490909"/>
                </a:lnTo>
                <a:lnTo>
                  <a:pt x="350937" y="490909"/>
                </a:lnTo>
                <a:lnTo>
                  <a:pt x="285974" y="388776"/>
                </a:lnTo>
                <a:cubicBezTo>
                  <a:pt x="266998" y="359308"/>
                  <a:pt x="251371" y="336760"/>
                  <a:pt x="239093" y="321133"/>
                </a:cubicBezTo>
                <a:cubicBezTo>
                  <a:pt x="226814" y="305507"/>
                  <a:pt x="215820" y="294568"/>
                  <a:pt x="206109" y="288317"/>
                </a:cubicBezTo>
                <a:cubicBezTo>
                  <a:pt x="196398" y="282066"/>
                  <a:pt x="186519" y="277713"/>
                  <a:pt x="176473" y="275257"/>
                </a:cubicBezTo>
                <a:cubicBezTo>
                  <a:pt x="169106" y="273694"/>
                  <a:pt x="157051" y="272913"/>
                  <a:pt x="140308" y="272913"/>
                </a:cubicBezTo>
                <a:lnTo>
                  <a:pt x="64964" y="272913"/>
                </a:lnTo>
                <a:lnTo>
                  <a:pt x="64964" y="490909"/>
                </a:lnTo>
                <a:lnTo>
                  <a:pt x="0" y="490909"/>
                </a:lnTo>
                <a:lnTo>
                  <a:pt x="0" y="0"/>
                </a:lnTo>
                <a:close/>
                <a:moveTo>
                  <a:pt x="64964" y="54247"/>
                </a:moveTo>
                <a:lnTo>
                  <a:pt x="64964" y="216656"/>
                </a:lnTo>
                <a:lnTo>
                  <a:pt x="204602" y="216656"/>
                </a:lnTo>
                <a:cubicBezTo>
                  <a:pt x="234293" y="216656"/>
                  <a:pt x="257510" y="213587"/>
                  <a:pt x="274253" y="207447"/>
                </a:cubicBezTo>
                <a:cubicBezTo>
                  <a:pt x="290996" y="201308"/>
                  <a:pt x="303721" y="191486"/>
                  <a:pt x="312428" y="177979"/>
                </a:cubicBezTo>
                <a:cubicBezTo>
                  <a:pt x="321134" y="164473"/>
                  <a:pt x="325487" y="149795"/>
                  <a:pt x="325487" y="133945"/>
                </a:cubicBezTo>
                <a:cubicBezTo>
                  <a:pt x="325487" y="110728"/>
                  <a:pt x="317060" y="91640"/>
                  <a:pt x="300205" y="76683"/>
                </a:cubicBezTo>
                <a:cubicBezTo>
                  <a:pt x="283350" y="61726"/>
                  <a:pt x="256729" y="54247"/>
                  <a:pt x="220340" y="54247"/>
                </a:cubicBezTo>
                <a:lnTo>
                  <a:pt x="64964" y="54247"/>
                </a:lnTo>
                <a:close/>
              </a:path>
            </a:pathLst>
          </a:custGeom>
          <a:solidFill>
            <a:srgbClr val="645A50"/>
          </a:solidFill>
          <a:ln>
            <a:solidFill>
              <a:srgbClr val="645A5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89" name="Freihandform: Form 88">
            <a:extLst>
              <a:ext uri="{FF2B5EF4-FFF2-40B4-BE49-F238E27FC236}">
                <a16:creationId xmlns:a16="http://schemas.microsoft.com/office/drawing/2014/main" id="{BE377278-E356-94EF-2B45-3E8E6DC0A055}"/>
              </a:ext>
            </a:extLst>
          </p:cNvPr>
          <p:cNvSpPr/>
          <p:nvPr/>
        </p:nvSpPr>
        <p:spPr>
          <a:xfrm>
            <a:off x="1417523" y="2360221"/>
            <a:ext cx="405854" cy="490909"/>
          </a:xfrm>
          <a:custGeom>
            <a:avLst/>
            <a:gdLst/>
            <a:ahLst/>
            <a:cxnLst/>
            <a:rect l="l" t="t" r="r" b="b"/>
            <a:pathLst>
              <a:path w="405854" h="490909">
                <a:moveTo>
                  <a:pt x="0" y="0"/>
                </a:moveTo>
                <a:lnTo>
                  <a:pt x="169106" y="0"/>
                </a:lnTo>
                <a:cubicBezTo>
                  <a:pt x="207280" y="0"/>
                  <a:pt x="236413" y="2344"/>
                  <a:pt x="256505" y="7032"/>
                </a:cubicBezTo>
                <a:cubicBezTo>
                  <a:pt x="284633" y="13506"/>
                  <a:pt x="308632" y="25226"/>
                  <a:pt x="328501" y="42192"/>
                </a:cubicBezTo>
                <a:cubicBezTo>
                  <a:pt x="354397" y="64070"/>
                  <a:pt x="373763" y="92031"/>
                  <a:pt x="386599" y="126076"/>
                </a:cubicBezTo>
                <a:cubicBezTo>
                  <a:pt x="399436" y="160120"/>
                  <a:pt x="405854" y="199020"/>
                  <a:pt x="405854" y="242775"/>
                </a:cubicBezTo>
                <a:cubicBezTo>
                  <a:pt x="405854" y="280057"/>
                  <a:pt x="401501" y="313097"/>
                  <a:pt x="392794" y="341895"/>
                </a:cubicBezTo>
                <a:cubicBezTo>
                  <a:pt x="384088" y="370693"/>
                  <a:pt x="372926" y="394524"/>
                  <a:pt x="359308" y="413388"/>
                </a:cubicBezTo>
                <a:cubicBezTo>
                  <a:pt x="345690" y="432252"/>
                  <a:pt x="330789" y="447098"/>
                  <a:pt x="314604" y="457925"/>
                </a:cubicBezTo>
                <a:cubicBezTo>
                  <a:pt x="298419" y="468752"/>
                  <a:pt x="278885" y="476957"/>
                  <a:pt x="256003" y="482538"/>
                </a:cubicBezTo>
                <a:cubicBezTo>
                  <a:pt x="233120" y="488119"/>
                  <a:pt x="206834" y="490909"/>
                  <a:pt x="177142" y="490909"/>
                </a:cubicBezTo>
                <a:lnTo>
                  <a:pt x="0" y="490909"/>
                </a:lnTo>
                <a:lnTo>
                  <a:pt x="0" y="0"/>
                </a:lnTo>
                <a:close/>
                <a:moveTo>
                  <a:pt x="64963" y="57931"/>
                </a:moveTo>
                <a:lnTo>
                  <a:pt x="64963" y="432978"/>
                </a:lnTo>
                <a:lnTo>
                  <a:pt x="169775" y="432978"/>
                </a:lnTo>
                <a:cubicBezTo>
                  <a:pt x="202145" y="432978"/>
                  <a:pt x="227539" y="429964"/>
                  <a:pt x="245957" y="423937"/>
                </a:cubicBezTo>
                <a:cubicBezTo>
                  <a:pt x="264374" y="417909"/>
                  <a:pt x="279053" y="409426"/>
                  <a:pt x="289991" y="398487"/>
                </a:cubicBezTo>
                <a:cubicBezTo>
                  <a:pt x="305395" y="383083"/>
                  <a:pt x="317394" y="362377"/>
                  <a:pt x="325989" y="336370"/>
                </a:cubicBezTo>
                <a:cubicBezTo>
                  <a:pt x="334584" y="310362"/>
                  <a:pt x="338881" y="278829"/>
                  <a:pt x="338881" y="241771"/>
                </a:cubicBezTo>
                <a:cubicBezTo>
                  <a:pt x="338881" y="190425"/>
                  <a:pt x="330454" y="150967"/>
                  <a:pt x="313599" y="123397"/>
                </a:cubicBezTo>
                <a:cubicBezTo>
                  <a:pt x="296744" y="95826"/>
                  <a:pt x="276262" y="77353"/>
                  <a:pt x="252152" y="67977"/>
                </a:cubicBezTo>
                <a:cubicBezTo>
                  <a:pt x="234739" y="61280"/>
                  <a:pt x="206722" y="57931"/>
                  <a:pt x="168101" y="57931"/>
                </a:cubicBezTo>
                <a:lnTo>
                  <a:pt x="64963" y="57931"/>
                </a:lnTo>
                <a:close/>
              </a:path>
            </a:pathLst>
          </a:custGeom>
          <a:solidFill>
            <a:srgbClr val="645A50"/>
          </a:solidFill>
          <a:ln>
            <a:solidFill>
              <a:srgbClr val="645A5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88" name="Freihandform: Form 87">
            <a:extLst>
              <a:ext uri="{FF2B5EF4-FFF2-40B4-BE49-F238E27FC236}">
                <a16:creationId xmlns:a16="http://schemas.microsoft.com/office/drawing/2014/main" id="{ACE8C8E4-3ED8-2DC4-8848-0471E1B7BD01}"/>
              </a:ext>
            </a:extLst>
          </p:cNvPr>
          <p:cNvSpPr/>
          <p:nvPr/>
        </p:nvSpPr>
        <p:spPr>
          <a:xfrm>
            <a:off x="1914163" y="2360221"/>
            <a:ext cx="366341" cy="490909"/>
          </a:xfrm>
          <a:custGeom>
            <a:avLst/>
            <a:gdLst/>
            <a:ahLst/>
            <a:cxnLst/>
            <a:rect l="l" t="t" r="r" b="b"/>
            <a:pathLst>
              <a:path w="366341" h="490909">
                <a:moveTo>
                  <a:pt x="0" y="0"/>
                </a:moveTo>
                <a:lnTo>
                  <a:pt x="354955" y="0"/>
                </a:lnTo>
                <a:lnTo>
                  <a:pt x="354955" y="57931"/>
                </a:lnTo>
                <a:lnTo>
                  <a:pt x="64964" y="57931"/>
                </a:lnTo>
                <a:lnTo>
                  <a:pt x="64964" y="208285"/>
                </a:lnTo>
                <a:lnTo>
                  <a:pt x="336538" y="208285"/>
                </a:lnTo>
                <a:lnTo>
                  <a:pt x="336538" y="265881"/>
                </a:lnTo>
                <a:lnTo>
                  <a:pt x="64964" y="265881"/>
                </a:lnTo>
                <a:lnTo>
                  <a:pt x="64964" y="432978"/>
                </a:lnTo>
                <a:lnTo>
                  <a:pt x="366341" y="432978"/>
                </a:lnTo>
                <a:lnTo>
                  <a:pt x="366341" y="490909"/>
                </a:lnTo>
                <a:lnTo>
                  <a:pt x="0" y="490909"/>
                </a:lnTo>
                <a:lnTo>
                  <a:pt x="0" y="0"/>
                </a:lnTo>
                <a:close/>
              </a:path>
            </a:pathLst>
          </a:custGeom>
          <a:solidFill>
            <a:srgbClr val="645A50"/>
          </a:solidFill>
          <a:ln>
            <a:solidFill>
              <a:srgbClr val="645A5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87" name="Freihandform: Form 86">
            <a:extLst>
              <a:ext uri="{FF2B5EF4-FFF2-40B4-BE49-F238E27FC236}">
                <a16:creationId xmlns:a16="http://schemas.microsoft.com/office/drawing/2014/main" id="{2E1D5C9A-2C6B-D129-EFF1-63749F8C4CE7}"/>
              </a:ext>
            </a:extLst>
          </p:cNvPr>
          <p:cNvSpPr/>
          <p:nvPr/>
        </p:nvSpPr>
        <p:spPr>
          <a:xfrm>
            <a:off x="2369354" y="2360221"/>
            <a:ext cx="386767" cy="490909"/>
          </a:xfrm>
          <a:custGeom>
            <a:avLst/>
            <a:gdLst/>
            <a:ahLst/>
            <a:cxnLst/>
            <a:rect l="l" t="t" r="r" b="b"/>
            <a:pathLst>
              <a:path w="386767" h="490909">
                <a:moveTo>
                  <a:pt x="0" y="0"/>
                </a:moveTo>
                <a:lnTo>
                  <a:pt x="66638" y="0"/>
                </a:lnTo>
                <a:lnTo>
                  <a:pt x="324482" y="385427"/>
                </a:lnTo>
                <a:lnTo>
                  <a:pt x="324482" y="0"/>
                </a:lnTo>
                <a:lnTo>
                  <a:pt x="386767" y="0"/>
                </a:lnTo>
                <a:lnTo>
                  <a:pt x="386767" y="490909"/>
                </a:lnTo>
                <a:lnTo>
                  <a:pt x="320129" y="490909"/>
                </a:lnTo>
                <a:lnTo>
                  <a:pt x="62285" y="105147"/>
                </a:lnTo>
                <a:lnTo>
                  <a:pt x="62285" y="490909"/>
                </a:lnTo>
                <a:lnTo>
                  <a:pt x="0" y="490909"/>
                </a:lnTo>
                <a:lnTo>
                  <a:pt x="0" y="0"/>
                </a:lnTo>
                <a:close/>
              </a:path>
            </a:pathLst>
          </a:custGeom>
          <a:solidFill>
            <a:srgbClr val="645A50"/>
          </a:solidFill>
          <a:ln>
            <a:solidFill>
              <a:srgbClr val="645A5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86" name="Freihandform: Form 85">
            <a:extLst>
              <a:ext uri="{FF2B5EF4-FFF2-40B4-BE49-F238E27FC236}">
                <a16:creationId xmlns:a16="http://schemas.microsoft.com/office/drawing/2014/main" id="{BDD49BB6-90FC-95B4-818D-EA65BD379D11}"/>
              </a:ext>
            </a:extLst>
          </p:cNvPr>
          <p:cNvSpPr/>
          <p:nvPr/>
        </p:nvSpPr>
        <p:spPr>
          <a:xfrm>
            <a:off x="2828489" y="2360221"/>
            <a:ext cx="389111" cy="490909"/>
          </a:xfrm>
          <a:custGeom>
            <a:avLst/>
            <a:gdLst/>
            <a:ahLst/>
            <a:cxnLst/>
            <a:rect l="l" t="t" r="r" b="b"/>
            <a:pathLst>
              <a:path w="389111" h="490909">
                <a:moveTo>
                  <a:pt x="0" y="0"/>
                </a:moveTo>
                <a:lnTo>
                  <a:pt x="389111" y="0"/>
                </a:lnTo>
                <a:lnTo>
                  <a:pt x="389111" y="57931"/>
                </a:lnTo>
                <a:lnTo>
                  <a:pt x="226702" y="57931"/>
                </a:lnTo>
                <a:lnTo>
                  <a:pt x="226702" y="490909"/>
                </a:lnTo>
                <a:lnTo>
                  <a:pt x="161739" y="490909"/>
                </a:lnTo>
                <a:lnTo>
                  <a:pt x="161739" y="57931"/>
                </a:lnTo>
                <a:lnTo>
                  <a:pt x="0" y="57931"/>
                </a:lnTo>
                <a:lnTo>
                  <a:pt x="0" y="0"/>
                </a:lnTo>
                <a:close/>
              </a:path>
            </a:pathLst>
          </a:custGeom>
          <a:solidFill>
            <a:srgbClr val="645A50"/>
          </a:solidFill>
          <a:ln>
            <a:solidFill>
              <a:srgbClr val="645A5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85" name="Freihandform: Form 84">
            <a:extLst>
              <a:ext uri="{FF2B5EF4-FFF2-40B4-BE49-F238E27FC236}">
                <a16:creationId xmlns:a16="http://schemas.microsoft.com/office/drawing/2014/main" id="{28627654-15F1-8E44-D030-6CE8DE999FCB}"/>
              </a:ext>
            </a:extLst>
          </p:cNvPr>
          <p:cNvSpPr/>
          <p:nvPr/>
        </p:nvSpPr>
        <p:spPr>
          <a:xfrm>
            <a:off x="3291270" y="2360221"/>
            <a:ext cx="306735" cy="490909"/>
          </a:xfrm>
          <a:custGeom>
            <a:avLst/>
            <a:gdLst/>
            <a:ahLst/>
            <a:cxnLst/>
            <a:rect l="l" t="t" r="r" b="b"/>
            <a:pathLst>
              <a:path w="306735" h="490909">
                <a:moveTo>
                  <a:pt x="0" y="0"/>
                </a:moveTo>
                <a:lnTo>
                  <a:pt x="64963" y="0"/>
                </a:lnTo>
                <a:lnTo>
                  <a:pt x="64963" y="432978"/>
                </a:lnTo>
                <a:lnTo>
                  <a:pt x="306735" y="432978"/>
                </a:lnTo>
                <a:lnTo>
                  <a:pt x="306735" y="490909"/>
                </a:lnTo>
                <a:lnTo>
                  <a:pt x="0" y="490909"/>
                </a:lnTo>
                <a:lnTo>
                  <a:pt x="0" y="0"/>
                </a:lnTo>
                <a:close/>
              </a:path>
            </a:pathLst>
          </a:custGeom>
          <a:solidFill>
            <a:srgbClr val="645A50"/>
          </a:solidFill>
          <a:ln>
            <a:solidFill>
              <a:srgbClr val="645A5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84" name="Freihandform: Form 83">
            <a:extLst>
              <a:ext uri="{FF2B5EF4-FFF2-40B4-BE49-F238E27FC236}">
                <a16:creationId xmlns:a16="http://schemas.microsoft.com/office/drawing/2014/main" id="{B4C1D4CE-9356-75FF-40BF-37C613EFE4AB}"/>
              </a:ext>
            </a:extLst>
          </p:cNvPr>
          <p:cNvSpPr/>
          <p:nvPr/>
        </p:nvSpPr>
        <p:spPr>
          <a:xfrm>
            <a:off x="3685998" y="2360221"/>
            <a:ext cx="64964" cy="490909"/>
          </a:xfrm>
          <a:custGeom>
            <a:avLst/>
            <a:gdLst/>
            <a:ahLst/>
            <a:cxnLst/>
            <a:rect l="l" t="t" r="r" b="b"/>
            <a:pathLst>
              <a:path w="64964" h="490909">
                <a:moveTo>
                  <a:pt x="0" y="0"/>
                </a:moveTo>
                <a:lnTo>
                  <a:pt x="64964" y="0"/>
                </a:lnTo>
                <a:lnTo>
                  <a:pt x="64964" y="490909"/>
                </a:lnTo>
                <a:lnTo>
                  <a:pt x="0" y="490909"/>
                </a:lnTo>
                <a:lnTo>
                  <a:pt x="0" y="0"/>
                </a:lnTo>
                <a:close/>
              </a:path>
            </a:pathLst>
          </a:custGeom>
          <a:solidFill>
            <a:srgbClr val="645A50"/>
          </a:solidFill>
          <a:ln>
            <a:solidFill>
              <a:srgbClr val="645A5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83" name="Freihandform: Form 82">
            <a:extLst>
              <a:ext uri="{FF2B5EF4-FFF2-40B4-BE49-F238E27FC236}">
                <a16:creationId xmlns:a16="http://schemas.microsoft.com/office/drawing/2014/main" id="{F9D96071-ABCD-096E-8E97-C2FC0558C104}"/>
              </a:ext>
            </a:extLst>
          </p:cNvPr>
          <p:cNvSpPr/>
          <p:nvPr/>
        </p:nvSpPr>
        <p:spPr>
          <a:xfrm>
            <a:off x="4362758" y="2360221"/>
            <a:ext cx="385093" cy="490909"/>
          </a:xfrm>
          <a:custGeom>
            <a:avLst/>
            <a:gdLst/>
            <a:ahLst/>
            <a:cxnLst/>
            <a:rect l="l" t="t" r="r" b="b"/>
            <a:pathLst>
              <a:path w="385093" h="490909">
                <a:moveTo>
                  <a:pt x="0" y="0"/>
                </a:moveTo>
                <a:lnTo>
                  <a:pt x="64964" y="0"/>
                </a:lnTo>
                <a:lnTo>
                  <a:pt x="64964" y="201587"/>
                </a:lnTo>
                <a:lnTo>
                  <a:pt x="320129" y="201587"/>
                </a:lnTo>
                <a:lnTo>
                  <a:pt x="320129" y="0"/>
                </a:lnTo>
                <a:lnTo>
                  <a:pt x="385093" y="0"/>
                </a:lnTo>
                <a:lnTo>
                  <a:pt x="385093" y="490909"/>
                </a:lnTo>
                <a:lnTo>
                  <a:pt x="320129" y="490909"/>
                </a:lnTo>
                <a:lnTo>
                  <a:pt x="320129" y="259519"/>
                </a:lnTo>
                <a:lnTo>
                  <a:pt x="64964" y="259519"/>
                </a:lnTo>
                <a:lnTo>
                  <a:pt x="64964" y="490909"/>
                </a:lnTo>
                <a:lnTo>
                  <a:pt x="0" y="490909"/>
                </a:lnTo>
                <a:lnTo>
                  <a:pt x="0" y="0"/>
                </a:lnTo>
                <a:close/>
              </a:path>
            </a:pathLst>
          </a:custGeom>
          <a:solidFill>
            <a:srgbClr val="645A50"/>
          </a:solidFill>
          <a:ln>
            <a:solidFill>
              <a:srgbClr val="645A5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82" name="Freihandform: Form 81">
            <a:extLst>
              <a:ext uri="{FF2B5EF4-FFF2-40B4-BE49-F238E27FC236}">
                <a16:creationId xmlns:a16="http://schemas.microsoft.com/office/drawing/2014/main" id="{7591B1B8-E4D8-1D4B-DCE6-35741457A43A}"/>
              </a:ext>
            </a:extLst>
          </p:cNvPr>
          <p:cNvSpPr/>
          <p:nvPr/>
        </p:nvSpPr>
        <p:spPr>
          <a:xfrm>
            <a:off x="4857387" y="2360221"/>
            <a:ext cx="366340" cy="490909"/>
          </a:xfrm>
          <a:custGeom>
            <a:avLst/>
            <a:gdLst/>
            <a:ahLst/>
            <a:cxnLst/>
            <a:rect l="l" t="t" r="r" b="b"/>
            <a:pathLst>
              <a:path w="366340" h="490909">
                <a:moveTo>
                  <a:pt x="0" y="0"/>
                </a:moveTo>
                <a:lnTo>
                  <a:pt x="354956" y="0"/>
                </a:lnTo>
                <a:lnTo>
                  <a:pt x="354956" y="57931"/>
                </a:lnTo>
                <a:lnTo>
                  <a:pt x="64964" y="57931"/>
                </a:lnTo>
                <a:lnTo>
                  <a:pt x="64964" y="208285"/>
                </a:lnTo>
                <a:lnTo>
                  <a:pt x="336538" y="208285"/>
                </a:lnTo>
                <a:lnTo>
                  <a:pt x="336538" y="265881"/>
                </a:lnTo>
                <a:lnTo>
                  <a:pt x="64964" y="265881"/>
                </a:lnTo>
                <a:lnTo>
                  <a:pt x="64964" y="432978"/>
                </a:lnTo>
                <a:lnTo>
                  <a:pt x="366340" y="432978"/>
                </a:lnTo>
                <a:lnTo>
                  <a:pt x="366340" y="490909"/>
                </a:lnTo>
                <a:lnTo>
                  <a:pt x="0" y="490909"/>
                </a:lnTo>
                <a:lnTo>
                  <a:pt x="0" y="0"/>
                </a:lnTo>
                <a:close/>
              </a:path>
            </a:pathLst>
          </a:custGeom>
          <a:solidFill>
            <a:srgbClr val="645A50"/>
          </a:solidFill>
          <a:ln>
            <a:solidFill>
              <a:srgbClr val="645A5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81" name="Freihandform: Form 80">
            <a:extLst>
              <a:ext uri="{FF2B5EF4-FFF2-40B4-BE49-F238E27FC236}">
                <a16:creationId xmlns:a16="http://schemas.microsoft.com/office/drawing/2014/main" id="{092F2B24-9636-0643-9D94-D1853C0CFB2F}"/>
              </a:ext>
            </a:extLst>
          </p:cNvPr>
          <p:cNvSpPr/>
          <p:nvPr/>
        </p:nvSpPr>
        <p:spPr>
          <a:xfrm>
            <a:off x="5495228" y="2360221"/>
            <a:ext cx="386097" cy="499281"/>
          </a:xfrm>
          <a:custGeom>
            <a:avLst/>
            <a:gdLst/>
            <a:ahLst/>
            <a:cxnLst/>
            <a:rect l="l" t="t" r="r" b="b"/>
            <a:pathLst>
              <a:path w="386097" h="499281">
                <a:moveTo>
                  <a:pt x="0" y="0"/>
                </a:moveTo>
                <a:lnTo>
                  <a:pt x="64963" y="0"/>
                </a:lnTo>
                <a:lnTo>
                  <a:pt x="64963" y="283294"/>
                </a:lnTo>
                <a:cubicBezTo>
                  <a:pt x="64963" y="325933"/>
                  <a:pt x="68926" y="357355"/>
                  <a:pt x="76851" y="377558"/>
                </a:cubicBezTo>
                <a:cubicBezTo>
                  <a:pt x="84776" y="397761"/>
                  <a:pt x="98394" y="413333"/>
                  <a:pt x="117704" y="424271"/>
                </a:cubicBezTo>
                <a:cubicBezTo>
                  <a:pt x="137015" y="435210"/>
                  <a:pt x="160623" y="440680"/>
                  <a:pt x="188528" y="440680"/>
                </a:cubicBezTo>
                <a:cubicBezTo>
                  <a:pt x="236302" y="440680"/>
                  <a:pt x="270346" y="429852"/>
                  <a:pt x="290661" y="408198"/>
                </a:cubicBezTo>
                <a:cubicBezTo>
                  <a:pt x="310976" y="386543"/>
                  <a:pt x="321134" y="344909"/>
                  <a:pt x="321134" y="283294"/>
                </a:cubicBezTo>
                <a:lnTo>
                  <a:pt x="321134" y="0"/>
                </a:lnTo>
                <a:lnTo>
                  <a:pt x="386097" y="0"/>
                </a:lnTo>
                <a:lnTo>
                  <a:pt x="386097" y="283629"/>
                </a:lnTo>
                <a:cubicBezTo>
                  <a:pt x="386097" y="332965"/>
                  <a:pt x="380516" y="372144"/>
                  <a:pt x="369354" y="401166"/>
                </a:cubicBezTo>
                <a:cubicBezTo>
                  <a:pt x="358192" y="430187"/>
                  <a:pt x="338044" y="453795"/>
                  <a:pt x="308911" y="471989"/>
                </a:cubicBezTo>
                <a:cubicBezTo>
                  <a:pt x="279778" y="490184"/>
                  <a:pt x="241548" y="499281"/>
                  <a:pt x="194221" y="499281"/>
                </a:cubicBezTo>
                <a:cubicBezTo>
                  <a:pt x="148233" y="499281"/>
                  <a:pt x="110617" y="491356"/>
                  <a:pt x="81372" y="475505"/>
                </a:cubicBezTo>
                <a:cubicBezTo>
                  <a:pt x="52127" y="459655"/>
                  <a:pt x="31254" y="436717"/>
                  <a:pt x="18752" y="406691"/>
                </a:cubicBezTo>
                <a:cubicBezTo>
                  <a:pt x="6251" y="376665"/>
                  <a:pt x="0" y="335644"/>
                  <a:pt x="0" y="283629"/>
                </a:cubicBezTo>
                <a:lnTo>
                  <a:pt x="0" y="0"/>
                </a:lnTo>
                <a:close/>
              </a:path>
            </a:pathLst>
          </a:custGeom>
          <a:solidFill>
            <a:srgbClr val="645A50"/>
          </a:solidFill>
          <a:ln>
            <a:solidFill>
              <a:srgbClr val="645A5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80" name="Freihandform: Form 79">
            <a:extLst>
              <a:ext uri="{FF2B5EF4-FFF2-40B4-BE49-F238E27FC236}">
                <a16:creationId xmlns:a16="http://schemas.microsoft.com/office/drawing/2014/main" id="{6A7FBE69-0F24-E3FC-0997-1E9BBAB7945C}"/>
              </a:ext>
            </a:extLst>
          </p:cNvPr>
          <p:cNvSpPr/>
          <p:nvPr/>
        </p:nvSpPr>
        <p:spPr>
          <a:xfrm>
            <a:off x="5990528" y="2360221"/>
            <a:ext cx="432643" cy="490909"/>
          </a:xfrm>
          <a:custGeom>
            <a:avLst/>
            <a:gdLst/>
            <a:ahLst/>
            <a:cxnLst/>
            <a:rect l="l" t="t" r="r" b="b"/>
            <a:pathLst>
              <a:path w="432643" h="490909">
                <a:moveTo>
                  <a:pt x="0" y="0"/>
                </a:moveTo>
                <a:lnTo>
                  <a:pt x="217661" y="0"/>
                </a:lnTo>
                <a:cubicBezTo>
                  <a:pt x="261417" y="0"/>
                  <a:pt x="294680" y="4409"/>
                  <a:pt x="317450" y="13227"/>
                </a:cubicBezTo>
                <a:cubicBezTo>
                  <a:pt x="340221" y="22045"/>
                  <a:pt x="358415" y="37616"/>
                  <a:pt x="372033" y="59940"/>
                </a:cubicBezTo>
                <a:cubicBezTo>
                  <a:pt x="385651" y="82264"/>
                  <a:pt x="392460" y="106933"/>
                  <a:pt x="392460" y="133945"/>
                </a:cubicBezTo>
                <a:cubicBezTo>
                  <a:pt x="392460" y="168771"/>
                  <a:pt x="381186" y="198127"/>
                  <a:pt x="358639" y="222014"/>
                </a:cubicBezTo>
                <a:cubicBezTo>
                  <a:pt x="336091" y="245901"/>
                  <a:pt x="301265" y="261081"/>
                  <a:pt x="254161" y="267555"/>
                </a:cubicBezTo>
                <a:cubicBezTo>
                  <a:pt x="271351" y="275815"/>
                  <a:pt x="284411" y="283964"/>
                  <a:pt x="293340" y="292000"/>
                </a:cubicBezTo>
                <a:cubicBezTo>
                  <a:pt x="312316" y="309413"/>
                  <a:pt x="330287" y="331179"/>
                  <a:pt x="347253" y="357299"/>
                </a:cubicBezTo>
                <a:lnTo>
                  <a:pt x="432643" y="490909"/>
                </a:lnTo>
                <a:lnTo>
                  <a:pt x="350937" y="490909"/>
                </a:lnTo>
                <a:lnTo>
                  <a:pt x="285973" y="388776"/>
                </a:lnTo>
                <a:cubicBezTo>
                  <a:pt x="266998" y="359308"/>
                  <a:pt x="251371" y="336760"/>
                  <a:pt x="239092" y="321133"/>
                </a:cubicBezTo>
                <a:cubicBezTo>
                  <a:pt x="226814" y="305507"/>
                  <a:pt x="215819" y="294568"/>
                  <a:pt x="206108" y="288317"/>
                </a:cubicBezTo>
                <a:cubicBezTo>
                  <a:pt x="196397" y="282066"/>
                  <a:pt x="186519" y="277713"/>
                  <a:pt x="176473" y="275257"/>
                </a:cubicBezTo>
                <a:cubicBezTo>
                  <a:pt x="169106" y="273694"/>
                  <a:pt x="157051" y="272913"/>
                  <a:pt x="140308" y="272913"/>
                </a:cubicBezTo>
                <a:lnTo>
                  <a:pt x="64963" y="272913"/>
                </a:lnTo>
                <a:lnTo>
                  <a:pt x="64963" y="490909"/>
                </a:lnTo>
                <a:lnTo>
                  <a:pt x="0" y="490909"/>
                </a:lnTo>
                <a:lnTo>
                  <a:pt x="0" y="0"/>
                </a:lnTo>
                <a:close/>
                <a:moveTo>
                  <a:pt x="64963" y="54247"/>
                </a:moveTo>
                <a:lnTo>
                  <a:pt x="64963" y="216656"/>
                </a:lnTo>
                <a:lnTo>
                  <a:pt x="204601" y="216656"/>
                </a:lnTo>
                <a:cubicBezTo>
                  <a:pt x="234293" y="216656"/>
                  <a:pt x="257510" y="213587"/>
                  <a:pt x="274253" y="207447"/>
                </a:cubicBezTo>
                <a:cubicBezTo>
                  <a:pt x="290996" y="201308"/>
                  <a:pt x="303721" y="191486"/>
                  <a:pt x="312427" y="177979"/>
                </a:cubicBezTo>
                <a:cubicBezTo>
                  <a:pt x="321134" y="164473"/>
                  <a:pt x="325487" y="149795"/>
                  <a:pt x="325487" y="133945"/>
                </a:cubicBezTo>
                <a:cubicBezTo>
                  <a:pt x="325487" y="110728"/>
                  <a:pt x="317060" y="91640"/>
                  <a:pt x="300205" y="76683"/>
                </a:cubicBezTo>
                <a:cubicBezTo>
                  <a:pt x="283350" y="61726"/>
                  <a:pt x="256729" y="54247"/>
                  <a:pt x="220340" y="54247"/>
                </a:cubicBezTo>
                <a:lnTo>
                  <a:pt x="64963" y="54247"/>
                </a:lnTo>
                <a:close/>
              </a:path>
            </a:pathLst>
          </a:custGeom>
          <a:solidFill>
            <a:srgbClr val="645A50"/>
          </a:solidFill>
          <a:ln>
            <a:solidFill>
              <a:srgbClr val="645A5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79" name="Freihandform: Form 78">
            <a:extLst>
              <a:ext uri="{FF2B5EF4-FFF2-40B4-BE49-F238E27FC236}">
                <a16:creationId xmlns:a16="http://schemas.microsoft.com/office/drawing/2014/main" id="{05349B23-1A92-93BF-B9EE-1DAC2AFECCA8}"/>
              </a:ext>
            </a:extLst>
          </p:cNvPr>
          <p:cNvSpPr/>
          <p:nvPr/>
        </p:nvSpPr>
        <p:spPr>
          <a:xfrm>
            <a:off x="6425404" y="2360221"/>
            <a:ext cx="449051" cy="490909"/>
          </a:xfrm>
          <a:custGeom>
            <a:avLst/>
            <a:gdLst/>
            <a:ahLst/>
            <a:cxnLst/>
            <a:rect l="l" t="t" r="r" b="b"/>
            <a:pathLst>
              <a:path w="449051" h="490909">
                <a:moveTo>
                  <a:pt x="0" y="0"/>
                </a:moveTo>
                <a:lnTo>
                  <a:pt x="70321" y="0"/>
                </a:lnTo>
                <a:lnTo>
                  <a:pt x="197904" y="356629"/>
                </a:lnTo>
                <a:cubicBezTo>
                  <a:pt x="208173" y="385204"/>
                  <a:pt x="216768" y="411993"/>
                  <a:pt x="223688" y="436996"/>
                </a:cubicBezTo>
                <a:cubicBezTo>
                  <a:pt x="231279" y="410207"/>
                  <a:pt x="240097" y="383418"/>
                  <a:pt x="250143" y="356629"/>
                </a:cubicBezTo>
                <a:lnTo>
                  <a:pt x="382749" y="0"/>
                </a:lnTo>
                <a:lnTo>
                  <a:pt x="449051" y="0"/>
                </a:lnTo>
                <a:lnTo>
                  <a:pt x="256840" y="490909"/>
                </a:lnTo>
                <a:lnTo>
                  <a:pt x="190202" y="490909"/>
                </a:lnTo>
                <a:lnTo>
                  <a:pt x="0" y="0"/>
                </a:lnTo>
                <a:close/>
              </a:path>
            </a:pathLst>
          </a:custGeom>
          <a:solidFill>
            <a:srgbClr val="645A50"/>
          </a:solidFill>
          <a:ln>
            <a:solidFill>
              <a:srgbClr val="645A5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78" name="Freihandform: Form 77">
            <a:extLst>
              <a:ext uri="{FF2B5EF4-FFF2-40B4-BE49-F238E27FC236}">
                <a16:creationId xmlns:a16="http://schemas.microsoft.com/office/drawing/2014/main" id="{2467F524-F43E-7F95-D254-96EBAB4479C7}"/>
              </a:ext>
            </a:extLst>
          </p:cNvPr>
          <p:cNvSpPr/>
          <p:nvPr/>
        </p:nvSpPr>
        <p:spPr>
          <a:xfrm>
            <a:off x="6933837" y="2360221"/>
            <a:ext cx="366340" cy="490909"/>
          </a:xfrm>
          <a:custGeom>
            <a:avLst/>
            <a:gdLst/>
            <a:ahLst/>
            <a:cxnLst/>
            <a:rect l="l" t="t" r="r" b="b"/>
            <a:pathLst>
              <a:path w="366340" h="490909">
                <a:moveTo>
                  <a:pt x="0" y="0"/>
                </a:moveTo>
                <a:lnTo>
                  <a:pt x="354955" y="0"/>
                </a:lnTo>
                <a:lnTo>
                  <a:pt x="354955" y="57931"/>
                </a:lnTo>
                <a:lnTo>
                  <a:pt x="64963" y="57931"/>
                </a:lnTo>
                <a:lnTo>
                  <a:pt x="64963" y="208285"/>
                </a:lnTo>
                <a:lnTo>
                  <a:pt x="336537" y="208285"/>
                </a:lnTo>
                <a:lnTo>
                  <a:pt x="336537" y="265881"/>
                </a:lnTo>
                <a:lnTo>
                  <a:pt x="64963" y="265881"/>
                </a:lnTo>
                <a:lnTo>
                  <a:pt x="64963" y="432978"/>
                </a:lnTo>
                <a:lnTo>
                  <a:pt x="366340" y="432978"/>
                </a:lnTo>
                <a:lnTo>
                  <a:pt x="366340" y="490909"/>
                </a:lnTo>
                <a:lnTo>
                  <a:pt x="0" y="490909"/>
                </a:lnTo>
                <a:lnTo>
                  <a:pt x="0" y="0"/>
                </a:lnTo>
                <a:close/>
              </a:path>
            </a:pathLst>
          </a:custGeom>
          <a:solidFill>
            <a:srgbClr val="645A50"/>
          </a:solidFill>
          <a:ln>
            <a:solidFill>
              <a:srgbClr val="645A5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77" name="Freihandform: Form 76">
            <a:extLst>
              <a:ext uri="{FF2B5EF4-FFF2-40B4-BE49-F238E27FC236}">
                <a16:creationId xmlns:a16="http://schemas.microsoft.com/office/drawing/2014/main" id="{31166B10-8E16-A153-755B-F662325D9143}"/>
              </a:ext>
            </a:extLst>
          </p:cNvPr>
          <p:cNvSpPr/>
          <p:nvPr/>
        </p:nvSpPr>
        <p:spPr>
          <a:xfrm>
            <a:off x="7390703" y="2360221"/>
            <a:ext cx="432643" cy="490909"/>
          </a:xfrm>
          <a:custGeom>
            <a:avLst/>
            <a:gdLst/>
            <a:ahLst/>
            <a:cxnLst/>
            <a:rect l="l" t="t" r="r" b="b"/>
            <a:pathLst>
              <a:path w="432643" h="490909">
                <a:moveTo>
                  <a:pt x="0" y="0"/>
                </a:moveTo>
                <a:lnTo>
                  <a:pt x="217661" y="0"/>
                </a:lnTo>
                <a:cubicBezTo>
                  <a:pt x="261417" y="0"/>
                  <a:pt x="294680" y="4409"/>
                  <a:pt x="317450" y="13227"/>
                </a:cubicBezTo>
                <a:cubicBezTo>
                  <a:pt x="340221" y="22045"/>
                  <a:pt x="358415" y="37616"/>
                  <a:pt x="372033" y="59940"/>
                </a:cubicBezTo>
                <a:cubicBezTo>
                  <a:pt x="385651" y="82264"/>
                  <a:pt x="392460" y="106933"/>
                  <a:pt x="392460" y="133945"/>
                </a:cubicBezTo>
                <a:cubicBezTo>
                  <a:pt x="392460" y="168771"/>
                  <a:pt x="381186" y="198127"/>
                  <a:pt x="358639" y="222014"/>
                </a:cubicBezTo>
                <a:cubicBezTo>
                  <a:pt x="336091" y="245901"/>
                  <a:pt x="301265" y="261081"/>
                  <a:pt x="254161" y="267555"/>
                </a:cubicBezTo>
                <a:cubicBezTo>
                  <a:pt x="271351" y="275815"/>
                  <a:pt x="284411" y="283964"/>
                  <a:pt x="293340" y="292000"/>
                </a:cubicBezTo>
                <a:cubicBezTo>
                  <a:pt x="312316" y="309413"/>
                  <a:pt x="330287" y="331179"/>
                  <a:pt x="347253" y="357299"/>
                </a:cubicBezTo>
                <a:lnTo>
                  <a:pt x="432643" y="490909"/>
                </a:lnTo>
                <a:lnTo>
                  <a:pt x="350937" y="490909"/>
                </a:lnTo>
                <a:lnTo>
                  <a:pt x="285973" y="388776"/>
                </a:lnTo>
                <a:cubicBezTo>
                  <a:pt x="266998" y="359308"/>
                  <a:pt x="251371" y="336760"/>
                  <a:pt x="239092" y="321133"/>
                </a:cubicBezTo>
                <a:cubicBezTo>
                  <a:pt x="226814" y="305507"/>
                  <a:pt x="215819" y="294568"/>
                  <a:pt x="206108" y="288317"/>
                </a:cubicBezTo>
                <a:cubicBezTo>
                  <a:pt x="196397" y="282066"/>
                  <a:pt x="186519" y="277713"/>
                  <a:pt x="176473" y="275257"/>
                </a:cubicBezTo>
                <a:cubicBezTo>
                  <a:pt x="169106" y="273694"/>
                  <a:pt x="157051" y="272913"/>
                  <a:pt x="140308" y="272913"/>
                </a:cubicBezTo>
                <a:lnTo>
                  <a:pt x="64963" y="272913"/>
                </a:lnTo>
                <a:lnTo>
                  <a:pt x="64963" y="490909"/>
                </a:lnTo>
                <a:lnTo>
                  <a:pt x="0" y="490909"/>
                </a:lnTo>
                <a:lnTo>
                  <a:pt x="0" y="0"/>
                </a:lnTo>
                <a:close/>
                <a:moveTo>
                  <a:pt x="64963" y="54247"/>
                </a:moveTo>
                <a:lnTo>
                  <a:pt x="64963" y="216656"/>
                </a:lnTo>
                <a:lnTo>
                  <a:pt x="204601" y="216656"/>
                </a:lnTo>
                <a:cubicBezTo>
                  <a:pt x="234293" y="216656"/>
                  <a:pt x="257510" y="213587"/>
                  <a:pt x="274253" y="207447"/>
                </a:cubicBezTo>
                <a:cubicBezTo>
                  <a:pt x="290996" y="201308"/>
                  <a:pt x="303721" y="191486"/>
                  <a:pt x="312427" y="177979"/>
                </a:cubicBezTo>
                <a:cubicBezTo>
                  <a:pt x="321134" y="164473"/>
                  <a:pt x="325487" y="149795"/>
                  <a:pt x="325487" y="133945"/>
                </a:cubicBezTo>
                <a:cubicBezTo>
                  <a:pt x="325487" y="110728"/>
                  <a:pt x="317060" y="91640"/>
                  <a:pt x="300205" y="76683"/>
                </a:cubicBezTo>
                <a:cubicBezTo>
                  <a:pt x="283350" y="61726"/>
                  <a:pt x="256729" y="54247"/>
                  <a:pt x="220340" y="54247"/>
                </a:cubicBezTo>
                <a:lnTo>
                  <a:pt x="64963" y="54247"/>
                </a:lnTo>
                <a:close/>
              </a:path>
            </a:pathLst>
          </a:custGeom>
          <a:solidFill>
            <a:srgbClr val="645A50"/>
          </a:solidFill>
          <a:ln>
            <a:solidFill>
              <a:srgbClr val="645A5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74" name="Freihandform: Form 73">
            <a:extLst>
              <a:ext uri="{FF2B5EF4-FFF2-40B4-BE49-F238E27FC236}">
                <a16:creationId xmlns:a16="http://schemas.microsoft.com/office/drawing/2014/main" id="{03ADFD78-50C9-7DB9-840D-79E21E1D587F}"/>
              </a:ext>
            </a:extLst>
          </p:cNvPr>
          <p:cNvSpPr/>
          <p:nvPr/>
        </p:nvSpPr>
        <p:spPr>
          <a:xfrm>
            <a:off x="9359363" y="2360221"/>
            <a:ext cx="468474" cy="490909"/>
          </a:xfrm>
          <a:custGeom>
            <a:avLst/>
            <a:gdLst/>
            <a:ahLst/>
            <a:cxnLst/>
            <a:rect l="l" t="t" r="r" b="b"/>
            <a:pathLst>
              <a:path w="468474" h="490909">
                <a:moveTo>
                  <a:pt x="0" y="0"/>
                </a:moveTo>
                <a:lnTo>
                  <a:pt x="97780" y="0"/>
                </a:lnTo>
                <a:lnTo>
                  <a:pt x="213978" y="347588"/>
                </a:lnTo>
                <a:cubicBezTo>
                  <a:pt x="224693" y="379958"/>
                  <a:pt x="232507" y="404180"/>
                  <a:pt x="237418" y="420253"/>
                </a:cubicBezTo>
                <a:cubicBezTo>
                  <a:pt x="242999" y="402394"/>
                  <a:pt x="251706" y="376163"/>
                  <a:pt x="263537" y="341560"/>
                </a:cubicBezTo>
                <a:lnTo>
                  <a:pt x="381074" y="0"/>
                </a:lnTo>
                <a:lnTo>
                  <a:pt x="468474" y="0"/>
                </a:lnTo>
                <a:lnTo>
                  <a:pt x="468474" y="490909"/>
                </a:lnTo>
                <a:lnTo>
                  <a:pt x="405854" y="490909"/>
                </a:lnTo>
                <a:lnTo>
                  <a:pt x="405854" y="80032"/>
                </a:lnTo>
                <a:lnTo>
                  <a:pt x="263203" y="490909"/>
                </a:lnTo>
                <a:lnTo>
                  <a:pt x="204601" y="490909"/>
                </a:lnTo>
                <a:lnTo>
                  <a:pt x="62619" y="73000"/>
                </a:lnTo>
                <a:lnTo>
                  <a:pt x="62619" y="490909"/>
                </a:lnTo>
                <a:lnTo>
                  <a:pt x="0" y="490909"/>
                </a:lnTo>
                <a:lnTo>
                  <a:pt x="0" y="0"/>
                </a:lnTo>
                <a:close/>
              </a:path>
            </a:pathLst>
          </a:custGeom>
          <a:solidFill>
            <a:srgbClr val="645A50"/>
          </a:solidFill>
          <a:ln>
            <a:solidFill>
              <a:srgbClr val="645A5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73" name="Freihandform: Form 72">
            <a:extLst>
              <a:ext uri="{FF2B5EF4-FFF2-40B4-BE49-F238E27FC236}">
                <a16:creationId xmlns:a16="http://schemas.microsoft.com/office/drawing/2014/main" id="{0DC9DA2C-4FCF-04A6-3E0B-38E0117C80F3}"/>
              </a:ext>
            </a:extLst>
          </p:cNvPr>
          <p:cNvSpPr/>
          <p:nvPr/>
        </p:nvSpPr>
        <p:spPr>
          <a:xfrm>
            <a:off x="9920669" y="2360221"/>
            <a:ext cx="306735" cy="490909"/>
          </a:xfrm>
          <a:custGeom>
            <a:avLst/>
            <a:gdLst/>
            <a:ahLst/>
            <a:cxnLst/>
            <a:rect l="l" t="t" r="r" b="b"/>
            <a:pathLst>
              <a:path w="306735" h="490909">
                <a:moveTo>
                  <a:pt x="0" y="0"/>
                </a:moveTo>
                <a:lnTo>
                  <a:pt x="64964" y="0"/>
                </a:lnTo>
                <a:lnTo>
                  <a:pt x="64964" y="432978"/>
                </a:lnTo>
                <a:lnTo>
                  <a:pt x="306735" y="432978"/>
                </a:lnTo>
                <a:lnTo>
                  <a:pt x="306735" y="490909"/>
                </a:lnTo>
                <a:lnTo>
                  <a:pt x="0" y="490909"/>
                </a:lnTo>
                <a:lnTo>
                  <a:pt x="0" y="0"/>
                </a:lnTo>
                <a:close/>
              </a:path>
            </a:pathLst>
          </a:custGeom>
          <a:solidFill>
            <a:srgbClr val="645A50"/>
          </a:solidFill>
          <a:ln>
            <a:solidFill>
              <a:srgbClr val="645A5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72" name="Freihandform: Form 71">
            <a:extLst>
              <a:ext uri="{FF2B5EF4-FFF2-40B4-BE49-F238E27FC236}">
                <a16:creationId xmlns:a16="http://schemas.microsoft.com/office/drawing/2014/main" id="{F61D5097-0D54-C97F-F22C-5B5D2A65A11F}"/>
              </a:ext>
            </a:extLst>
          </p:cNvPr>
          <p:cNvSpPr/>
          <p:nvPr/>
        </p:nvSpPr>
        <p:spPr>
          <a:xfrm>
            <a:off x="10305353" y="2360221"/>
            <a:ext cx="386097" cy="499281"/>
          </a:xfrm>
          <a:custGeom>
            <a:avLst/>
            <a:gdLst/>
            <a:ahLst/>
            <a:cxnLst/>
            <a:rect l="l" t="t" r="r" b="b"/>
            <a:pathLst>
              <a:path w="386097" h="499281">
                <a:moveTo>
                  <a:pt x="0" y="0"/>
                </a:moveTo>
                <a:lnTo>
                  <a:pt x="64963" y="0"/>
                </a:lnTo>
                <a:lnTo>
                  <a:pt x="64963" y="283294"/>
                </a:lnTo>
                <a:cubicBezTo>
                  <a:pt x="64963" y="325933"/>
                  <a:pt x="68926" y="357355"/>
                  <a:pt x="76851" y="377558"/>
                </a:cubicBezTo>
                <a:cubicBezTo>
                  <a:pt x="84776" y="397761"/>
                  <a:pt x="98394" y="413333"/>
                  <a:pt x="117704" y="424271"/>
                </a:cubicBezTo>
                <a:cubicBezTo>
                  <a:pt x="137015" y="435210"/>
                  <a:pt x="160623" y="440680"/>
                  <a:pt x="188528" y="440680"/>
                </a:cubicBezTo>
                <a:cubicBezTo>
                  <a:pt x="236302" y="440680"/>
                  <a:pt x="270346" y="429852"/>
                  <a:pt x="290661" y="408198"/>
                </a:cubicBezTo>
                <a:cubicBezTo>
                  <a:pt x="310976" y="386543"/>
                  <a:pt x="321134" y="344909"/>
                  <a:pt x="321134" y="283294"/>
                </a:cubicBezTo>
                <a:lnTo>
                  <a:pt x="321134" y="0"/>
                </a:lnTo>
                <a:lnTo>
                  <a:pt x="386097" y="0"/>
                </a:lnTo>
                <a:lnTo>
                  <a:pt x="386097" y="283629"/>
                </a:lnTo>
                <a:cubicBezTo>
                  <a:pt x="386097" y="332965"/>
                  <a:pt x="380516" y="372144"/>
                  <a:pt x="369354" y="401166"/>
                </a:cubicBezTo>
                <a:cubicBezTo>
                  <a:pt x="358192" y="430187"/>
                  <a:pt x="338044" y="453795"/>
                  <a:pt x="308911" y="471989"/>
                </a:cubicBezTo>
                <a:cubicBezTo>
                  <a:pt x="279778" y="490184"/>
                  <a:pt x="241548" y="499281"/>
                  <a:pt x="194220" y="499281"/>
                </a:cubicBezTo>
                <a:cubicBezTo>
                  <a:pt x="148233" y="499281"/>
                  <a:pt x="110616" y="491356"/>
                  <a:pt x="81372" y="475505"/>
                </a:cubicBezTo>
                <a:cubicBezTo>
                  <a:pt x="52127" y="459655"/>
                  <a:pt x="31254" y="436717"/>
                  <a:pt x="18752" y="406691"/>
                </a:cubicBezTo>
                <a:cubicBezTo>
                  <a:pt x="6251" y="376665"/>
                  <a:pt x="0" y="335644"/>
                  <a:pt x="0" y="283629"/>
                </a:cubicBezTo>
                <a:lnTo>
                  <a:pt x="0" y="0"/>
                </a:lnTo>
                <a:close/>
              </a:path>
            </a:pathLst>
          </a:custGeom>
          <a:solidFill>
            <a:srgbClr val="645A50"/>
          </a:solidFill>
          <a:ln>
            <a:solidFill>
              <a:srgbClr val="645A5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71" name="Freihandform: Form 70">
            <a:extLst>
              <a:ext uri="{FF2B5EF4-FFF2-40B4-BE49-F238E27FC236}">
                <a16:creationId xmlns:a16="http://schemas.microsoft.com/office/drawing/2014/main" id="{24D891C4-01D2-C0A8-6C57-3ED73FAC08AF}"/>
              </a:ext>
            </a:extLst>
          </p:cNvPr>
          <p:cNvSpPr/>
          <p:nvPr/>
        </p:nvSpPr>
        <p:spPr>
          <a:xfrm>
            <a:off x="10798977" y="2360221"/>
            <a:ext cx="386768" cy="490909"/>
          </a:xfrm>
          <a:custGeom>
            <a:avLst/>
            <a:gdLst/>
            <a:ahLst/>
            <a:cxnLst/>
            <a:rect l="l" t="t" r="r" b="b"/>
            <a:pathLst>
              <a:path w="386768" h="490909">
                <a:moveTo>
                  <a:pt x="0" y="0"/>
                </a:moveTo>
                <a:lnTo>
                  <a:pt x="66638" y="0"/>
                </a:lnTo>
                <a:lnTo>
                  <a:pt x="324483" y="385427"/>
                </a:lnTo>
                <a:lnTo>
                  <a:pt x="324483" y="0"/>
                </a:lnTo>
                <a:lnTo>
                  <a:pt x="386768" y="0"/>
                </a:lnTo>
                <a:lnTo>
                  <a:pt x="386768" y="490909"/>
                </a:lnTo>
                <a:lnTo>
                  <a:pt x="320130" y="490909"/>
                </a:lnTo>
                <a:lnTo>
                  <a:pt x="62285" y="105147"/>
                </a:lnTo>
                <a:lnTo>
                  <a:pt x="62285" y="490909"/>
                </a:lnTo>
                <a:lnTo>
                  <a:pt x="0" y="490909"/>
                </a:lnTo>
                <a:lnTo>
                  <a:pt x="0" y="0"/>
                </a:lnTo>
                <a:close/>
              </a:path>
            </a:pathLst>
          </a:custGeom>
          <a:solidFill>
            <a:srgbClr val="645A50"/>
          </a:solidFill>
          <a:ln>
            <a:solidFill>
              <a:srgbClr val="645A5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105" name="Freihandform: Form 104">
            <a:extLst>
              <a:ext uri="{FF2B5EF4-FFF2-40B4-BE49-F238E27FC236}">
                <a16:creationId xmlns:a16="http://schemas.microsoft.com/office/drawing/2014/main" id="{62B11E2F-EA87-724A-B611-7F587B0013CF}"/>
              </a:ext>
            </a:extLst>
          </p:cNvPr>
          <p:cNvSpPr/>
          <p:nvPr/>
        </p:nvSpPr>
        <p:spPr>
          <a:xfrm>
            <a:off x="8288285" y="2360221"/>
            <a:ext cx="370464" cy="490909"/>
          </a:xfrm>
          <a:custGeom>
            <a:avLst/>
            <a:gdLst>
              <a:gd name="connsiteX0" fmla="*/ 188528 w 370464"/>
              <a:gd name="connsiteY0" fmla="*/ 0 h 490909"/>
              <a:gd name="connsiteX1" fmla="*/ 258514 w 370464"/>
              <a:gd name="connsiteY1" fmla="*/ 0 h 490909"/>
              <a:gd name="connsiteX2" fmla="*/ 370464 w 370464"/>
              <a:gd name="connsiteY2" fmla="*/ 273529 h 490909"/>
              <a:gd name="connsiteX3" fmla="*/ 341365 w 370464"/>
              <a:gd name="connsiteY3" fmla="*/ 268679 h 490909"/>
              <a:gd name="connsiteX4" fmla="*/ 322315 w 370464"/>
              <a:gd name="connsiteY4" fmla="*/ 262329 h 490909"/>
              <a:gd name="connsiteX5" fmla="*/ 296513 w 370464"/>
              <a:gd name="connsiteY5" fmla="*/ 258643 h 490909"/>
              <a:gd name="connsiteX6" fmla="*/ 256840 w 370464"/>
              <a:gd name="connsiteY6" fmla="*/ 153367 h 490909"/>
              <a:gd name="connsiteX7" fmla="*/ 222014 w 370464"/>
              <a:gd name="connsiteY7" fmla="*/ 51569 h 490909"/>
              <a:gd name="connsiteX8" fmla="*/ 195560 w 370464"/>
              <a:gd name="connsiteY8" fmla="*/ 145330 h 490909"/>
              <a:gd name="connsiteX9" fmla="*/ 141648 w 370464"/>
              <a:gd name="connsiteY9" fmla="*/ 289321 h 490909"/>
              <a:gd name="connsiteX10" fmla="*/ 229491 w 370464"/>
              <a:gd name="connsiteY10" fmla="*/ 289321 h 490909"/>
              <a:gd name="connsiteX11" fmla="*/ 220715 w 370464"/>
              <a:gd name="connsiteY11" fmla="*/ 300429 h 490909"/>
              <a:gd name="connsiteX12" fmla="*/ 214365 w 370464"/>
              <a:gd name="connsiteY12" fmla="*/ 319479 h 490909"/>
              <a:gd name="connsiteX13" fmla="*/ 196539 w 370464"/>
              <a:gd name="connsiteY13" fmla="*/ 337165 h 490909"/>
              <a:gd name="connsiteX14" fmla="*/ 193084 w 370464"/>
              <a:gd name="connsiteY14" fmla="*/ 342230 h 490909"/>
              <a:gd name="connsiteX15" fmla="*/ 122895 w 370464"/>
              <a:gd name="connsiteY15" fmla="*/ 342230 h 490909"/>
              <a:gd name="connsiteX16" fmla="*/ 68982 w 370464"/>
              <a:gd name="connsiteY16" fmla="*/ 490909 h 490909"/>
              <a:gd name="connsiteX17" fmla="*/ 0 w 370464"/>
              <a:gd name="connsiteY17" fmla="*/ 490909 h 490909"/>
              <a:gd name="connsiteX18" fmla="*/ 188528 w 370464"/>
              <a:gd name="connsiteY18" fmla="*/ 0 h 49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0464" h="490909">
                <a:moveTo>
                  <a:pt x="188528" y="0"/>
                </a:moveTo>
                <a:lnTo>
                  <a:pt x="258514" y="0"/>
                </a:lnTo>
                <a:lnTo>
                  <a:pt x="370464" y="273529"/>
                </a:lnTo>
                <a:lnTo>
                  <a:pt x="341365" y="268679"/>
                </a:lnTo>
                <a:cubicBezTo>
                  <a:pt x="334871" y="267056"/>
                  <a:pt x="328879" y="263642"/>
                  <a:pt x="322315" y="262329"/>
                </a:cubicBezTo>
                <a:lnTo>
                  <a:pt x="296513" y="258643"/>
                </a:lnTo>
                <a:lnTo>
                  <a:pt x="256840" y="153367"/>
                </a:lnTo>
                <a:cubicBezTo>
                  <a:pt x="241214" y="112067"/>
                  <a:pt x="229605" y="78134"/>
                  <a:pt x="222014" y="51569"/>
                </a:cubicBezTo>
                <a:cubicBezTo>
                  <a:pt x="215764" y="83046"/>
                  <a:pt x="206946" y="114300"/>
                  <a:pt x="195560" y="145330"/>
                </a:cubicBezTo>
                <a:lnTo>
                  <a:pt x="141648" y="289321"/>
                </a:lnTo>
                <a:lnTo>
                  <a:pt x="229491" y="289321"/>
                </a:lnTo>
                <a:lnTo>
                  <a:pt x="220715" y="300429"/>
                </a:lnTo>
                <a:cubicBezTo>
                  <a:pt x="216606" y="305713"/>
                  <a:pt x="216482" y="313129"/>
                  <a:pt x="214365" y="319479"/>
                </a:cubicBezTo>
                <a:cubicBezTo>
                  <a:pt x="207343" y="326501"/>
                  <a:pt x="201616" y="331606"/>
                  <a:pt x="196539" y="337165"/>
                </a:cubicBezTo>
                <a:lnTo>
                  <a:pt x="193084" y="342230"/>
                </a:lnTo>
                <a:lnTo>
                  <a:pt x="122895" y="342230"/>
                </a:lnTo>
                <a:lnTo>
                  <a:pt x="68982" y="490909"/>
                </a:lnTo>
                <a:lnTo>
                  <a:pt x="0" y="490909"/>
                </a:lnTo>
                <a:lnTo>
                  <a:pt x="188528" y="0"/>
                </a:lnTo>
                <a:close/>
              </a:path>
            </a:pathLst>
          </a:custGeom>
          <a:solidFill>
            <a:srgbClr val="645A50"/>
          </a:solidFill>
          <a:ln>
            <a:solidFill>
              <a:srgbClr val="645A5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110" name="Freihandform: Form 109">
            <a:extLst>
              <a:ext uri="{FF2B5EF4-FFF2-40B4-BE49-F238E27FC236}">
                <a16:creationId xmlns:a16="http://schemas.microsoft.com/office/drawing/2014/main" id="{9DD5BD81-9E79-637E-F106-5E4FBB715BC9}"/>
              </a:ext>
            </a:extLst>
          </p:cNvPr>
          <p:cNvSpPr/>
          <p:nvPr/>
        </p:nvSpPr>
        <p:spPr>
          <a:xfrm>
            <a:off x="8797387" y="2360221"/>
            <a:ext cx="468474" cy="490909"/>
          </a:xfrm>
          <a:custGeom>
            <a:avLst/>
            <a:gdLst>
              <a:gd name="connsiteX0" fmla="*/ 0 w 468474"/>
              <a:gd name="connsiteY0" fmla="*/ 0 h 490909"/>
              <a:gd name="connsiteX1" fmla="*/ 97780 w 468474"/>
              <a:gd name="connsiteY1" fmla="*/ 0 h 490909"/>
              <a:gd name="connsiteX2" fmla="*/ 213978 w 468474"/>
              <a:gd name="connsiteY2" fmla="*/ 347588 h 490909"/>
              <a:gd name="connsiteX3" fmla="*/ 237418 w 468474"/>
              <a:gd name="connsiteY3" fmla="*/ 420253 h 490909"/>
              <a:gd name="connsiteX4" fmla="*/ 263537 w 468474"/>
              <a:gd name="connsiteY4" fmla="*/ 341560 h 490909"/>
              <a:gd name="connsiteX5" fmla="*/ 381074 w 468474"/>
              <a:gd name="connsiteY5" fmla="*/ 0 h 490909"/>
              <a:gd name="connsiteX6" fmla="*/ 468474 w 468474"/>
              <a:gd name="connsiteY6" fmla="*/ 0 h 490909"/>
              <a:gd name="connsiteX7" fmla="*/ 468474 w 468474"/>
              <a:gd name="connsiteY7" fmla="*/ 490909 h 490909"/>
              <a:gd name="connsiteX8" fmla="*/ 405854 w 468474"/>
              <a:gd name="connsiteY8" fmla="*/ 490909 h 490909"/>
              <a:gd name="connsiteX9" fmla="*/ 405854 w 468474"/>
              <a:gd name="connsiteY9" fmla="*/ 80032 h 490909"/>
              <a:gd name="connsiteX10" fmla="*/ 263203 w 468474"/>
              <a:gd name="connsiteY10" fmla="*/ 490909 h 490909"/>
              <a:gd name="connsiteX11" fmla="*/ 204601 w 468474"/>
              <a:gd name="connsiteY11" fmla="*/ 490909 h 490909"/>
              <a:gd name="connsiteX12" fmla="*/ 62619 w 468474"/>
              <a:gd name="connsiteY12" fmla="*/ 73000 h 490909"/>
              <a:gd name="connsiteX13" fmla="*/ 62619 w 468474"/>
              <a:gd name="connsiteY13" fmla="*/ 401003 h 490909"/>
              <a:gd name="connsiteX14" fmla="*/ 54512 w 468474"/>
              <a:gd name="connsiteY14" fmla="*/ 389329 h 490909"/>
              <a:gd name="connsiteX15" fmla="*/ 16412 w 468474"/>
              <a:gd name="connsiteY15" fmla="*/ 332179 h 490909"/>
              <a:gd name="connsiteX16" fmla="*/ 0 w 468474"/>
              <a:gd name="connsiteY16" fmla="*/ 325034 h 490909"/>
              <a:gd name="connsiteX17" fmla="*/ 0 w 468474"/>
              <a:gd name="connsiteY17" fmla="*/ 0 h 49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8474" h="490909">
                <a:moveTo>
                  <a:pt x="0" y="0"/>
                </a:moveTo>
                <a:lnTo>
                  <a:pt x="97780" y="0"/>
                </a:lnTo>
                <a:lnTo>
                  <a:pt x="213978" y="347588"/>
                </a:lnTo>
                <a:cubicBezTo>
                  <a:pt x="224693" y="379958"/>
                  <a:pt x="232507" y="404180"/>
                  <a:pt x="237418" y="420253"/>
                </a:cubicBezTo>
                <a:cubicBezTo>
                  <a:pt x="242999" y="402394"/>
                  <a:pt x="251706" y="376163"/>
                  <a:pt x="263537" y="341560"/>
                </a:cubicBezTo>
                <a:lnTo>
                  <a:pt x="381074" y="0"/>
                </a:lnTo>
                <a:lnTo>
                  <a:pt x="468474" y="0"/>
                </a:lnTo>
                <a:lnTo>
                  <a:pt x="468474" y="490909"/>
                </a:lnTo>
                <a:lnTo>
                  <a:pt x="405854" y="490909"/>
                </a:lnTo>
                <a:lnTo>
                  <a:pt x="405854" y="80032"/>
                </a:lnTo>
                <a:lnTo>
                  <a:pt x="263203" y="490909"/>
                </a:lnTo>
                <a:lnTo>
                  <a:pt x="204601" y="490909"/>
                </a:lnTo>
                <a:lnTo>
                  <a:pt x="62619" y="73000"/>
                </a:lnTo>
                <a:lnTo>
                  <a:pt x="62619" y="401003"/>
                </a:lnTo>
                <a:lnTo>
                  <a:pt x="54512" y="389329"/>
                </a:lnTo>
                <a:cubicBezTo>
                  <a:pt x="50188" y="382843"/>
                  <a:pt x="25571" y="338007"/>
                  <a:pt x="16412" y="332179"/>
                </a:cubicBezTo>
                <a:lnTo>
                  <a:pt x="0" y="325034"/>
                </a:lnTo>
                <a:lnTo>
                  <a:pt x="0" y="0"/>
                </a:lnTo>
                <a:close/>
              </a:path>
            </a:pathLst>
          </a:custGeom>
          <a:solidFill>
            <a:srgbClr val="645A50"/>
          </a:solidFill>
          <a:ln>
            <a:solidFill>
              <a:srgbClr val="645A5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190" name="Textfeld 189">
            <a:extLst>
              <a:ext uri="{FF2B5EF4-FFF2-40B4-BE49-F238E27FC236}">
                <a16:creationId xmlns:a16="http://schemas.microsoft.com/office/drawing/2014/main" id="{B0FB62DB-A90C-3B75-E827-6788ED6E4691}"/>
              </a:ext>
            </a:extLst>
          </p:cNvPr>
          <p:cNvSpPr txBox="1"/>
          <p:nvPr/>
        </p:nvSpPr>
        <p:spPr>
          <a:xfrm>
            <a:off x="4676496" y="3018780"/>
            <a:ext cx="3946865" cy="523220"/>
          </a:xfrm>
          <a:prstGeom prst="rect">
            <a:avLst/>
          </a:prstGeom>
          <a:noFill/>
        </p:spPr>
        <p:txBody>
          <a:bodyPr wrap="square" rtlCol="0">
            <a:spAutoFit/>
          </a:bodyPr>
          <a:lstStyle/>
          <a:p>
            <a:r>
              <a:rPr lang="de-DE" sz="2800" b="1" dirty="0">
                <a:solidFill>
                  <a:srgbClr val="645A50"/>
                </a:solidFill>
              </a:rPr>
              <a:t>11. Februar 2025</a:t>
            </a:r>
            <a:endParaRPr lang="de-CH" sz="2800" b="1" dirty="0">
              <a:solidFill>
                <a:srgbClr val="645A50"/>
              </a:solidFill>
            </a:endParaRPr>
          </a:p>
        </p:txBody>
      </p:sp>
      <p:sp>
        <p:nvSpPr>
          <p:cNvPr id="212" name="Textfeld 211">
            <a:extLst>
              <a:ext uri="{FF2B5EF4-FFF2-40B4-BE49-F238E27FC236}">
                <a16:creationId xmlns:a16="http://schemas.microsoft.com/office/drawing/2014/main" id="{400E4E49-FCAB-CD69-1BD5-CA573A7B31CD}"/>
              </a:ext>
            </a:extLst>
          </p:cNvPr>
          <p:cNvSpPr txBox="1"/>
          <p:nvPr/>
        </p:nvSpPr>
        <p:spPr>
          <a:xfrm>
            <a:off x="3355620" y="3577610"/>
            <a:ext cx="6318959" cy="584775"/>
          </a:xfrm>
          <a:prstGeom prst="rect">
            <a:avLst/>
          </a:prstGeom>
          <a:noFill/>
        </p:spPr>
        <p:txBody>
          <a:bodyPr wrap="square" rtlCol="0">
            <a:spAutoFit/>
          </a:bodyPr>
          <a:lstStyle/>
          <a:p>
            <a:r>
              <a:rPr lang="de-DE" sz="3200" b="1" dirty="0">
                <a:solidFill>
                  <a:srgbClr val="645A50"/>
                </a:solidFill>
              </a:rPr>
              <a:t>HERZLICH WILLKOMMEN</a:t>
            </a:r>
            <a:endParaRPr lang="de-CH" sz="3200" b="1" dirty="0">
              <a:solidFill>
                <a:srgbClr val="645A50"/>
              </a:solidFill>
            </a:endParaRPr>
          </a:p>
        </p:txBody>
      </p:sp>
    </p:spTree>
    <p:extLst>
      <p:ext uri="{BB962C8B-B14F-4D97-AF65-F5344CB8AC3E}">
        <p14:creationId xmlns:p14="http://schemas.microsoft.com/office/powerpoint/2010/main" val="77031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27953-3162-AA0F-E83D-09D3BACE057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92A803A-5D25-F9A3-026E-5191C93B0796}"/>
              </a:ext>
            </a:extLst>
          </p:cNvPr>
          <p:cNvSpPr>
            <a:spLocks noGrp="1"/>
          </p:cNvSpPr>
          <p:nvPr>
            <p:ph type="title"/>
          </p:nvPr>
        </p:nvSpPr>
        <p:spPr/>
        <p:txBody>
          <a:bodyPr/>
          <a:lstStyle/>
          <a:p>
            <a:r>
              <a:rPr lang="de-DE" dirty="0" err="1">
                <a:solidFill>
                  <a:schemeClr val="tx1"/>
                </a:solidFill>
              </a:rPr>
              <a:t>Begrüssung</a:t>
            </a:r>
            <a:r>
              <a:rPr lang="de-DE" dirty="0">
                <a:solidFill>
                  <a:schemeClr val="tx1"/>
                </a:solidFill>
              </a:rPr>
              <a:t> und Formelles</a:t>
            </a:r>
          </a:p>
        </p:txBody>
      </p:sp>
      <p:sp>
        <p:nvSpPr>
          <p:cNvPr id="5" name="Fußzeilenplatzhalter 4">
            <a:extLst>
              <a:ext uri="{FF2B5EF4-FFF2-40B4-BE49-F238E27FC236}">
                <a16:creationId xmlns:a16="http://schemas.microsoft.com/office/drawing/2014/main" id="{404B1667-0FF8-4D74-3CC5-7F6A5B5CCEAC}"/>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8CFC4A80-138D-8E2D-31FA-ECF2E9FC6E1E}"/>
              </a:ext>
            </a:extLst>
          </p:cNvPr>
          <p:cNvSpPr>
            <a:spLocks noGrp="1"/>
          </p:cNvSpPr>
          <p:nvPr>
            <p:ph type="sldNum" sz="quarter" idx="12"/>
          </p:nvPr>
        </p:nvSpPr>
        <p:spPr/>
        <p:txBody>
          <a:bodyPr/>
          <a:lstStyle/>
          <a:p>
            <a:fld id="{33883982-FD16-464E-B8BE-45F01105FA6D}" type="slidenum">
              <a:rPr lang="de-DE" smtClean="0"/>
              <a:t>10</a:t>
            </a:fld>
            <a:endParaRPr lang="de-DE"/>
          </a:p>
        </p:txBody>
      </p:sp>
      <p:graphicFrame>
        <p:nvGraphicFramePr>
          <p:cNvPr id="7" name="Diagramm 6">
            <a:extLst>
              <a:ext uri="{FF2B5EF4-FFF2-40B4-BE49-F238E27FC236}">
                <a16:creationId xmlns:a16="http://schemas.microsoft.com/office/drawing/2014/main" id="{B9AA31AB-BA06-DC1C-A29D-47A72BA88CA9}"/>
              </a:ext>
            </a:extLst>
          </p:cNvPr>
          <p:cNvGraphicFramePr/>
          <p:nvPr>
            <p:extLst>
              <p:ext uri="{D42A27DB-BD31-4B8C-83A1-F6EECF244321}">
                <p14:modId xmlns:p14="http://schemas.microsoft.com/office/powerpoint/2010/main" val="1400808193"/>
              </p:ext>
            </p:extLst>
          </p:nvPr>
        </p:nvGraphicFramePr>
        <p:xfrm>
          <a:off x="1308098" y="1492250"/>
          <a:ext cx="9575801" cy="4819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3962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092EF-27A1-E4A0-061D-8DD9DABCD5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17928C6-D237-5B44-B53A-71160512D1E4}"/>
              </a:ext>
            </a:extLst>
          </p:cNvPr>
          <p:cNvSpPr>
            <a:spLocks noGrp="1"/>
          </p:cNvSpPr>
          <p:nvPr>
            <p:ph type="title"/>
          </p:nvPr>
        </p:nvSpPr>
        <p:spPr/>
        <p:txBody>
          <a:bodyPr/>
          <a:lstStyle/>
          <a:p>
            <a:r>
              <a:rPr lang="de-DE" dirty="0">
                <a:solidFill>
                  <a:schemeClr val="tx1"/>
                </a:solidFill>
              </a:rPr>
              <a:t>Protokoll der Urversammlung vom </a:t>
            </a:r>
            <a:br>
              <a:rPr lang="de-DE" dirty="0">
                <a:solidFill>
                  <a:schemeClr val="tx1"/>
                </a:solidFill>
              </a:rPr>
            </a:br>
            <a:r>
              <a:rPr lang="de-DE" dirty="0">
                <a:solidFill>
                  <a:schemeClr val="tx1"/>
                </a:solidFill>
              </a:rPr>
              <a:t>4. Juni 2024</a:t>
            </a:r>
          </a:p>
        </p:txBody>
      </p:sp>
      <p:sp>
        <p:nvSpPr>
          <p:cNvPr id="5" name="Fußzeilenplatzhalter 4">
            <a:extLst>
              <a:ext uri="{FF2B5EF4-FFF2-40B4-BE49-F238E27FC236}">
                <a16:creationId xmlns:a16="http://schemas.microsoft.com/office/drawing/2014/main" id="{5BE964BB-D939-5370-C6A0-657812AB72E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031AEF9-4169-6C73-559D-E7EE50287B99}"/>
              </a:ext>
            </a:extLst>
          </p:cNvPr>
          <p:cNvSpPr>
            <a:spLocks noGrp="1"/>
          </p:cNvSpPr>
          <p:nvPr>
            <p:ph type="sldNum" sz="quarter" idx="12"/>
          </p:nvPr>
        </p:nvSpPr>
        <p:spPr/>
        <p:txBody>
          <a:bodyPr/>
          <a:lstStyle/>
          <a:p>
            <a:fld id="{33883982-FD16-464E-B8BE-45F01105FA6D}" type="slidenum">
              <a:rPr lang="de-DE" smtClean="0"/>
              <a:t>11</a:t>
            </a:fld>
            <a:endParaRPr lang="de-DE"/>
          </a:p>
        </p:txBody>
      </p:sp>
      <p:sp>
        <p:nvSpPr>
          <p:cNvPr id="9" name="Rechteck 8">
            <a:extLst>
              <a:ext uri="{FF2B5EF4-FFF2-40B4-BE49-F238E27FC236}">
                <a16:creationId xmlns:a16="http://schemas.microsoft.com/office/drawing/2014/main" id="{D177D7FE-4E25-40FF-D104-CD1F451CD763}"/>
              </a:ext>
            </a:extLst>
          </p:cNvPr>
          <p:cNvSpPr/>
          <p:nvPr/>
        </p:nvSpPr>
        <p:spPr>
          <a:xfrm>
            <a:off x="0" y="2152650"/>
            <a:ext cx="12192000" cy="3175000"/>
          </a:xfrm>
          <a:prstGeom prst="rect">
            <a:avLst/>
          </a:prstGeom>
          <a:solidFill>
            <a:srgbClr val="EBD383"/>
          </a:solidFill>
          <a:ln>
            <a:solidFill>
              <a:srgbClr val="EBD3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600" b="1" dirty="0">
                <a:solidFill>
                  <a:schemeClr val="tx1"/>
                </a:solidFill>
              </a:rPr>
              <a:t>Genehmigung Protokoll</a:t>
            </a:r>
            <a:endParaRPr lang="de-CH" sz="3600" b="1" dirty="0">
              <a:solidFill>
                <a:schemeClr val="tx1"/>
              </a:solidFill>
            </a:endParaRPr>
          </a:p>
        </p:txBody>
      </p:sp>
    </p:spTree>
    <p:extLst>
      <p:ext uri="{BB962C8B-B14F-4D97-AF65-F5344CB8AC3E}">
        <p14:creationId xmlns:p14="http://schemas.microsoft.com/office/powerpoint/2010/main" val="2554229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t="-39000" b="-39000"/>
          </a:stretch>
        </a:blipFill>
        <a:effectLst/>
      </p:bgPr>
    </p:b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B6CE949D-384A-D7DF-86AE-14AA13D7FC9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D26E477-3895-628E-A908-246478F7C43F}"/>
              </a:ext>
            </a:extLst>
          </p:cNvPr>
          <p:cNvSpPr>
            <a:spLocks noGrp="1"/>
          </p:cNvSpPr>
          <p:nvPr>
            <p:ph type="sldNum" sz="quarter" idx="12"/>
          </p:nvPr>
        </p:nvSpPr>
        <p:spPr/>
        <p:txBody>
          <a:bodyPr/>
          <a:lstStyle/>
          <a:p>
            <a:fld id="{33883982-FD16-464E-B8BE-45F01105FA6D}" type="slidenum">
              <a:rPr lang="de-DE" smtClean="0"/>
              <a:t>12</a:t>
            </a:fld>
            <a:endParaRPr lang="de-DE"/>
          </a:p>
        </p:txBody>
      </p:sp>
      <mc:AlternateContent xmlns:mc="http://schemas.openxmlformats.org/markup-compatibility/2006">
        <mc:Choice xmlns:psuz="http://schemas.microsoft.com/office/powerpoint/2016/summaryzoom" Requires="psuz">
          <p:graphicFrame>
            <p:nvGraphicFramePr>
              <p:cNvPr id="8" name="Zusammenfassungszoom 7">
                <a:extLst>
                  <a:ext uri="{FF2B5EF4-FFF2-40B4-BE49-F238E27FC236}">
                    <a16:creationId xmlns:a16="http://schemas.microsoft.com/office/drawing/2014/main" id="{7BAA9424-83C8-32E3-EE3B-ADEE86EC8DA1}"/>
                  </a:ext>
                </a:extLst>
              </p:cNvPr>
              <p:cNvGraphicFramePr>
                <a:graphicFrameLocks noChangeAspect="1"/>
              </p:cNvGraphicFramePr>
              <p:nvPr>
                <p:extLst>
                  <p:ext uri="{D42A27DB-BD31-4B8C-83A1-F6EECF244321}">
                    <p14:modId xmlns:p14="http://schemas.microsoft.com/office/powerpoint/2010/main" val="1329592373"/>
                  </p:ext>
                </p:extLst>
              </p:nvPr>
            </p:nvGraphicFramePr>
            <p:xfrm>
              <a:off x="-908050" y="13752"/>
              <a:ext cx="13430249" cy="6707723"/>
            </p:xfrm>
            <a:graphic>
              <a:graphicData uri="http://schemas.microsoft.com/office/powerpoint/2016/summaryzoom">
                <psuz:summaryZm>
                  <psuz:summaryZmObj sectionId="{846BDA1F-CE4C-4589-A603-76FFD656F3C9}" offsetFactorX="-7859" offsetFactorY="156673" scaleFactorX="48759" scaleFactorY="82565">
                    <psuz:zmPr id="{33ED52D2-7A3B-4B02-8EC8-3311D341883D}" imageType="cover" transitionDur="1000">
                      <p166:blipFill xmlns:p166="http://schemas.microsoft.com/office/powerpoint/2016/6/main">
                        <a:blip r:embed="rId4"/>
                        <a:stretch>
                          <a:fillRect/>
                        </a:stretch>
                      </p166:blipFill>
                      <p166:spPr xmlns:p166="http://schemas.microsoft.com/office/powerpoint/2016/6/main">
                        <a:xfrm>
                          <a:off x="1236048" y="4760298"/>
                          <a:ext cx="1964536" cy="1871215"/>
                        </a:xfrm>
                        <a:prstGeom prst="rect">
                          <a:avLst/>
                        </a:prstGeom>
                        <a:ln w="3175">
                          <a:noFill/>
                        </a:ln>
                      </p166:spPr>
                    </psuz:zmPr>
                  </psuz:summaryZmObj>
                  <psuz:summaryZmObj sectionId="{6BAE54FA-DB23-43D5-B258-373D5CCCFC75}" offsetFactorX="-80744" offsetFactorY="83918" scaleFactorX="48906" scaleFactorY="82651">
                    <psuz:zmPr id="{B772FDD0-0B06-4F90-AF7F-2614EB631731}" imageType="cover" transitionDur="1000">
                      <p166:blipFill xmlns:p166="http://schemas.microsoft.com/office/powerpoint/2016/6/main">
                        <a:blip r:embed="rId5"/>
                        <a:stretch>
                          <a:fillRect/>
                        </a:stretch>
                      </p166:blipFill>
                      <p166:spPr xmlns:p166="http://schemas.microsoft.com/office/powerpoint/2016/6/main">
                        <a:xfrm>
                          <a:off x="2476660" y="3110437"/>
                          <a:ext cx="1970458" cy="1873164"/>
                        </a:xfrm>
                        <a:prstGeom prst="rect">
                          <a:avLst/>
                        </a:prstGeom>
                        <a:ln w="3175">
                          <a:noFill/>
                        </a:ln>
                      </p166:spPr>
                    </psuz:zmPr>
                  </psuz:summaryZmObj>
                  <psuz:summaryZmObj sectionId="{181D7994-BCA9-437E-9D41-526908D15580}" offsetFactorX="-213970" offsetFactorY="14716" scaleFactorX="48906" scaleFactorY="82651">
                    <psuz:zmPr id="{4D9AF1C5-8EB6-4529-A4AB-11767D105616}" imageType="cover" transitionDur="1000">
                      <p166:blipFill xmlns:p166="http://schemas.microsoft.com/office/powerpoint/2016/6/main">
                        <a:blip r:embed="rId6"/>
                        <a:stretch>
                          <a:fillRect/>
                        </a:stretch>
                      </p166:blipFill>
                      <p166:spPr xmlns:p166="http://schemas.microsoft.com/office/powerpoint/2016/6/main">
                        <a:xfrm>
                          <a:off x="1289050" y="1542075"/>
                          <a:ext cx="1970458" cy="1873164"/>
                        </a:xfrm>
                        <a:prstGeom prst="rect">
                          <a:avLst/>
                        </a:prstGeom>
                        <a:ln w="3175">
                          <a:noFill/>
                        </a:ln>
                      </p166:spPr>
                    </psuz:zmPr>
                  </psuz:summaryZmObj>
                  <psuz:summaryZmObj sectionId="{1F0AA853-0548-40FA-B992-BADF4C67A349}" offsetFactorX="186475" offsetFactorY="-149584" scaleFactorX="48906" scaleFactorY="82651">
                    <psuz:zmPr id="{10F92AF0-9AAA-4041-AF6A-BB8CAA04F042}" imageType="cover" transitionDur="1000">
                      <p166:blipFill xmlns:p166="http://schemas.microsoft.com/office/powerpoint/2016/6/main">
                        <a:blip r:embed="rId7"/>
                        <a:stretch>
                          <a:fillRect/>
                        </a:stretch>
                      </p166:blipFill>
                      <p166:spPr xmlns:p166="http://schemas.microsoft.com/office/powerpoint/2016/6/main">
                        <a:xfrm>
                          <a:off x="9062948" y="235899"/>
                          <a:ext cx="1970458" cy="1873164"/>
                        </a:xfrm>
                        <a:prstGeom prst="rect">
                          <a:avLst/>
                        </a:prstGeom>
                        <a:ln w="3175">
                          <a:noFill/>
                        </a:ln>
                      </p166:spPr>
                    </psuz:zmPr>
                  </psuz:summaryZmObj>
                  <psuz:summaryZmObj sectionId="{70653013-6999-4B45-8BC5-EE741A2F7068}" offsetFactorX="129919" offsetFactorY="-75751" scaleFactorX="48906" scaleFactorY="82651">
                    <psuz:zmPr id="{706C8BDF-7095-416D-8E76-A2960BA1B3C0}" imageType="cover" transitionDur="1000">
                      <p166:blipFill xmlns:p166="http://schemas.microsoft.com/office/powerpoint/2016/6/main">
                        <a:blip r:embed="rId8"/>
                        <a:stretch>
                          <a:fillRect/>
                        </a:stretch>
                      </p166:blipFill>
                      <p166:spPr xmlns:p166="http://schemas.microsoft.com/office/powerpoint/2016/6/main">
                        <a:xfrm>
                          <a:off x="10964429" y="1909216"/>
                          <a:ext cx="1970458" cy="1873164"/>
                        </a:xfrm>
                        <a:prstGeom prst="rect">
                          <a:avLst/>
                        </a:prstGeom>
                        <a:ln w="3175">
                          <a:noFill/>
                        </a:ln>
                      </p166:spPr>
                    </psuz:zmPr>
                  </psuz:summaryZmObj>
                  <psuz:summaryZmObj sectionId="{A3BD971A-6BE3-4EC0-96BF-D322E78B8366}" offsetFactorX="-465" offsetFactorY="19590" scaleFactorX="48906" scaleFactorY="82651">
                    <psuz:zmPr id="{E46D0155-F37A-4C39-9332-C1B70DD05B29}" imageType="cover" transitionDur="1000">
                      <p166:blipFill xmlns:p166="http://schemas.microsoft.com/office/powerpoint/2016/6/main">
                        <a:blip r:embed="rId9"/>
                        <a:stretch>
                          <a:fillRect/>
                        </a:stretch>
                      </p166:blipFill>
                      <p166:spPr xmlns:p166="http://schemas.microsoft.com/office/powerpoint/2016/6/main">
                        <a:xfrm>
                          <a:off x="9891325" y="4069981"/>
                          <a:ext cx="1970458" cy="1873164"/>
                        </a:xfrm>
                        <a:prstGeom prst="rect">
                          <a:avLst/>
                        </a:prstGeom>
                        <a:ln w="3175">
                          <a:noFill/>
                        </a:ln>
                      </p166:spPr>
                    </psuz:zmPr>
                  </psuz:summaryZmObj>
                  <psuz:gridLayout/>
                </psuz:summaryZm>
              </a:graphicData>
            </a:graphic>
          </p:graphicFrame>
        </mc:Choice>
        <mc:Fallback>
          <p:grpSp>
            <p:nvGrpSpPr>
              <p:cNvPr id="8" name="Zusammenfassungszoom 7">
                <a:extLst>
                  <a:ext uri="{FF2B5EF4-FFF2-40B4-BE49-F238E27FC236}">
                    <a16:creationId xmlns:a16="http://schemas.microsoft.com/office/drawing/2014/main" id="{7BAA9424-83C8-32E3-EE3B-ADEE86EC8DA1}"/>
                  </a:ext>
                </a:extLst>
              </p:cNvPr>
              <p:cNvGrpSpPr>
                <a:grpSpLocks noGrp="1" noUngrp="1" noRot="1" noChangeAspect="1" noMove="1" noResize="1"/>
              </p:cNvGrpSpPr>
              <p:nvPr/>
            </p:nvGrpSpPr>
            <p:grpSpPr>
              <a:xfrm>
                <a:off x="-908050" y="13752"/>
                <a:ext cx="13430249" cy="6707723"/>
                <a:chOff x="-908050" y="13752"/>
                <a:chExt cx="13430249" cy="6707723"/>
              </a:xfrm>
            </p:grpSpPr>
            <p:pic>
              <p:nvPicPr>
                <p:cNvPr id="2" name="Grafik 2">
                  <a:hlinkClick r:id="rId10"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327998" y="4774050"/>
                  <a:ext cx="1964536" cy="1871215"/>
                </a:xfrm>
                <a:prstGeom prst="rect">
                  <a:avLst/>
                </a:prstGeom>
                <a:ln w="3175">
                  <a:noFill/>
                </a:ln>
              </p:spPr>
            </p:pic>
            <p:pic>
              <p:nvPicPr>
                <p:cNvPr id="3" name="Grafik 3">
                  <a:hlinkClick r:id="rId11"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1568610" y="3124189"/>
                  <a:ext cx="1970458" cy="1873164"/>
                </a:xfrm>
                <a:prstGeom prst="rect">
                  <a:avLst/>
                </a:prstGeom>
                <a:ln w="3175">
                  <a:noFill/>
                </a:ln>
              </p:spPr>
            </p:pic>
            <p:pic>
              <p:nvPicPr>
                <p:cNvPr id="4" name="Grafik 4">
                  <a:hlinkClick r:id="rId12"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381000" y="1555827"/>
                  <a:ext cx="1970458" cy="1873164"/>
                </a:xfrm>
                <a:prstGeom prst="rect">
                  <a:avLst/>
                </a:prstGeom>
                <a:ln w="3175">
                  <a:noFill/>
                </a:ln>
              </p:spPr>
            </p:pic>
            <p:pic>
              <p:nvPicPr>
                <p:cNvPr id="7" name="Grafik 7">
                  <a:hlinkClick r:id="rId13"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8154898" y="249651"/>
                  <a:ext cx="1970458" cy="1873164"/>
                </a:xfrm>
                <a:prstGeom prst="rect">
                  <a:avLst/>
                </a:prstGeom>
                <a:ln w="3175">
                  <a:noFill/>
                </a:ln>
              </p:spPr>
            </p:pic>
            <p:pic>
              <p:nvPicPr>
                <p:cNvPr id="9" name="Grafik 9">
                  <a:hlinkClick r:id="rId14"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10056379" y="1922968"/>
                  <a:ext cx="1970458" cy="1873164"/>
                </a:xfrm>
                <a:prstGeom prst="rect">
                  <a:avLst/>
                </a:prstGeom>
                <a:ln w="3175">
                  <a:noFill/>
                </a:ln>
              </p:spPr>
            </p:pic>
            <p:pic>
              <p:nvPicPr>
                <p:cNvPr id="10" name="Grafik 10">
                  <a:hlinkClick r:id="rId15"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8983275" y="4083733"/>
                  <a:ext cx="1970458" cy="1873164"/>
                </a:xfrm>
                <a:prstGeom prst="rect">
                  <a:avLst/>
                </a:prstGeom>
                <a:ln w="3175">
                  <a:noFill/>
                </a:ln>
              </p:spPr>
            </p:pic>
          </p:grpSp>
        </mc:Fallback>
      </mc:AlternateContent>
      <mc:AlternateContent xmlns:mc="http://schemas.openxmlformats.org/markup-compatibility/2006">
        <mc:Choice xmlns:psuz="http://schemas.microsoft.com/office/powerpoint/2016/summaryzoom" Requires="psuz">
          <p:graphicFrame>
            <p:nvGraphicFramePr>
              <p:cNvPr id="12" name="Zusammenfassungszoom 11">
                <a:extLst>
                  <a:ext uri="{FF2B5EF4-FFF2-40B4-BE49-F238E27FC236}">
                    <a16:creationId xmlns:a16="http://schemas.microsoft.com/office/drawing/2014/main" id="{65741BCF-F11A-32B5-AA81-FD9A1B22AE15}"/>
                  </a:ext>
                </a:extLst>
              </p:cNvPr>
              <p:cNvGraphicFramePr>
                <a:graphicFrameLocks noChangeAspect="1"/>
              </p:cNvGraphicFramePr>
              <p:nvPr>
                <p:extLst>
                  <p:ext uri="{D42A27DB-BD31-4B8C-83A1-F6EECF244321}">
                    <p14:modId xmlns:p14="http://schemas.microsoft.com/office/powerpoint/2010/main" val="1496767444"/>
                  </p:ext>
                </p:extLst>
              </p:nvPr>
            </p:nvGraphicFramePr>
            <p:xfrm>
              <a:off x="234734" y="136525"/>
              <a:ext cx="4698543" cy="1790699"/>
            </p:xfrm>
            <a:graphic>
              <a:graphicData uri="http://schemas.microsoft.com/office/powerpoint/2016/summaryzoom">
                <psuz:summaryZm>
                  <psuz:summaryZmObj sectionId="{9AEE8166-9475-46B5-9352-F09118EB6091}" offsetFactorX="8200" offsetFactorY="-2575" scaleFactorX="63418" scaleFactorY="105962">
                    <psuz:zmPr id="{3196CC0C-8085-49FC-8E0E-1DC00A732DAA}" imageType="cover" transitionDur="1000">
                      <p166:blipFill xmlns:p166="http://schemas.microsoft.com/office/powerpoint/2016/6/main">
                        <a:blip r:embed="rId16"/>
                        <a:stretch>
                          <a:fillRect/>
                        </a:stretch>
                      </p166:blipFill>
                      <p166:spPr xmlns:p166="http://schemas.microsoft.com/office/powerpoint/2016/6/main">
                        <a:xfrm>
                          <a:off x="1675712" y="0"/>
                          <a:ext cx="1817000" cy="1707714"/>
                        </a:xfrm>
                        <a:prstGeom prst="rect">
                          <a:avLst/>
                        </a:prstGeom>
                      </p166:spPr>
                    </psuz:zmPr>
                  </psuz:summaryZmObj>
                  <psuz:gridLayout/>
                </psuz:summaryZm>
              </a:graphicData>
            </a:graphic>
          </p:graphicFrame>
        </mc:Choice>
        <mc:Fallback>
          <p:grpSp>
            <p:nvGrpSpPr>
              <p:cNvPr id="12" name="Zusammenfassungszoom 11">
                <a:extLst>
                  <a:ext uri="{FF2B5EF4-FFF2-40B4-BE49-F238E27FC236}">
                    <a16:creationId xmlns:a16="http://schemas.microsoft.com/office/drawing/2014/main" id="{65741BCF-F11A-32B5-AA81-FD9A1B22AE15}"/>
                  </a:ext>
                </a:extLst>
              </p:cNvPr>
              <p:cNvGrpSpPr>
                <a:grpSpLocks noGrp="1" noUngrp="1" noRot="1" noChangeAspect="1" noMove="1" noResize="1"/>
              </p:cNvGrpSpPr>
              <p:nvPr/>
            </p:nvGrpSpPr>
            <p:grpSpPr>
              <a:xfrm>
                <a:off x="234734" y="136525"/>
                <a:ext cx="4698543" cy="1790699"/>
                <a:chOff x="234734" y="136525"/>
                <a:chExt cx="4698543" cy="1790699"/>
              </a:xfrm>
            </p:grpSpPr>
            <p:pic>
              <p:nvPicPr>
                <p:cNvPr id="11" name="Grafik 11">
                  <a:hlinkClick r:id="rId17" action="ppaction://hlinksldjump"/>
                </p:cNvPr>
                <p:cNvPicPr>
                  <a:picLocks noSelect="1" noRot="1" noChangeAspect="1" noMove="1" noResize="1" noEditPoints="1" noAdjustHandles="1" noChangeArrowheads="1" noChangeShapeType="1"/>
                </p:cNvPicPr>
                <p:nvPr/>
              </p:nvPicPr>
              <p:blipFill>
                <a:blip r:embed="rId16"/>
                <a:stretch>
                  <a:fillRect/>
                </a:stretch>
              </p:blipFill>
              <p:spPr>
                <a:xfrm>
                  <a:off x="1910446" y="136525"/>
                  <a:ext cx="1817000" cy="1707714"/>
                </a:xfrm>
                <a:prstGeom prst="rect">
                  <a:avLst/>
                </a:prstGeom>
              </p:spPr>
            </p:pic>
          </p:grpSp>
        </mc:Fallback>
      </mc:AlternateContent>
    </p:spTree>
    <p:extLst>
      <p:ext uri="{BB962C8B-B14F-4D97-AF65-F5344CB8AC3E}">
        <p14:creationId xmlns:p14="http://schemas.microsoft.com/office/powerpoint/2010/main" val="3841761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a:extLst>
            <a:ext uri="{FF2B5EF4-FFF2-40B4-BE49-F238E27FC236}">
              <a16:creationId xmlns:a16="http://schemas.microsoft.com/office/drawing/2014/main" id="{E4D01809-20ED-8DCA-F9CA-1A4747F27C5B}"/>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9E31164D-16C5-270A-156C-C52657E50AE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B53EE6C-D72F-2794-5920-1AE18E5257D3}"/>
              </a:ext>
            </a:extLst>
          </p:cNvPr>
          <p:cNvSpPr>
            <a:spLocks noGrp="1"/>
          </p:cNvSpPr>
          <p:nvPr>
            <p:ph type="sldNum" sz="quarter" idx="12"/>
          </p:nvPr>
        </p:nvSpPr>
        <p:spPr/>
        <p:txBody>
          <a:bodyPr/>
          <a:lstStyle/>
          <a:p>
            <a:fld id="{33883982-FD16-464E-B8BE-45F01105FA6D}" type="slidenum">
              <a:rPr lang="de-DE" smtClean="0"/>
              <a:t>13</a:t>
            </a:fld>
            <a:endParaRPr lang="de-DE"/>
          </a:p>
        </p:txBody>
      </p:sp>
      <p:grpSp>
        <p:nvGrpSpPr>
          <p:cNvPr id="2" name="Gruppieren 1">
            <a:extLst>
              <a:ext uri="{FF2B5EF4-FFF2-40B4-BE49-F238E27FC236}">
                <a16:creationId xmlns:a16="http://schemas.microsoft.com/office/drawing/2014/main" id="{C7EBC272-E140-334B-824F-FF1B39CD69BD}"/>
              </a:ext>
            </a:extLst>
          </p:cNvPr>
          <p:cNvGrpSpPr/>
          <p:nvPr/>
        </p:nvGrpSpPr>
        <p:grpSpPr>
          <a:xfrm>
            <a:off x="2960700" y="136525"/>
            <a:ext cx="6532550" cy="6219825"/>
            <a:chOff x="2960700" y="136525"/>
            <a:chExt cx="6532550" cy="6219825"/>
          </a:xfrm>
        </p:grpSpPr>
        <p:pic>
          <p:nvPicPr>
            <p:cNvPr id="10" name="Grafik 9" descr="Karte mit Ortsmarkierung mit einfarbiger Füllung">
              <a:extLst>
                <a:ext uri="{FF2B5EF4-FFF2-40B4-BE49-F238E27FC236}">
                  <a16:creationId xmlns:a16="http://schemas.microsoft.com/office/drawing/2014/main" id="{4A331F52-9C4B-0EA8-9E6C-448A65D4F4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84675" y="248386"/>
              <a:ext cx="3981450" cy="3981450"/>
            </a:xfrm>
            <a:prstGeom prst="rect">
              <a:avLst/>
            </a:prstGeom>
          </p:spPr>
        </p:pic>
        <p:sp>
          <p:nvSpPr>
            <p:cNvPr id="7" name="Ellipse 6">
              <a:extLst>
                <a:ext uri="{FF2B5EF4-FFF2-40B4-BE49-F238E27FC236}">
                  <a16:creationId xmlns:a16="http://schemas.microsoft.com/office/drawing/2014/main" id="{5B27C12D-D898-409B-4C9E-044B4D27E4AC}"/>
                </a:ext>
              </a:extLst>
            </p:cNvPr>
            <p:cNvSpPr/>
            <p:nvPr/>
          </p:nvSpPr>
          <p:spPr>
            <a:xfrm>
              <a:off x="2960700" y="136525"/>
              <a:ext cx="6532550" cy="6219825"/>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de-CH" dirty="0">
                <a:solidFill>
                  <a:schemeClr val="tx1"/>
                </a:solidFill>
              </a:endParaRPr>
            </a:p>
          </p:txBody>
        </p:sp>
        <p:sp>
          <p:nvSpPr>
            <p:cNvPr id="13" name="Textfeld 12">
              <a:extLst>
                <a:ext uri="{FF2B5EF4-FFF2-40B4-BE49-F238E27FC236}">
                  <a16:creationId xmlns:a16="http://schemas.microsoft.com/office/drawing/2014/main" id="{11E819E6-8430-0CA6-7473-DF8C154FA056}"/>
                </a:ext>
              </a:extLst>
            </p:cNvPr>
            <p:cNvSpPr txBox="1"/>
            <p:nvPr/>
          </p:nvSpPr>
          <p:spPr>
            <a:xfrm>
              <a:off x="3227400" y="4229836"/>
              <a:ext cx="6096000" cy="1200329"/>
            </a:xfrm>
            <a:prstGeom prst="rect">
              <a:avLst/>
            </a:prstGeom>
            <a:noFill/>
          </p:spPr>
          <p:txBody>
            <a:bodyPr wrap="square">
              <a:spAutoFit/>
            </a:bodyPr>
            <a:lstStyle/>
            <a:p>
              <a:pPr algn="ctr"/>
              <a:r>
                <a:rPr lang="de-DE" sz="7200" dirty="0">
                  <a:solidFill>
                    <a:schemeClr val="tx1"/>
                  </a:solidFill>
                </a:rPr>
                <a:t>Parameter</a:t>
              </a:r>
              <a:endParaRPr lang="de-CH" sz="7200" dirty="0">
                <a:solidFill>
                  <a:schemeClr val="tx1"/>
                </a:solidFill>
              </a:endParaRPr>
            </a:p>
          </p:txBody>
        </p:sp>
      </p:grpSp>
    </p:spTree>
    <p:extLst>
      <p:ext uri="{BB962C8B-B14F-4D97-AF65-F5344CB8AC3E}">
        <p14:creationId xmlns:p14="http://schemas.microsoft.com/office/powerpoint/2010/main" val="2851259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D383"/>
        </a:solidFill>
        <a:effectLst/>
      </p:bgPr>
    </p:bg>
    <p:spTree>
      <p:nvGrpSpPr>
        <p:cNvPr id="1" name="">
          <a:extLst>
            <a:ext uri="{FF2B5EF4-FFF2-40B4-BE49-F238E27FC236}">
              <a16:creationId xmlns:a16="http://schemas.microsoft.com/office/drawing/2014/main" id="{758D81AF-A597-7099-60AC-887F7F667A74}"/>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00AC321E-FF5D-3FE0-BB68-166E454B45D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CC4E025-3F1F-B330-9E65-B550CD5F2F28}"/>
              </a:ext>
            </a:extLst>
          </p:cNvPr>
          <p:cNvSpPr>
            <a:spLocks noGrp="1"/>
          </p:cNvSpPr>
          <p:nvPr>
            <p:ph type="sldNum" sz="quarter" idx="12"/>
          </p:nvPr>
        </p:nvSpPr>
        <p:spPr/>
        <p:txBody>
          <a:bodyPr/>
          <a:lstStyle/>
          <a:p>
            <a:fld id="{33883982-FD16-464E-B8BE-45F01105FA6D}" type="slidenum">
              <a:rPr lang="de-DE" smtClean="0"/>
              <a:t>14</a:t>
            </a:fld>
            <a:endParaRPr lang="de-DE"/>
          </a:p>
        </p:txBody>
      </p:sp>
      <p:pic>
        <p:nvPicPr>
          <p:cNvPr id="18" name="Grafik 17" descr="Steuer mit einfarbiger Füllung">
            <a:extLst>
              <a:ext uri="{FF2B5EF4-FFF2-40B4-BE49-F238E27FC236}">
                <a16:creationId xmlns:a16="http://schemas.microsoft.com/office/drawing/2014/main" id="{B2EFE49D-28A9-2AAE-8ECC-7C44A26459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5944" y="3787877"/>
            <a:ext cx="2431388" cy="2431388"/>
          </a:xfrm>
          <a:prstGeom prst="rect">
            <a:avLst/>
          </a:prstGeom>
        </p:spPr>
      </p:pic>
      <p:pic>
        <p:nvPicPr>
          <p:cNvPr id="26" name="Grafik 25" descr="Münzen mit einfarbiger Füllung">
            <a:extLst>
              <a:ext uri="{FF2B5EF4-FFF2-40B4-BE49-F238E27FC236}">
                <a16:creationId xmlns:a16="http://schemas.microsoft.com/office/drawing/2014/main" id="{7CF85913-AE38-FFDD-BFD8-0C4E4B1875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32912" y="4029593"/>
            <a:ext cx="2189672" cy="2189672"/>
          </a:xfrm>
          <a:prstGeom prst="rect">
            <a:avLst/>
          </a:prstGeom>
        </p:spPr>
      </p:pic>
      <p:pic>
        <p:nvPicPr>
          <p:cNvPr id="34" name="Grafik 33" descr="Gruppe von Personen mit einfarbiger Füllung">
            <a:extLst>
              <a:ext uri="{FF2B5EF4-FFF2-40B4-BE49-F238E27FC236}">
                <a16:creationId xmlns:a16="http://schemas.microsoft.com/office/drawing/2014/main" id="{6E6D3A1F-07EA-346F-1F38-789CF6356C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48165" y="3827887"/>
            <a:ext cx="2104645" cy="2104645"/>
          </a:xfrm>
          <a:prstGeom prst="rect">
            <a:avLst/>
          </a:prstGeom>
        </p:spPr>
      </p:pic>
      <p:grpSp>
        <p:nvGrpSpPr>
          <p:cNvPr id="2" name="Gruppieren 1">
            <a:extLst>
              <a:ext uri="{FF2B5EF4-FFF2-40B4-BE49-F238E27FC236}">
                <a16:creationId xmlns:a16="http://schemas.microsoft.com/office/drawing/2014/main" id="{7CD4C1C5-9251-477E-DD79-080F9779483A}"/>
              </a:ext>
            </a:extLst>
          </p:cNvPr>
          <p:cNvGrpSpPr/>
          <p:nvPr/>
        </p:nvGrpSpPr>
        <p:grpSpPr>
          <a:xfrm>
            <a:off x="4654536" y="122363"/>
            <a:ext cx="2882926" cy="2706044"/>
            <a:chOff x="2960700" y="136525"/>
            <a:chExt cx="6532550" cy="6219825"/>
          </a:xfrm>
        </p:grpSpPr>
        <p:pic>
          <p:nvPicPr>
            <p:cNvPr id="3" name="Grafik 2" descr="Karte mit Ortsmarkierung mit einfarbiger Füllung">
              <a:extLst>
                <a:ext uri="{FF2B5EF4-FFF2-40B4-BE49-F238E27FC236}">
                  <a16:creationId xmlns:a16="http://schemas.microsoft.com/office/drawing/2014/main" id="{11854246-A82B-1686-8500-26948C35300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84675" y="248386"/>
              <a:ext cx="3981450" cy="3981450"/>
            </a:xfrm>
            <a:prstGeom prst="rect">
              <a:avLst/>
            </a:prstGeom>
          </p:spPr>
        </p:pic>
        <p:sp>
          <p:nvSpPr>
            <p:cNvPr id="7" name="Ellipse 6">
              <a:extLst>
                <a:ext uri="{FF2B5EF4-FFF2-40B4-BE49-F238E27FC236}">
                  <a16:creationId xmlns:a16="http://schemas.microsoft.com/office/drawing/2014/main" id="{75FA6B95-C86C-3924-E7B1-24E30F2736FC}"/>
                </a:ext>
              </a:extLst>
            </p:cNvPr>
            <p:cNvSpPr/>
            <p:nvPr/>
          </p:nvSpPr>
          <p:spPr>
            <a:xfrm>
              <a:off x="2960700" y="136525"/>
              <a:ext cx="6532550" cy="6219825"/>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de-CH" dirty="0">
                <a:solidFill>
                  <a:schemeClr val="tx1"/>
                </a:solidFill>
              </a:endParaRPr>
            </a:p>
          </p:txBody>
        </p:sp>
        <p:sp>
          <p:nvSpPr>
            <p:cNvPr id="8" name="Textfeld 7">
              <a:extLst>
                <a:ext uri="{FF2B5EF4-FFF2-40B4-BE49-F238E27FC236}">
                  <a16:creationId xmlns:a16="http://schemas.microsoft.com/office/drawing/2014/main" id="{805F6862-DD77-4C9E-BE59-B49D1C5345AF}"/>
                </a:ext>
              </a:extLst>
            </p:cNvPr>
            <p:cNvSpPr txBox="1"/>
            <p:nvPr/>
          </p:nvSpPr>
          <p:spPr>
            <a:xfrm>
              <a:off x="3227399" y="4229834"/>
              <a:ext cx="6096000" cy="1344102"/>
            </a:xfrm>
            <a:prstGeom prst="rect">
              <a:avLst/>
            </a:prstGeom>
            <a:noFill/>
          </p:spPr>
          <p:txBody>
            <a:bodyPr wrap="square">
              <a:spAutoFit/>
            </a:bodyPr>
            <a:lstStyle/>
            <a:p>
              <a:pPr algn="ctr"/>
              <a:r>
                <a:rPr lang="de-DE" sz="3200" dirty="0"/>
                <a:t>Parameter</a:t>
              </a:r>
              <a:endParaRPr lang="de-CH" sz="3200" dirty="0"/>
            </a:p>
          </p:txBody>
        </p:sp>
      </p:grpSp>
    </p:spTree>
    <p:extLst>
      <p:ext uri="{BB962C8B-B14F-4D97-AF65-F5344CB8AC3E}">
        <p14:creationId xmlns:p14="http://schemas.microsoft.com/office/powerpoint/2010/main" val="1633687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BD383"/>
        </a:solidFill>
        <a:effectLst/>
      </p:bgPr>
    </p:b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46F086F2-4696-6467-BEA1-BF0EA01E8CE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9CB0C15-AF0E-2A17-3231-BDF36A45A122}"/>
              </a:ext>
            </a:extLst>
          </p:cNvPr>
          <p:cNvSpPr>
            <a:spLocks noGrp="1"/>
          </p:cNvSpPr>
          <p:nvPr>
            <p:ph type="sldNum" sz="quarter" idx="12"/>
          </p:nvPr>
        </p:nvSpPr>
        <p:spPr/>
        <p:txBody>
          <a:bodyPr/>
          <a:lstStyle/>
          <a:p>
            <a:fld id="{33883982-FD16-464E-B8BE-45F01105FA6D}" type="slidenum">
              <a:rPr lang="de-DE" smtClean="0"/>
              <a:t>15</a:t>
            </a:fld>
            <a:endParaRPr lang="de-DE"/>
          </a:p>
        </p:txBody>
      </p:sp>
      <p:sp>
        <p:nvSpPr>
          <p:cNvPr id="10" name="Rechteck 9">
            <a:extLst>
              <a:ext uri="{FF2B5EF4-FFF2-40B4-BE49-F238E27FC236}">
                <a16:creationId xmlns:a16="http://schemas.microsoft.com/office/drawing/2014/main" id="{39E7F675-A766-69CA-264A-D3BA69657E95}"/>
              </a:ext>
            </a:extLst>
          </p:cNvPr>
          <p:cNvSpPr/>
          <p:nvPr/>
        </p:nvSpPr>
        <p:spPr>
          <a:xfrm>
            <a:off x="232199" y="3210839"/>
            <a:ext cx="3600000" cy="766800"/>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2000" dirty="0"/>
              <a:t>Steuerkoeffizient 1.0</a:t>
            </a:r>
          </a:p>
        </p:txBody>
      </p:sp>
      <p:sp>
        <p:nvSpPr>
          <p:cNvPr id="11" name="Rechteck 10">
            <a:extLst>
              <a:ext uri="{FF2B5EF4-FFF2-40B4-BE49-F238E27FC236}">
                <a16:creationId xmlns:a16="http://schemas.microsoft.com/office/drawing/2014/main" id="{9E6B8FB8-ED75-548D-768D-323CC669E64F}"/>
              </a:ext>
            </a:extLst>
          </p:cNvPr>
          <p:cNvSpPr/>
          <p:nvPr/>
        </p:nvSpPr>
        <p:spPr>
          <a:xfrm>
            <a:off x="232199" y="4098363"/>
            <a:ext cx="3600000" cy="766800"/>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2000" dirty="0"/>
              <a:t>Steuerindexierung 176</a:t>
            </a:r>
          </a:p>
        </p:txBody>
      </p:sp>
      <p:sp>
        <p:nvSpPr>
          <p:cNvPr id="12" name="Rechteck 11">
            <a:extLst>
              <a:ext uri="{FF2B5EF4-FFF2-40B4-BE49-F238E27FC236}">
                <a16:creationId xmlns:a16="http://schemas.microsoft.com/office/drawing/2014/main" id="{9EB529A1-FB1C-5CAC-5B4C-87655D614550}"/>
              </a:ext>
            </a:extLst>
          </p:cNvPr>
          <p:cNvSpPr/>
          <p:nvPr/>
        </p:nvSpPr>
        <p:spPr>
          <a:xfrm>
            <a:off x="232200" y="5873412"/>
            <a:ext cx="3600000" cy="766800"/>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dirty="0"/>
              <a:t>H</a:t>
            </a:r>
            <a:r>
              <a:rPr lang="de-CH" sz="2000" dirty="0" err="1"/>
              <a:t>undesteuer</a:t>
            </a:r>
            <a:r>
              <a:rPr lang="de-CH" sz="2000" dirty="0"/>
              <a:t> CHF 175</a:t>
            </a:r>
          </a:p>
        </p:txBody>
      </p:sp>
      <p:pic>
        <p:nvPicPr>
          <p:cNvPr id="18" name="Grafik 17" descr="Steuer mit einfarbiger Füllung">
            <a:extLst>
              <a:ext uri="{FF2B5EF4-FFF2-40B4-BE49-F238E27FC236}">
                <a16:creationId xmlns:a16="http://schemas.microsoft.com/office/drawing/2014/main" id="{02455588-FA04-C0F5-A42D-FA59EF2C4A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0701" y="1243086"/>
            <a:ext cx="1967753" cy="1967753"/>
          </a:xfrm>
          <a:prstGeom prst="rect">
            <a:avLst/>
          </a:prstGeom>
        </p:spPr>
      </p:pic>
      <p:sp>
        <p:nvSpPr>
          <p:cNvPr id="24" name="Rechteck 23">
            <a:extLst>
              <a:ext uri="{FF2B5EF4-FFF2-40B4-BE49-F238E27FC236}">
                <a16:creationId xmlns:a16="http://schemas.microsoft.com/office/drawing/2014/main" id="{BB34761A-0C17-FC7A-ED36-B5021D7A3C6A}"/>
              </a:ext>
            </a:extLst>
          </p:cNvPr>
          <p:cNvSpPr/>
          <p:nvPr/>
        </p:nvSpPr>
        <p:spPr>
          <a:xfrm>
            <a:off x="232199" y="4988042"/>
            <a:ext cx="3600000" cy="766800"/>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dirty="0"/>
              <a:t>K</a:t>
            </a:r>
            <a:r>
              <a:rPr lang="de-CH" sz="2000" dirty="0" err="1"/>
              <a:t>opfsteuer</a:t>
            </a:r>
            <a:r>
              <a:rPr lang="de-CH" sz="2000" dirty="0"/>
              <a:t> CHF 24</a:t>
            </a:r>
          </a:p>
        </p:txBody>
      </p:sp>
      <p:pic>
        <p:nvPicPr>
          <p:cNvPr id="26" name="Grafik 25" descr="Münzen mit einfarbiger Füllung">
            <a:extLst>
              <a:ext uri="{FF2B5EF4-FFF2-40B4-BE49-F238E27FC236}">
                <a16:creationId xmlns:a16="http://schemas.microsoft.com/office/drawing/2014/main" id="{B7BBB274-5622-A2EC-A2D8-D7B8C60B69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53886" y="1509999"/>
            <a:ext cx="1684733" cy="1684733"/>
          </a:xfrm>
          <a:prstGeom prst="rect">
            <a:avLst/>
          </a:prstGeom>
        </p:spPr>
      </p:pic>
      <p:sp>
        <p:nvSpPr>
          <p:cNvPr id="27" name="Rechteck 26">
            <a:extLst>
              <a:ext uri="{FF2B5EF4-FFF2-40B4-BE49-F238E27FC236}">
                <a16:creationId xmlns:a16="http://schemas.microsoft.com/office/drawing/2014/main" id="{ACC1E4CF-A160-95BB-1EFD-FCEA788FB59D}"/>
              </a:ext>
            </a:extLst>
          </p:cNvPr>
          <p:cNvSpPr/>
          <p:nvPr/>
        </p:nvSpPr>
        <p:spPr>
          <a:xfrm>
            <a:off x="3979991" y="3195963"/>
            <a:ext cx="5096774" cy="778986"/>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dirty="0"/>
              <a:t>V</a:t>
            </a:r>
            <a:r>
              <a:rPr lang="de-CH" sz="2000" dirty="0" err="1"/>
              <a:t>ergütungszins</a:t>
            </a:r>
            <a:r>
              <a:rPr lang="de-CH" sz="2000" dirty="0"/>
              <a:t> auf Vorauszahlungen Steuern 0.25 %</a:t>
            </a:r>
          </a:p>
        </p:txBody>
      </p:sp>
      <p:sp>
        <p:nvSpPr>
          <p:cNvPr id="28" name="Rechteck 27">
            <a:extLst>
              <a:ext uri="{FF2B5EF4-FFF2-40B4-BE49-F238E27FC236}">
                <a16:creationId xmlns:a16="http://schemas.microsoft.com/office/drawing/2014/main" id="{F935C4FB-81B2-8BFB-E693-D3903C537227}"/>
              </a:ext>
            </a:extLst>
          </p:cNvPr>
          <p:cNvSpPr/>
          <p:nvPr/>
        </p:nvSpPr>
        <p:spPr>
          <a:xfrm>
            <a:off x="3979991" y="4084757"/>
            <a:ext cx="5096774" cy="778986"/>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dirty="0"/>
              <a:t>V</a:t>
            </a:r>
            <a:r>
              <a:rPr lang="de-CH" sz="2000" dirty="0" err="1"/>
              <a:t>erzugszins</a:t>
            </a:r>
            <a:r>
              <a:rPr lang="de-CH" sz="2000" dirty="0"/>
              <a:t> 3.75 %</a:t>
            </a:r>
          </a:p>
        </p:txBody>
      </p:sp>
      <p:sp>
        <p:nvSpPr>
          <p:cNvPr id="29" name="Rechteck 28">
            <a:extLst>
              <a:ext uri="{FF2B5EF4-FFF2-40B4-BE49-F238E27FC236}">
                <a16:creationId xmlns:a16="http://schemas.microsoft.com/office/drawing/2014/main" id="{969D7AAC-EDAF-FF88-688D-AEA4C1C849F1}"/>
              </a:ext>
            </a:extLst>
          </p:cNvPr>
          <p:cNvSpPr/>
          <p:nvPr/>
        </p:nvSpPr>
        <p:spPr>
          <a:xfrm>
            <a:off x="3979991" y="4988042"/>
            <a:ext cx="5096774" cy="778986"/>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dirty="0"/>
              <a:t>Zinsgutschrift auf Steuerrückerstattungen 3.75 %</a:t>
            </a:r>
            <a:endParaRPr lang="de-CH" sz="2000" dirty="0"/>
          </a:p>
        </p:txBody>
      </p:sp>
      <p:sp>
        <p:nvSpPr>
          <p:cNvPr id="30" name="Rechteck 29">
            <a:extLst>
              <a:ext uri="{FF2B5EF4-FFF2-40B4-BE49-F238E27FC236}">
                <a16:creationId xmlns:a16="http://schemas.microsoft.com/office/drawing/2014/main" id="{A7C1880D-90F1-24AE-5EBF-8E7F0C050BB9}"/>
              </a:ext>
            </a:extLst>
          </p:cNvPr>
          <p:cNvSpPr/>
          <p:nvPr/>
        </p:nvSpPr>
        <p:spPr>
          <a:xfrm>
            <a:off x="3979991" y="5891327"/>
            <a:ext cx="5096774" cy="778986"/>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dirty="0"/>
              <a:t>Negativer Ausgleichszins 3.75 %</a:t>
            </a:r>
            <a:endParaRPr lang="de-CH" sz="2000" dirty="0"/>
          </a:p>
        </p:txBody>
      </p:sp>
      <p:sp>
        <p:nvSpPr>
          <p:cNvPr id="31" name="Rechteck 30">
            <a:extLst>
              <a:ext uri="{FF2B5EF4-FFF2-40B4-BE49-F238E27FC236}">
                <a16:creationId xmlns:a16="http://schemas.microsoft.com/office/drawing/2014/main" id="{59EC1190-20C6-3B07-1540-4A83A4B3C128}"/>
              </a:ext>
            </a:extLst>
          </p:cNvPr>
          <p:cNvSpPr/>
          <p:nvPr/>
        </p:nvSpPr>
        <p:spPr>
          <a:xfrm>
            <a:off x="9224558" y="3195963"/>
            <a:ext cx="2830730" cy="778986"/>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dirty="0"/>
              <a:t>Indexierung Personalkosten 1 %</a:t>
            </a:r>
            <a:endParaRPr lang="de-CH" sz="2000" dirty="0"/>
          </a:p>
        </p:txBody>
      </p:sp>
      <p:sp>
        <p:nvSpPr>
          <p:cNvPr id="32" name="Rechteck 31">
            <a:extLst>
              <a:ext uri="{FF2B5EF4-FFF2-40B4-BE49-F238E27FC236}">
                <a16:creationId xmlns:a16="http://schemas.microsoft.com/office/drawing/2014/main" id="{26074CAD-E21B-A55A-5C53-B0B914BB8733}"/>
              </a:ext>
            </a:extLst>
          </p:cNvPr>
          <p:cNvSpPr/>
          <p:nvPr/>
        </p:nvSpPr>
        <p:spPr>
          <a:xfrm>
            <a:off x="9213308" y="4104188"/>
            <a:ext cx="2841980" cy="778986"/>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dirty="0"/>
              <a:t>Generelle Lohnanpassungen 2 %</a:t>
            </a:r>
            <a:endParaRPr lang="de-CH" sz="2000" dirty="0"/>
          </a:p>
        </p:txBody>
      </p:sp>
      <p:pic>
        <p:nvPicPr>
          <p:cNvPr id="34" name="Grafik 33" descr="Gruppe von Personen mit einfarbiger Füllung">
            <a:extLst>
              <a:ext uri="{FF2B5EF4-FFF2-40B4-BE49-F238E27FC236}">
                <a16:creationId xmlns:a16="http://schemas.microsoft.com/office/drawing/2014/main" id="{B7933447-699E-241F-B56F-6CAA384904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33663" y="1426327"/>
            <a:ext cx="1601269" cy="1601269"/>
          </a:xfrm>
          <a:prstGeom prst="rect">
            <a:avLst/>
          </a:prstGeom>
        </p:spPr>
      </p:pic>
      <p:pic>
        <p:nvPicPr>
          <p:cNvPr id="36" name="Grafik 35">
            <a:extLst>
              <a:ext uri="{FF2B5EF4-FFF2-40B4-BE49-F238E27FC236}">
                <a16:creationId xmlns:a16="http://schemas.microsoft.com/office/drawing/2014/main" id="{D63AAAFD-1636-2D0F-0A74-0AC66E1D4E28}"/>
              </a:ext>
            </a:extLst>
          </p:cNvPr>
          <p:cNvPicPr>
            <a:picLocks noChangeAspect="1"/>
          </p:cNvPicPr>
          <p:nvPr/>
        </p:nvPicPr>
        <p:blipFill>
          <a:blip r:embed="rId9"/>
          <a:srcRect/>
          <a:stretch/>
        </p:blipFill>
        <p:spPr>
          <a:xfrm>
            <a:off x="5613856" y="187687"/>
            <a:ext cx="1364794" cy="1299967"/>
          </a:xfrm>
          <a:prstGeom prst="rect">
            <a:avLst/>
          </a:prstGeom>
        </p:spPr>
      </p:pic>
    </p:spTree>
    <p:extLst>
      <p:ext uri="{BB962C8B-B14F-4D97-AF65-F5344CB8AC3E}">
        <p14:creationId xmlns:p14="http://schemas.microsoft.com/office/powerpoint/2010/main" val="3746409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BD383"/>
        </a:solidFill>
        <a:effectLst/>
      </p:bgPr>
    </p:bg>
    <p:spTree>
      <p:nvGrpSpPr>
        <p:cNvPr id="1" name="">
          <a:extLst>
            <a:ext uri="{FF2B5EF4-FFF2-40B4-BE49-F238E27FC236}">
              <a16:creationId xmlns:a16="http://schemas.microsoft.com/office/drawing/2014/main" id="{35B52506-D8D5-9C1D-2CCE-28FD765B929B}"/>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866E4B31-0B6D-679D-43D3-040B91AB7CC8}"/>
              </a:ext>
            </a:extLst>
          </p:cNvPr>
          <p:cNvSpPr>
            <a:spLocks noGrp="1"/>
          </p:cNvSpPr>
          <p:nvPr>
            <p:ph type="ftr" sz="quarter" idx="11"/>
          </p:nvPr>
        </p:nvSpPr>
        <p:spPr/>
        <p:txBody>
          <a:bodyPr/>
          <a:lstStyle/>
          <a:p>
            <a:endParaRPr lang="de-DE"/>
          </a:p>
        </p:txBody>
      </p:sp>
      <p:graphicFrame>
        <p:nvGraphicFramePr>
          <p:cNvPr id="2" name="Inhaltsplatzhalter 1">
            <a:extLst>
              <a:ext uri="{FF2B5EF4-FFF2-40B4-BE49-F238E27FC236}">
                <a16:creationId xmlns:a16="http://schemas.microsoft.com/office/drawing/2014/main" id="{C77B3682-68A4-E56D-8711-906E5F1650CB}"/>
              </a:ext>
            </a:extLst>
          </p:cNvPr>
          <p:cNvGraphicFramePr>
            <a:graphicFrameLocks noGrp="1"/>
          </p:cNvGraphicFramePr>
          <p:nvPr>
            <p:ph idx="1"/>
            <p:extLst>
              <p:ext uri="{D42A27DB-BD31-4B8C-83A1-F6EECF244321}">
                <p14:modId xmlns:p14="http://schemas.microsoft.com/office/powerpoint/2010/main" val="2975300264"/>
              </p:ext>
            </p:extLst>
          </p:nvPr>
        </p:nvGraphicFramePr>
        <p:xfrm>
          <a:off x="241300" y="1325568"/>
          <a:ext cx="11779252" cy="4872580"/>
        </p:xfrm>
        <a:graphic>
          <a:graphicData uri="http://schemas.openxmlformats.org/drawingml/2006/table">
            <a:tbl>
              <a:tblPr firstRow="1" bandRow="1">
                <a:tableStyleId>{5C22544A-7EE6-4342-B048-85BDC9FD1C3A}</a:tableStyleId>
              </a:tblPr>
              <a:tblGrid>
                <a:gridCol w="2944813">
                  <a:extLst>
                    <a:ext uri="{9D8B030D-6E8A-4147-A177-3AD203B41FA5}">
                      <a16:colId xmlns:a16="http://schemas.microsoft.com/office/drawing/2014/main" val="3504463204"/>
                    </a:ext>
                  </a:extLst>
                </a:gridCol>
                <a:gridCol w="2944813">
                  <a:extLst>
                    <a:ext uri="{9D8B030D-6E8A-4147-A177-3AD203B41FA5}">
                      <a16:colId xmlns:a16="http://schemas.microsoft.com/office/drawing/2014/main" val="3093237531"/>
                    </a:ext>
                  </a:extLst>
                </a:gridCol>
                <a:gridCol w="2944813">
                  <a:extLst>
                    <a:ext uri="{9D8B030D-6E8A-4147-A177-3AD203B41FA5}">
                      <a16:colId xmlns:a16="http://schemas.microsoft.com/office/drawing/2014/main" val="3162180399"/>
                    </a:ext>
                  </a:extLst>
                </a:gridCol>
                <a:gridCol w="2944813">
                  <a:extLst>
                    <a:ext uri="{9D8B030D-6E8A-4147-A177-3AD203B41FA5}">
                      <a16:colId xmlns:a16="http://schemas.microsoft.com/office/drawing/2014/main" val="1068013842"/>
                    </a:ext>
                  </a:extLst>
                </a:gridCol>
              </a:tblGrid>
              <a:tr h="1026838">
                <a:tc>
                  <a:txBody>
                    <a:bodyPr/>
                    <a:lstStyle/>
                    <a:p>
                      <a:pPr algn="l"/>
                      <a:r>
                        <a:rPr lang="de-DE" sz="2000" dirty="0">
                          <a:solidFill>
                            <a:schemeClr val="tx1"/>
                          </a:solidFill>
                        </a:rPr>
                        <a:t>Anlagekategorie</a:t>
                      </a:r>
                      <a:endParaRPr lang="de-CH" sz="2000" dirty="0">
                        <a:solidFill>
                          <a:schemeClr val="tx1"/>
                        </a:solidFill>
                      </a:endParaRPr>
                    </a:p>
                  </a:txBody>
                  <a:tcPr anchor="ctr"/>
                </a:tc>
                <a:tc>
                  <a:txBody>
                    <a:bodyPr/>
                    <a:lstStyle/>
                    <a:p>
                      <a:pPr algn="l"/>
                      <a:r>
                        <a:rPr lang="de-DE" sz="2000" dirty="0">
                          <a:solidFill>
                            <a:schemeClr val="tx1"/>
                          </a:solidFill>
                        </a:rPr>
                        <a:t>Nutzungsdauer in Jahren</a:t>
                      </a:r>
                      <a:endParaRPr lang="de-CH" sz="2000" dirty="0">
                        <a:solidFill>
                          <a:schemeClr val="tx1"/>
                        </a:solidFill>
                      </a:endParaRPr>
                    </a:p>
                  </a:txBody>
                  <a:tcPr anchor="ctr"/>
                </a:tc>
                <a:tc>
                  <a:txBody>
                    <a:bodyPr/>
                    <a:lstStyle/>
                    <a:p>
                      <a:pPr algn="l"/>
                      <a:r>
                        <a:rPr lang="de-DE" sz="2000" dirty="0">
                          <a:solidFill>
                            <a:schemeClr val="tx1"/>
                          </a:solidFill>
                        </a:rPr>
                        <a:t>Abschreibungsspanne in %</a:t>
                      </a:r>
                      <a:endParaRPr lang="de-CH" sz="2000" dirty="0">
                        <a:solidFill>
                          <a:schemeClr val="tx1"/>
                        </a:solidFill>
                      </a:endParaRPr>
                    </a:p>
                  </a:txBody>
                  <a:tcPr anchor="ctr"/>
                </a:tc>
                <a:tc>
                  <a:txBody>
                    <a:bodyPr/>
                    <a:lstStyle/>
                    <a:p>
                      <a:pPr algn="l"/>
                      <a:r>
                        <a:rPr lang="de-DE" sz="2000" dirty="0">
                          <a:solidFill>
                            <a:schemeClr val="tx1"/>
                          </a:solidFill>
                        </a:rPr>
                        <a:t>Abschreibungssatz </a:t>
                      </a:r>
                    </a:p>
                    <a:p>
                      <a:pPr algn="l"/>
                      <a:r>
                        <a:rPr lang="de-DE" sz="2000" dirty="0">
                          <a:solidFill>
                            <a:schemeClr val="tx1"/>
                          </a:solidFill>
                        </a:rPr>
                        <a:t>in %</a:t>
                      </a:r>
                      <a:endParaRPr lang="de-CH" sz="2000" dirty="0">
                        <a:solidFill>
                          <a:schemeClr val="tx1"/>
                        </a:solidFill>
                      </a:endParaRPr>
                    </a:p>
                  </a:txBody>
                  <a:tcPr anchor="ctr"/>
                </a:tc>
                <a:extLst>
                  <a:ext uri="{0D108BD9-81ED-4DB2-BD59-A6C34878D82A}">
                    <a16:rowId xmlns:a16="http://schemas.microsoft.com/office/drawing/2014/main" val="2820054905"/>
                  </a:ext>
                </a:extLst>
              </a:tr>
              <a:tr h="733043">
                <a:tc>
                  <a:txBody>
                    <a:bodyPr/>
                    <a:lstStyle/>
                    <a:p>
                      <a:pPr algn="l"/>
                      <a:r>
                        <a:rPr lang="de-DE" sz="2000" dirty="0">
                          <a:solidFill>
                            <a:schemeClr val="tx1"/>
                          </a:solidFill>
                        </a:rPr>
                        <a:t>Grundstücke / Waldungen</a:t>
                      </a:r>
                      <a:endParaRPr lang="de-CH" sz="2000" dirty="0">
                        <a:solidFill>
                          <a:schemeClr val="tx1"/>
                        </a:solidFill>
                      </a:endParaRPr>
                    </a:p>
                  </a:txBody>
                  <a:tcPr anchor="ctr"/>
                </a:tc>
                <a:tc>
                  <a:txBody>
                    <a:bodyPr/>
                    <a:lstStyle/>
                    <a:p>
                      <a:pPr algn="l"/>
                      <a:r>
                        <a:rPr lang="de-DE" sz="2000" dirty="0">
                          <a:solidFill>
                            <a:schemeClr val="tx1"/>
                          </a:solidFill>
                        </a:rPr>
                        <a:t>Unendlich</a:t>
                      </a:r>
                      <a:endParaRPr lang="de-CH" sz="2000" dirty="0">
                        <a:solidFill>
                          <a:schemeClr val="tx1"/>
                        </a:solidFill>
                      </a:endParaRPr>
                    </a:p>
                  </a:txBody>
                  <a:tcPr anchor="ctr"/>
                </a:tc>
                <a:tc>
                  <a:txBody>
                    <a:bodyPr/>
                    <a:lstStyle/>
                    <a:p>
                      <a:pPr algn="l"/>
                      <a:r>
                        <a:rPr lang="de-DE" sz="2000" dirty="0">
                          <a:solidFill>
                            <a:schemeClr val="tx1"/>
                          </a:solidFill>
                        </a:rPr>
                        <a:t>0</a:t>
                      </a:r>
                      <a:endParaRPr lang="de-CH" sz="2000" dirty="0">
                        <a:solidFill>
                          <a:schemeClr val="tx1"/>
                        </a:solidFill>
                      </a:endParaRPr>
                    </a:p>
                  </a:txBody>
                  <a:tcPr anchor="ctr"/>
                </a:tc>
                <a:tc>
                  <a:txBody>
                    <a:bodyPr/>
                    <a:lstStyle/>
                    <a:p>
                      <a:pPr algn="l"/>
                      <a:r>
                        <a:rPr lang="de-DE" sz="2000" dirty="0">
                          <a:solidFill>
                            <a:schemeClr val="tx1"/>
                          </a:solidFill>
                        </a:rPr>
                        <a:t>0</a:t>
                      </a:r>
                      <a:endParaRPr lang="de-CH" sz="2000" dirty="0">
                        <a:solidFill>
                          <a:schemeClr val="tx1"/>
                        </a:solidFill>
                      </a:endParaRPr>
                    </a:p>
                  </a:txBody>
                  <a:tcPr anchor="ctr"/>
                </a:tc>
                <a:extLst>
                  <a:ext uri="{0D108BD9-81ED-4DB2-BD59-A6C34878D82A}">
                    <a16:rowId xmlns:a16="http://schemas.microsoft.com/office/drawing/2014/main" val="741158338"/>
                  </a:ext>
                </a:extLst>
              </a:tr>
              <a:tr h="594914">
                <a:tc>
                  <a:txBody>
                    <a:bodyPr/>
                    <a:lstStyle/>
                    <a:p>
                      <a:pPr algn="l"/>
                      <a:r>
                        <a:rPr lang="de-DE" sz="2000" dirty="0">
                          <a:solidFill>
                            <a:schemeClr val="tx1"/>
                          </a:solidFill>
                        </a:rPr>
                        <a:t>Tiefbau</a:t>
                      </a:r>
                      <a:endParaRPr lang="de-CH" sz="2000" dirty="0">
                        <a:solidFill>
                          <a:schemeClr val="tx1"/>
                        </a:solidFill>
                      </a:endParaRPr>
                    </a:p>
                  </a:txBody>
                  <a:tcPr anchor="ctr"/>
                </a:tc>
                <a:tc>
                  <a:txBody>
                    <a:bodyPr/>
                    <a:lstStyle/>
                    <a:p>
                      <a:pPr algn="l"/>
                      <a:r>
                        <a:rPr lang="de-DE" sz="2000" dirty="0">
                          <a:solidFill>
                            <a:schemeClr val="tx1"/>
                          </a:solidFill>
                        </a:rPr>
                        <a:t>40 – 60</a:t>
                      </a:r>
                      <a:endParaRPr lang="de-CH" sz="2000" dirty="0">
                        <a:solidFill>
                          <a:schemeClr val="tx1"/>
                        </a:solidFill>
                      </a:endParaRPr>
                    </a:p>
                  </a:txBody>
                  <a:tcPr anchor="ctr"/>
                </a:tc>
                <a:tc>
                  <a:txBody>
                    <a:bodyPr/>
                    <a:lstStyle/>
                    <a:p>
                      <a:pPr algn="l"/>
                      <a:r>
                        <a:rPr lang="de-DE" sz="2000" dirty="0">
                          <a:solidFill>
                            <a:schemeClr val="tx1"/>
                          </a:solidFill>
                        </a:rPr>
                        <a:t>7 – 10</a:t>
                      </a:r>
                      <a:endParaRPr lang="de-CH" sz="2000" dirty="0">
                        <a:solidFill>
                          <a:schemeClr val="tx1"/>
                        </a:solidFill>
                      </a:endParaRPr>
                    </a:p>
                  </a:txBody>
                  <a:tcPr anchor="ctr"/>
                </a:tc>
                <a:tc>
                  <a:txBody>
                    <a:bodyPr/>
                    <a:lstStyle/>
                    <a:p>
                      <a:pPr algn="l"/>
                      <a:r>
                        <a:rPr lang="de-DE" sz="2000" dirty="0">
                          <a:solidFill>
                            <a:schemeClr val="tx1"/>
                          </a:solidFill>
                        </a:rPr>
                        <a:t>7</a:t>
                      </a:r>
                      <a:endParaRPr lang="de-CH" sz="2000" dirty="0">
                        <a:solidFill>
                          <a:schemeClr val="tx1"/>
                        </a:solidFill>
                      </a:endParaRPr>
                    </a:p>
                  </a:txBody>
                  <a:tcPr anchor="ctr"/>
                </a:tc>
                <a:extLst>
                  <a:ext uri="{0D108BD9-81ED-4DB2-BD59-A6C34878D82A}">
                    <a16:rowId xmlns:a16="http://schemas.microsoft.com/office/drawing/2014/main" val="1984467144"/>
                  </a:ext>
                </a:extLst>
              </a:tr>
              <a:tr h="594914">
                <a:tc>
                  <a:txBody>
                    <a:bodyPr/>
                    <a:lstStyle/>
                    <a:p>
                      <a:pPr algn="l"/>
                      <a:r>
                        <a:rPr lang="de-DE" sz="2000" dirty="0">
                          <a:solidFill>
                            <a:schemeClr val="tx1"/>
                          </a:solidFill>
                        </a:rPr>
                        <a:t>Hochbauten / Gebäude</a:t>
                      </a:r>
                      <a:endParaRPr lang="de-CH" sz="2000" dirty="0">
                        <a:solidFill>
                          <a:schemeClr val="tx1"/>
                        </a:solidFill>
                      </a:endParaRPr>
                    </a:p>
                  </a:txBody>
                  <a:tcPr anchor="ctr"/>
                </a:tc>
                <a:tc>
                  <a:txBody>
                    <a:bodyPr/>
                    <a:lstStyle/>
                    <a:p>
                      <a:pPr algn="l"/>
                      <a:r>
                        <a:rPr lang="de-DE" sz="2000" dirty="0">
                          <a:solidFill>
                            <a:schemeClr val="tx1"/>
                          </a:solidFill>
                        </a:rPr>
                        <a:t>25 – 50</a:t>
                      </a:r>
                      <a:endParaRPr lang="de-CH" sz="2000" dirty="0">
                        <a:solidFill>
                          <a:schemeClr val="tx1"/>
                        </a:solidFill>
                      </a:endParaRPr>
                    </a:p>
                  </a:txBody>
                  <a:tcPr anchor="ctr"/>
                </a:tc>
                <a:tc>
                  <a:txBody>
                    <a:bodyPr/>
                    <a:lstStyle/>
                    <a:p>
                      <a:pPr algn="l"/>
                      <a:r>
                        <a:rPr lang="de-DE" sz="2000" dirty="0">
                          <a:solidFill>
                            <a:schemeClr val="tx1"/>
                          </a:solidFill>
                        </a:rPr>
                        <a:t>8 – 15</a:t>
                      </a:r>
                      <a:endParaRPr lang="de-CH" sz="2000" dirty="0">
                        <a:solidFill>
                          <a:schemeClr val="tx1"/>
                        </a:solidFill>
                      </a:endParaRPr>
                    </a:p>
                  </a:txBody>
                  <a:tcPr anchor="ctr"/>
                </a:tc>
                <a:tc>
                  <a:txBody>
                    <a:bodyPr/>
                    <a:lstStyle/>
                    <a:p>
                      <a:pPr algn="l"/>
                      <a:r>
                        <a:rPr lang="de-DE" sz="2000" dirty="0">
                          <a:solidFill>
                            <a:schemeClr val="tx1"/>
                          </a:solidFill>
                        </a:rPr>
                        <a:t>8</a:t>
                      </a:r>
                      <a:endParaRPr lang="de-CH" sz="2000" dirty="0">
                        <a:solidFill>
                          <a:schemeClr val="tx1"/>
                        </a:solidFill>
                      </a:endParaRPr>
                    </a:p>
                  </a:txBody>
                  <a:tcPr anchor="ctr"/>
                </a:tc>
                <a:extLst>
                  <a:ext uri="{0D108BD9-81ED-4DB2-BD59-A6C34878D82A}">
                    <a16:rowId xmlns:a16="http://schemas.microsoft.com/office/drawing/2014/main" val="3862550311"/>
                  </a:ext>
                </a:extLst>
              </a:tr>
              <a:tr h="733043">
                <a:tc>
                  <a:txBody>
                    <a:bodyPr/>
                    <a:lstStyle/>
                    <a:p>
                      <a:pPr algn="l"/>
                      <a:r>
                        <a:rPr lang="de-DE" sz="2000" dirty="0">
                          <a:solidFill>
                            <a:schemeClr val="tx1"/>
                          </a:solidFill>
                        </a:rPr>
                        <a:t>Mobilien / Fahrzeuge / Maschinen</a:t>
                      </a:r>
                      <a:endParaRPr lang="de-CH" sz="2000" dirty="0">
                        <a:solidFill>
                          <a:schemeClr val="tx1"/>
                        </a:solidFill>
                      </a:endParaRPr>
                    </a:p>
                  </a:txBody>
                  <a:tcPr anchor="ctr"/>
                </a:tc>
                <a:tc>
                  <a:txBody>
                    <a:bodyPr/>
                    <a:lstStyle/>
                    <a:p>
                      <a:pPr algn="l"/>
                      <a:r>
                        <a:rPr lang="de-DE" sz="2000" dirty="0">
                          <a:solidFill>
                            <a:schemeClr val="tx1"/>
                          </a:solidFill>
                        </a:rPr>
                        <a:t>4 – 10</a:t>
                      </a:r>
                      <a:endParaRPr lang="de-CH" sz="2000" dirty="0">
                        <a:solidFill>
                          <a:schemeClr val="tx1"/>
                        </a:solidFill>
                      </a:endParaRPr>
                    </a:p>
                  </a:txBody>
                  <a:tcPr anchor="ctr"/>
                </a:tc>
                <a:tc>
                  <a:txBody>
                    <a:bodyPr/>
                    <a:lstStyle/>
                    <a:p>
                      <a:pPr algn="l"/>
                      <a:r>
                        <a:rPr lang="de-DE" sz="2000" dirty="0">
                          <a:solidFill>
                            <a:schemeClr val="tx1"/>
                          </a:solidFill>
                        </a:rPr>
                        <a:t>35 – 60</a:t>
                      </a:r>
                      <a:endParaRPr lang="de-CH" sz="2000" dirty="0">
                        <a:solidFill>
                          <a:schemeClr val="tx1"/>
                        </a:solidFill>
                      </a:endParaRPr>
                    </a:p>
                  </a:txBody>
                  <a:tcPr anchor="ctr"/>
                </a:tc>
                <a:tc>
                  <a:txBody>
                    <a:bodyPr/>
                    <a:lstStyle/>
                    <a:p>
                      <a:pPr algn="l"/>
                      <a:r>
                        <a:rPr lang="de-DE" sz="2000" dirty="0">
                          <a:solidFill>
                            <a:schemeClr val="tx1"/>
                          </a:solidFill>
                        </a:rPr>
                        <a:t>35</a:t>
                      </a:r>
                      <a:endParaRPr lang="de-CH" sz="2000" dirty="0">
                        <a:solidFill>
                          <a:schemeClr val="tx1"/>
                        </a:solidFill>
                      </a:endParaRPr>
                    </a:p>
                  </a:txBody>
                  <a:tcPr anchor="ctr"/>
                </a:tc>
                <a:extLst>
                  <a:ext uri="{0D108BD9-81ED-4DB2-BD59-A6C34878D82A}">
                    <a16:rowId xmlns:a16="http://schemas.microsoft.com/office/drawing/2014/main" val="3139217988"/>
                  </a:ext>
                </a:extLst>
              </a:tr>
              <a:tr h="594914">
                <a:tc>
                  <a:txBody>
                    <a:bodyPr/>
                    <a:lstStyle/>
                    <a:p>
                      <a:pPr algn="l"/>
                      <a:r>
                        <a:rPr lang="de-DE" sz="2000" dirty="0">
                          <a:solidFill>
                            <a:schemeClr val="tx1"/>
                          </a:solidFill>
                        </a:rPr>
                        <a:t>Übrige Sachanlagen</a:t>
                      </a:r>
                      <a:endParaRPr lang="de-CH" sz="2000" dirty="0">
                        <a:solidFill>
                          <a:schemeClr val="tx1"/>
                        </a:solidFill>
                      </a:endParaRPr>
                    </a:p>
                  </a:txBody>
                  <a:tcPr anchor="ctr"/>
                </a:tc>
                <a:tc>
                  <a:txBody>
                    <a:bodyPr/>
                    <a:lstStyle/>
                    <a:p>
                      <a:pPr algn="l"/>
                      <a:r>
                        <a:rPr lang="de-DE" sz="2000" dirty="0">
                          <a:solidFill>
                            <a:schemeClr val="tx1"/>
                          </a:solidFill>
                        </a:rPr>
                        <a:t>5</a:t>
                      </a:r>
                      <a:endParaRPr lang="de-CH" sz="2000" dirty="0">
                        <a:solidFill>
                          <a:schemeClr val="tx1"/>
                        </a:solidFill>
                      </a:endParaRPr>
                    </a:p>
                  </a:txBody>
                  <a:tcPr anchor="ctr"/>
                </a:tc>
                <a:tc>
                  <a:txBody>
                    <a:bodyPr/>
                    <a:lstStyle/>
                    <a:p>
                      <a:pPr algn="l"/>
                      <a:r>
                        <a:rPr lang="de-DE" sz="2000" dirty="0">
                          <a:solidFill>
                            <a:schemeClr val="tx1"/>
                          </a:solidFill>
                        </a:rPr>
                        <a:t>50</a:t>
                      </a:r>
                      <a:endParaRPr lang="de-CH" sz="2000" dirty="0">
                        <a:solidFill>
                          <a:schemeClr val="tx1"/>
                        </a:solidFill>
                      </a:endParaRPr>
                    </a:p>
                  </a:txBody>
                  <a:tcPr anchor="ctr"/>
                </a:tc>
                <a:tc>
                  <a:txBody>
                    <a:bodyPr/>
                    <a:lstStyle/>
                    <a:p>
                      <a:pPr algn="l"/>
                      <a:r>
                        <a:rPr lang="de-DE" sz="2000" dirty="0">
                          <a:solidFill>
                            <a:schemeClr val="tx1"/>
                          </a:solidFill>
                        </a:rPr>
                        <a:t>50</a:t>
                      </a:r>
                      <a:endParaRPr lang="de-CH" sz="2000" dirty="0">
                        <a:solidFill>
                          <a:schemeClr val="tx1"/>
                        </a:solidFill>
                      </a:endParaRPr>
                    </a:p>
                  </a:txBody>
                  <a:tcPr anchor="ctr"/>
                </a:tc>
                <a:extLst>
                  <a:ext uri="{0D108BD9-81ED-4DB2-BD59-A6C34878D82A}">
                    <a16:rowId xmlns:a16="http://schemas.microsoft.com/office/drawing/2014/main" val="3279941115"/>
                  </a:ext>
                </a:extLst>
              </a:tr>
              <a:tr h="594914">
                <a:tc>
                  <a:txBody>
                    <a:bodyPr/>
                    <a:lstStyle/>
                    <a:p>
                      <a:pPr algn="l"/>
                      <a:r>
                        <a:rPr lang="de-DE" sz="2000" dirty="0">
                          <a:solidFill>
                            <a:schemeClr val="tx1"/>
                          </a:solidFill>
                        </a:rPr>
                        <a:t>Investitionsbeiträge</a:t>
                      </a:r>
                      <a:endParaRPr lang="de-CH" sz="2000" dirty="0">
                        <a:solidFill>
                          <a:schemeClr val="tx1"/>
                        </a:solidFill>
                      </a:endParaRPr>
                    </a:p>
                  </a:txBody>
                  <a:tcPr anchor="ctr"/>
                </a:tc>
                <a:tc>
                  <a:txBody>
                    <a:bodyPr/>
                    <a:lstStyle/>
                    <a:p>
                      <a:pPr algn="l"/>
                      <a:r>
                        <a:rPr lang="de-DE" sz="2000" dirty="0">
                          <a:solidFill>
                            <a:schemeClr val="tx1"/>
                          </a:solidFill>
                        </a:rPr>
                        <a:t>1 – 40</a:t>
                      </a:r>
                      <a:endParaRPr lang="de-CH" sz="2000" dirty="0">
                        <a:solidFill>
                          <a:schemeClr val="tx1"/>
                        </a:solidFill>
                      </a:endParaRPr>
                    </a:p>
                  </a:txBody>
                  <a:tcPr anchor="ctr"/>
                </a:tc>
                <a:tc>
                  <a:txBody>
                    <a:bodyPr/>
                    <a:lstStyle/>
                    <a:p>
                      <a:pPr algn="l"/>
                      <a:r>
                        <a:rPr lang="de-DE" sz="2000" dirty="0">
                          <a:solidFill>
                            <a:schemeClr val="tx1"/>
                          </a:solidFill>
                        </a:rPr>
                        <a:t>10 – 100</a:t>
                      </a:r>
                      <a:endParaRPr lang="de-CH" sz="2000" dirty="0">
                        <a:solidFill>
                          <a:schemeClr val="tx1"/>
                        </a:solidFill>
                      </a:endParaRPr>
                    </a:p>
                  </a:txBody>
                  <a:tcPr anchor="ctr"/>
                </a:tc>
                <a:tc>
                  <a:txBody>
                    <a:bodyPr/>
                    <a:lstStyle/>
                    <a:p>
                      <a:pPr algn="l"/>
                      <a:r>
                        <a:rPr lang="de-DE" sz="2000" dirty="0">
                          <a:solidFill>
                            <a:schemeClr val="tx1"/>
                          </a:solidFill>
                        </a:rPr>
                        <a:t>Wie Anlagekategorie</a:t>
                      </a:r>
                      <a:endParaRPr lang="de-CH" sz="2000" dirty="0">
                        <a:solidFill>
                          <a:schemeClr val="tx1"/>
                        </a:solidFill>
                      </a:endParaRPr>
                    </a:p>
                  </a:txBody>
                  <a:tcPr anchor="ctr"/>
                </a:tc>
                <a:extLst>
                  <a:ext uri="{0D108BD9-81ED-4DB2-BD59-A6C34878D82A}">
                    <a16:rowId xmlns:a16="http://schemas.microsoft.com/office/drawing/2014/main" val="2442559882"/>
                  </a:ext>
                </a:extLst>
              </a:tr>
            </a:tbl>
          </a:graphicData>
        </a:graphic>
      </p:graphicFrame>
      <p:sp>
        <p:nvSpPr>
          <p:cNvPr id="6" name="Foliennummernplatzhalter 5">
            <a:extLst>
              <a:ext uri="{FF2B5EF4-FFF2-40B4-BE49-F238E27FC236}">
                <a16:creationId xmlns:a16="http://schemas.microsoft.com/office/drawing/2014/main" id="{6E89B201-7712-3B6D-AC22-B3907F2E71F4}"/>
              </a:ext>
            </a:extLst>
          </p:cNvPr>
          <p:cNvSpPr>
            <a:spLocks noGrp="1"/>
          </p:cNvSpPr>
          <p:nvPr>
            <p:ph type="sldNum" sz="quarter" idx="12"/>
          </p:nvPr>
        </p:nvSpPr>
        <p:spPr/>
        <p:txBody>
          <a:bodyPr/>
          <a:lstStyle/>
          <a:p>
            <a:fld id="{33883982-FD16-464E-B8BE-45F01105FA6D}" type="slidenum">
              <a:rPr lang="de-DE" smtClean="0"/>
              <a:t>16</a:t>
            </a:fld>
            <a:endParaRPr lang="de-DE"/>
          </a:p>
        </p:txBody>
      </p:sp>
      <p:pic>
        <p:nvPicPr>
          <p:cNvPr id="7" name="Grafik 6">
            <a:extLst>
              <a:ext uri="{FF2B5EF4-FFF2-40B4-BE49-F238E27FC236}">
                <a16:creationId xmlns:a16="http://schemas.microsoft.com/office/drawing/2014/main" id="{87BFEB75-4CCC-3B0A-3F9F-1E25D3259CDC}"/>
              </a:ext>
            </a:extLst>
          </p:cNvPr>
          <p:cNvPicPr>
            <a:picLocks noChangeAspect="1"/>
          </p:cNvPicPr>
          <p:nvPr/>
        </p:nvPicPr>
        <p:blipFill>
          <a:blip r:embed="rId3"/>
          <a:srcRect/>
          <a:stretch/>
        </p:blipFill>
        <p:spPr>
          <a:xfrm>
            <a:off x="5499327" y="30705"/>
            <a:ext cx="1193343" cy="1136661"/>
          </a:xfrm>
          <a:prstGeom prst="rect">
            <a:avLst/>
          </a:prstGeom>
        </p:spPr>
      </p:pic>
    </p:spTree>
    <p:extLst>
      <p:ext uri="{BB962C8B-B14F-4D97-AF65-F5344CB8AC3E}">
        <p14:creationId xmlns:p14="http://schemas.microsoft.com/office/powerpoint/2010/main" val="3664117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a:extLst>
            <a:ext uri="{FF2B5EF4-FFF2-40B4-BE49-F238E27FC236}">
              <a16:creationId xmlns:a16="http://schemas.microsoft.com/office/drawing/2014/main" id="{485FE48A-97DD-6835-ED4F-A2E6333504A7}"/>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7D7A12A9-8047-69D6-0092-E734E5214DC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0C2A380-E65B-25F5-851E-E33B5CBFB705}"/>
              </a:ext>
            </a:extLst>
          </p:cNvPr>
          <p:cNvSpPr>
            <a:spLocks noGrp="1"/>
          </p:cNvSpPr>
          <p:nvPr>
            <p:ph type="sldNum" sz="quarter" idx="12"/>
          </p:nvPr>
        </p:nvSpPr>
        <p:spPr/>
        <p:txBody>
          <a:bodyPr/>
          <a:lstStyle/>
          <a:p>
            <a:fld id="{33883982-FD16-464E-B8BE-45F01105FA6D}" type="slidenum">
              <a:rPr lang="de-DE" smtClean="0"/>
              <a:t>17</a:t>
            </a:fld>
            <a:endParaRPr lang="de-DE"/>
          </a:p>
        </p:txBody>
      </p:sp>
      <p:grpSp>
        <p:nvGrpSpPr>
          <p:cNvPr id="9" name="Gruppieren 8">
            <a:extLst>
              <a:ext uri="{FF2B5EF4-FFF2-40B4-BE49-F238E27FC236}">
                <a16:creationId xmlns:a16="http://schemas.microsoft.com/office/drawing/2014/main" id="{4FCEAB20-8283-7B3C-A4F9-18C14EAE1D10}"/>
              </a:ext>
            </a:extLst>
          </p:cNvPr>
          <p:cNvGrpSpPr/>
          <p:nvPr/>
        </p:nvGrpSpPr>
        <p:grpSpPr>
          <a:xfrm>
            <a:off x="2905924" y="-315346"/>
            <a:ext cx="6380150" cy="6844733"/>
            <a:chOff x="2960700" y="-488383"/>
            <a:chExt cx="6380150" cy="6844733"/>
          </a:xfrm>
        </p:grpSpPr>
        <p:grpSp>
          <p:nvGrpSpPr>
            <p:cNvPr id="8" name="Gruppieren 7">
              <a:extLst>
                <a:ext uri="{FF2B5EF4-FFF2-40B4-BE49-F238E27FC236}">
                  <a16:creationId xmlns:a16="http://schemas.microsoft.com/office/drawing/2014/main" id="{DB2B1071-7983-A467-5993-25835DB5F887}"/>
                </a:ext>
              </a:extLst>
            </p:cNvPr>
            <p:cNvGrpSpPr/>
            <p:nvPr/>
          </p:nvGrpSpPr>
          <p:grpSpPr>
            <a:xfrm>
              <a:off x="2960700" y="-488383"/>
              <a:ext cx="6380150" cy="6844733"/>
              <a:chOff x="2960700" y="-488383"/>
              <a:chExt cx="6380150" cy="6844733"/>
            </a:xfrm>
          </p:grpSpPr>
          <p:sp>
            <p:nvSpPr>
              <p:cNvPr id="7" name="Ellipse 6">
                <a:extLst>
                  <a:ext uri="{FF2B5EF4-FFF2-40B4-BE49-F238E27FC236}">
                    <a16:creationId xmlns:a16="http://schemas.microsoft.com/office/drawing/2014/main" id="{17C2776D-40EA-842C-EE4A-3D3214DDC520}"/>
                  </a:ext>
                </a:extLst>
              </p:cNvPr>
              <p:cNvSpPr/>
              <p:nvPr/>
            </p:nvSpPr>
            <p:spPr>
              <a:xfrm>
                <a:off x="2960700" y="136525"/>
                <a:ext cx="6380150" cy="6219825"/>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de-CH" dirty="0">
                  <a:solidFill>
                    <a:schemeClr val="tx1"/>
                  </a:solidFill>
                </a:endParaRPr>
              </a:p>
            </p:txBody>
          </p:sp>
          <p:pic>
            <p:nvPicPr>
              <p:cNvPr id="2" name="Grafik 1" descr="Ein Bild, das Entwurf, Zeichnung, Design enthält.&#10;&#10;Automatisch generierte Beschreibung">
                <a:extLst>
                  <a:ext uri="{FF2B5EF4-FFF2-40B4-BE49-F238E27FC236}">
                    <a16:creationId xmlns:a16="http://schemas.microsoft.com/office/drawing/2014/main" id="{858C7C7C-1497-A0D6-23EE-8DC551AAF23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207032" y="-488383"/>
                <a:ext cx="5777933" cy="5777933"/>
              </a:xfrm>
              <a:prstGeom prst="rect">
                <a:avLst/>
              </a:prstGeom>
            </p:spPr>
          </p:pic>
        </p:grpSp>
        <p:sp>
          <p:nvSpPr>
            <p:cNvPr id="3" name="Textfeld 2">
              <a:extLst>
                <a:ext uri="{FF2B5EF4-FFF2-40B4-BE49-F238E27FC236}">
                  <a16:creationId xmlns:a16="http://schemas.microsoft.com/office/drawing/2014/main" id="{EC205138-5C36-A226-9255-7C7ACA2FBD13}"/>
                </a:ext>
              </a:extLst>
            </p:cNvPr>
            <p:cNvSpPr txBox="1"/>
            <p:nvPr/>
          </p:nvSpPr>
          <p:spPr>
            <a:xfrm>
              <a:off x="2971800" y="4229836"/>
              <a:ext cx="6096000" cy="1200329"/>
            </a:xfrm>
            <a:prstGeom prst="rect">
              <a:avLst/>
            </a:prstGeom>
            <a:noFill/>
          </p:spPr>
          <p:txBody>
            <a:bodyPr wrap="square">
              <a:spAutoFit/>
            </a:bodyPr>
            <a:lstStyle/>
            <a:p>
              <a:pPr algn="ctr"/>
              <a:r>
                <a:rPr lang="de-DE" sz="7200" dirty="0">
                  <a:solidFill>
                    <a:schemeClr val="tx1"/>
                  </a:solidFill>
                </a:rPr>
                <a:t>Überblick</a:t>
              </a:r>
              <a:endParaRPr lang="de-CH" sz="7200" dirty="0">
                <a:solidFill>
                  <a:schemeClr val="tx1"/>
                </a:solidFill>
              </a:endParaRPr>
            </a:p>
          </p:txBody>
        </p:sp>
      </p:grpSp>
    </p:spTree>
    <p:extLst>
      <p:ext uri="{BB962C8B-B14F-4D97-AF65-F5344CB8AC3E}">
        <p14:creationId xmlns:p14="http://schemas.microsoft.com/office/powerpoint/2010/main" val="3893882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BD383"/>
        </a:solidFill>
        <a:effectLst/>
      </p:bgPr>
    </p:bg>
    <p:spTree>
      <p:nvGrpSpPr>
        <p:cNvPr id="1" name="">
          <a:extLst>
            <a:ext uri="{FF2B5EF4-FFF2-40B4-BE49-F238E27FC236}">
              <a16:creationId xmlns:a16="http://schemas.microsoft.com/office/drawing/2014/main" id="{711AA81E-8684-BA62-1735-95565B49DA4C}"/>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765D295-E238-B3C2-08A4-6252D9C39ED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C747FFF-A604-E991-FD41-E5B847F0D750}"/>
              </a:ext>
            </a:extLst>
          </p:cNvPr>
          <p:cNvSpPr>
            <a:spLocks noGrp="1"/>
          </p:cNvSpPr>
          <p:nvPr>
            <p:ph type="sldNum" sz="quarter" idx="12"/>
          </p:nvPr>
        </p:nvSpPr>
        <p:spPr/>
        <p:txBody>
          <a:bodyPr/>
          <a:lstStyle/>
          <a:p>
            <a:fld id="{33883982-FD16-464E-B8BE-45F01105FA6D}" type="slidenum">
              <a:rPr lang="de-DE" smtClean="0"/>
              <a:t>18</a:t>
            </a:fld>
            <a:endParaRPr lang="de-DE"/>
          </a:p>
        </p:txBody>
      </p:sp>
      <p:pic>
        <p:nvPicPr>
          <p:cNvPr id="11" name="Grafik 10" descr="Ein Bild, das Kreis, Screenshot, Grafiken, Design enthält.&#10;&#10;Automatisch generierte Beschreibung">
            <a:extLst>
              <a:ext uri="{FF2B5EF4-FFF2-40B4-BE49-F238E27FC236}">
                <a16:creationId xmlns:a16="http://schemas.microsoft.com/office/drawing/2014/main" id="{503B86A4-E8AC-2706-6559-70AEFB3DCD17}"/>
              </a:ext>
            </a:extLst>
          </p:cNvPr>
          <p:cNvPicPr>
            <a:picLocks noChangeAspect="1"/>
          </p:cNvPicPr>
          <p:nvPr/>
        </p:nvPicPr>
        <p:blipFill>
          <a:blip r:embed="rId3"/>
          <a:stretch>
            <a:fillRect/>
          </a:stretch>
        </p:blipFill>
        <p:spPr>
          <a:xfrm>
            <a:off x="4787160" y="-20510"/>
            <a:ext cx="2883600" cy="3078404"/>
          </a:xfrm>
          <a:prstGeom prst="rect">
            <a:avLst/>
          </a:prstGeom>
        </p:spPr>
      </p:pic>
      <p:pic>
        <p:nvPicPr>
          <p:cNvPr id="13" name="Grafik 12" descr="Anker mit einfarbiger Füllung">
            <a:extLst>
              <a:ext uri="{FF2B5EF4-FFF2-40B4-BE49-F238E27FC236}">
                <a16:creationId xmlns:a16="http://schemas.microsoft.com/office/drawing/2014/main" id="{40B4317E-A35C-DB81-3324-9D18B71D8F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9662" y="4466350"/>
            <a:ext cx="1889494" cy="1889494"/>
          </a:xfrm>
          <a:prstGeom prst="rect">
            <a:avLst/>
          </a:prstGeom>
        </p:spPr>
      </p:pic>
      <p:pic>
        <p:nvPicPr>
          <p:cNvPr id="15" name="Grafik 14" descr="Segelboot mit einfarbiger Füllung">
            <a:extLst>
              <a:ext uri="{FF2B5EF4-FFF2-40B4-BE49-F238E27FC236}">
                <a16:creationId xmlns:a16="http://schemas.microsoft.com/office/drawing/2014/main" id="{D1DBCCC1-7A89-4DD2-C63A-189C6D605DDA}"/>
              </a:ext>
            </a:extLst>
          </p:cNvPr>
          <p:cNvPicPr>
            <a:picLocks noChangeAspect="1"/>
          </p:cNvPicPr>
          <p:nvPr/>
        </p:nvPicPr>
        <p:blipFill>
          <a:blip r:embed="rId6">
            <a:extLst>
              <a:ext uri="{96DAC541-7B7A-43D3-8B79-37D633B846F1}">
                <asvg:svgBlip xmlns:asvg="http://schemas.microsoft.com/office/drawing/2016/SVG/main" r:embed="rId7"/>
              </a:ext>
            </a:extLst>
          </a:blip>
          <a:srcRect b="29665"/>
          <a:stretch/>
        </p:blipFill>
        <p:spPr>
          <a:xfrm>
            <a:off x="4885391" y="4236523"/>
            <a:ext cx="2687139" cy="1890000"/>
          </a:xfrm>
          <a:prstGeom prst="rect">
            <a:avLst/>
          </a:prstGeom>
        </p:spPr>
      </p:pic>
      <p:pic>
        <p:nvPicPr>
          <p:cNvPr id="30" name="Grafik 29" descr="Kapitän mit einfarbiger Füllung">
            <a:extLst>
              <a:ext uri="{FF2B5EF4-FFF2-40B4-BE49-F238E27FC236}">
                <a16:creationId xmlns:a16="http://schemas.microsoft.com/office/drawing/2014/main" id="{21771EA1-836D-9086-9A6A-866E7DB7F49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33396" y="4466350"/>
            <a:ext cx="1890000" cy="1890000"/>
          </a:xfrm>
          <a:prstGeom prst="rect">
            <a:avLst/>
          </a:prstGeom>
        </p:spPr>
      </p:pic>
      <p:pic>
        <p:nvPicPr>
          <p:cNvPr id="32" name="Grafik 31" descr="Kapitänin mit einfarbiger Füllung">
            <a:extLst>
              <a:ext uri="{FF2B5EF4-FFF2-40B4-BE49-F238E27FC236}">
                <a16:creationId xmlns:a16="http://schemas.microsoft.com/office/drawing/2014/main" id="{524585EA-97F6-AACC-BF76-47BB882F167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28062" y="4476780"/>
            <a:ext cx="1890000" cy="1890000"/>
          </a:xfrm>
          <a:prstGeom prst="rect">
            <a:avLst/>
          </a:prstGeom>
        </p:spPr>
      </p:pic>
      <p:sp>
        <p:nvSpPr>
          <p:cNvPr id="33" name="Rechteck 32">
            <a:extLst>
              <a:ext uri="{FF2B5EF4-FFF2-40B4-BE49-F238E27FC236}">
                <a16:creationId xmlns:a16="http://schemas.microsoft.com/office/drawing/2014/main" id="{5A46B877-E6CF-77F3-3323-12E9B07840A8}"/>
              </a:ext>
            </a:extLst>
          </p:cNvPr>
          <p:cNvSpPr/>
          <p:nvPr/>
        </p:nvSpPr>
        <p:spPr>
          <a:xfrm>
            <a:off x="304904" y="3807529"/>
            <a:ext cx="3523503" cy="4492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solidFill>
              </a:rPr>
              <a:t>Gegenüberstellung</a:t>
            </a:r>
            <a:endParaRPr lang="de-CH" sz="2800" b="1" dirty="0">
              <a:solidFill>
                <a:schemeClr val="tx1"/>
              </a:solidFill>
            </a:endParaRPr>
          </a:p>
        </p:txBody>
      </p:sp>
      <p:sp>
        <p:nvSpPr>
          <p:cNvPr id="35" name="Rechteck 34">
            <a:extLst>
              <a:ext uri="{FF2B5EF4-FFF2-40B4-BE49-F238E27FC236}">
                <a16:creationId xmlns:a16="http://schemas.microsoft.com/office/drawing/2014/main" id="{9F16775E-B87A-19AF-7584-984C32068792}"/>
              </a:ext>
            </a:extLst>
          </p:cNvPr>
          <p:cNvSpPr/>
          <p:nvPr/>
        </p:nvSpPr>
        <p:spPr>
          <a:xfrm>
            <a:off x="4949498" y="3794830"/>
            <a:ext cx="2558924" cy="4492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solidFill>
              </a:rPr>
              <a:t>Erträge</a:t>
            </a:r>
            <a:endParaRPr lang="de-CH" sz="2800" b="1" dirty="0">
              <a:solidFill>
                <a:schemeClr val="tx1"/>
              </a:solidFill>
            </a:endParaRPr>
          </a:p>
        </p:txBody>
      </p:sp>
      <p:sp>
        <p:nvSpPr>
          <p:cNvPr id="36" name="Rechteck 35">
            <a:extLst>
              <a:ext uri="{FF2B5EF4-FFF2-40B4-BE49-F238E27FC236}">
                <a16:creationId xmlns:a16="http://schemas.microsoft.com/office/drawing/2014/main" id="{B703857A-C3E2-67BB-5B24-BF34B8DC2B09}"/>
              </a:ext>
            </a:extLst>
          </p:cNvPr>
          <p:cNvSpPr/>
          <p:nvPr/>
        </p:nvSpPr>
        <p:spPr>
          <a:xfrm>
            <a:off x="9075271" y="3787299"/>
            <a:ext cx="2558924" cy="4492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solidFill>
              </a:rPr>
              <a:t>Aufwände</a:t>
            </a:r>
            <a:endParaRPr lang="de-CH" sz="2800" b="1" dirty="0">
              <a:solidFill>
                <a:schemeClr val="tx1"/>
              </a:solidFill>
            </a:endParaRPr>
          </a:p>
        </p:txBody>
      </p:sp>
    </p:spTree>
    <p:extLst>
      <p:ext uri="{BB962C8B-B14F-4D97-AF65-F5344CB8AC3E}">
        <p14:creationId xmlns:p14="http://schemas.microsoft.com/office/powerpoint/2010/main" val="2056412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BD383"/>
        </a:solidFill>
        <a:effectLst/>
      </p:bgPr>
    </p:bg>
    <p:spTree>
      <p:nvGrpSpPr>
        <p:cNvPr id="1" name="">
          <a:extLst>
            <a:ext uri="{FF2B5EF4-FFF2-40B4-BE49-F238E27FC236}">
              <a16:creationId xmlns:a16="http://schemas.microsoft.com/office/drawing/2014/main" id="{EA3F1967-EAF0-DAF4-C0B5-ABF0CD2054DD}"/>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09EDA2E4-2747-5DE6-6DFA-1C3514A215A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4061432-EDEB-E598-A0C2-E48C4A9881CC}"/>
              </a:ext>
            </a:extLst>
          </p:cNvPr>
          <p:cNvSpPr>
            <a:spLocks noGrp="1"/>
          </p:cNvSpPr>
          <p:nvPr>
            <p:ph type="sldNum" sz="quarter" idx="12"/>
          </p:nvPr>
        </p:nvSpPr>
        <p:spPr/>
        <p:txBody>
          <a:bodyPr/>
          <a:lstStyle/>
          <a:p>
            <a:fld id="{33883982-FD16-464E-B8BE-45F01105FA6D}" type="slidenum">
              <a:rPr lang="de-DE" smtClean="0"/>
              <a:t>19</a:t>
            </a:fld>
            <a:endParaRPr lang="de-DE"/>
          </a:p>
        </p:txBody>
      </p:sp>
      <p:graphicFrame>
        <p:nvGraphicFramePr>
          <p:cNvPr id="8" name="Tabelle 7">
            <a:extLst>
              <a:ext uri="{FF2B5EF4-FFF2-40B4-BE49-F238E27FC236}">
                <a16:creationId xmlns:a16="http://schemas.microsoft.com/office/drawing/2014/main" id="{08400F26-8260-C6E8-AE6B-D6CCE611982A}"/>
              </a:ext>
            </a:extLst>
          </p:cNvPr>
          <p:cNvGraphicFramePr>
            <a:graphicFrameLocks noGrp="1"/>
          </p:cNvGraphicFramePr>
          <p:nvPr>
            <p:extLst>
              <p:ext uri="{D42A27DB-BD31-4B8C-83A1-F6EECF244321}">
                <p14:modId xmlns:p14="http://schemas.microsoft.com/office/powerpoint/2010/main" val="2927698925"/>
              </p:ext>
            </p:extLst>
          </p:nvPr>
        </p:nvGraphicFramePr>
        <p:xfrm>
          <a:off x="387461" y="1365250"/>
          <a:ext cx="11417077" cy="4819653"/>
        </p:xfrm>
        <a:graphic>
          <a:graphicData uri="http://schemas.openxmlformats.org/drawingml/2006/table">
            <a:tbl>
              <a:tblPr/>
              <a:tblGrid>
                <a:gridCol w="8305204">
                  <a:extLst>
                    <a:ext uri="{9D8B030D-6E8A-4147-A177-3AD203B41FA5}">
                      <a16:colId xmlns:a16="http://schemas.microsoft.com/office/drawing/2014/main" val="1643431310"/>
                    </a:ext>
                  </a:extLst>
                </a:gridCol>
                <a:gridCol w="762514">
                  <a:extLst>
                    <a:ext uri="{9D8B030D-6E8A-4147-A177-3AD203B41FA5}">
                      <a16:colId xmlns:a16="http://schemas.microsoft.com/office/drawing/2014/main" val="4226958739"/>
                    </a:ext>
                  </a:extLst>
                </a:gridCol>
                <a:gridCol w="2349359">
                  <a:extLst>
                    <a:ext uri="{9D8B030D-6E8A-4147-A177-3AD203B41FA5}">
                      <a16:colId xmlns:a16="http://schemas.microsoft.com/office/drawing/2014/main" val="2069027474"/>
                    </a:ext>
                  </a:extLst>
                </a:gridCol>
              </a:tblGrid>
              <a:tr h="535517">
                <a:tc rowSpan="2">
                  <a:txBody>
                    <a:bodyPr/>
                    <a:lstStyle/>
                    <a:p>
                      <a:pPr marL="0" algn="l" defTabSz="914400" rtl="0" eaLnBrk="1" fontAlgn="ctr" latinLnBrk="0" hangingPunct="1"/>
                      <a:r>
                        <a:rPr lang="de-CH" sz="2200" b="1" kern="1200" dirty="0">
                          <a:solidFill>
                            <a:schemeClr val="tx1"/>
                          </a:solidFill>
                          <a:latin typeface="+mn-lt"/>
                          <a:ea typeface="+mn-ea"/>
                          <a:cs typeface="+mn-cs"/>
                        </a:rPr>
                        <a:t>Erfolgsrechnung: Gestufter Ausweis</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8080"/>
                    </a:solidFill>
                  </a:tcPr>
                </a:tc>
                <a:tc>
                  <a:txBody>
                    <a:bodyPr/>
                    <a:lstStyle/>
                    <a:p>
                      <a:pPr marL="0" algn="l" defTabSz="914400" rtl="0" eaLnBrk="1" fontAlgn="b" latinLnBrk="0" hangingPunct="1"/>
                      <a:r>
                        <a:rPr lang="de-CH" sz="2200" b="1" kern="1200">
                          <a:solidFill>
                            <a:schemeClr val="tx1"/>
                          </a:solidFill>
                          <a:latin typeface="+mn-lt"/>
                          <a:ea typeface="+mn-ea"/>
                          <a:cs typeface="+mn-cs"/>
                        </a:rPr>
                        <a:t> </a:t>
                      </a:r>
                    </a:p>
                  </a:txBody>
                  <a:tcPr marL="0" marR="0"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808080"/>
                    </a:solidFill>
                  </a:tcPr>
                </a:tc>
                <a:tc>
                  <a:txBody>
                    <a:bodyPr/>
                    <a:lstStyle/>
                    <a:p>
                      <a:pPr marL="0" algn="l" defTabSz="914400" rtl="0" eaLnBrk="1" fontAlgn="b" latinLnBrk="0" hangingPunct="1"/>
                      <a:r>
                        <a:rPr lang="de-CH" sz="2200" b="1" kern="1200">
                          <a:solidFill>
                            <a:schemeClr val="tx1"/>
                          </a:solidFill>
                          <a:latin typeface="+mn-lt"/>
                          <a:ea typeface="+mn-ea"/>
                          <a:cs typeface="+mn-cs"/>
                        </a:rPr>
                        <a:t>Budget</a:t>
                      </a: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808080"/>
                    </a:solidFill>
                  </a:tcPr>
                </a:tc>
                <a:extLst>
                  <a:ext uri="{0D108BD9-81ED-4DB2-BD59-A6C34878D82A}">
                    <a16:rowId xmlns:a16="http://schemas.microsoft.com/office/drawing/2014/main" val="3691854119"/>
                  </a:ext>
                </a:extLst>
              </a:tr>
              <a:tr h="535517">
                <a:tc vMerge="1">
                  <a:txBody>
                    <a:bodyPr/>
                    <a:lstStyle/>
                    <a:p>
                      <a:endParaRPr lang="de-CH"/>
                    </a:p>
                  </a:txBody>
                  <a:tcPr/>
                </a:tc>
                <a:tc>
                  <a:txBody>
                    <a:bodyPr/>
                    <a:lstStyle/>
                    <a:p>
                      <a:pPr marL="0" algn="l" defTabSz="914400" rtl="0" eaLnBrk="1" fontAlgn="b" latinLnBrk="0" hangingPunct="1"/>
                      <a:r>
                        <a:rPr lang="de-CH" sz="2200" b="1" kern="1200" dirty="0">
                          <a:solidFill>
                            <a:schemeClr val="tx1"/>
                          </a:solidFill>
                          <a:latin typeface="+mn-lt"/>
                          <a:ea typeface="+mn-ea"/>
                          <a:cs typeface="+mn-cs"/>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8080"/>
                    </a:solidFill>
                  </a:tcPr>
                </a:tc>
                <a:tc>
                  <a:txBody>
                    <a:bodyPr/>
                    <a:lstStyle/>
                    <a:p>
                      <a:pPr marL="0" algn="l" defTabSz="914400" rtl="0" eaLnBrk="1" fontAlgn="b" latinLnBrk="0" hangingPunct="1"/>
                      <a:r>
                        <a:rPr lang="de-CH" sz="2200" b="1" kern="1200" dirty="0">
                          <a:solidFill>
                            <a:schemeClr val="tx1"/>
                          </a:solidFill>
                          <a:latin typeface="+mn-lt"/>
                          <a:ea typeface="+mn-ea"/>
                          <a:cs typeface="+mn-cs"/>
                        </a:rPr>
                        <a:t>2025</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8080"/>
                    </a:solidFill>
                  </a:tcPr>
                </a:tc>
                <a:extLst>
                  <a:ext uri="{0D108BD9-81ED-4DB2-BD59-A6C34878D82A}">
                    <a16:rowId xmlns:a16="http://schemas.microsoft.com/office/drawing/2014/main" val="2165108460"/>
                  </a:ext>
                </a:extLst>
              </a:tr>
              <a:tr h="535517">
                <a:tc>
                  <a:txBody>
                    <a:bodyPr/>
                    <a:lstStyle/>
                    <a:p>
                      <a:pPr marL="0" algn="l" defTabSz="914400" rtl="0" eaLnBrk="1" fontAlgn="b" latinLnBrk="0" hangingPunct="1"/>
                      <a:r>
                        <a:rPr lang="de-CH" sz="2200" b="1" kern="1200" dirty="0">
                          <a:solidFill>
                            <a:schemeClr val="tx1"/>
                          </a:solidFill>
                          <a:latin typeface="+mn-lt"/>
                          <a:ea typeface="+mn-ea"/>
                          <a:cs typeface="+mn-cs"/>
                        </a:rPr>
                        <a:t>Betrieblicher Aufwand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tc>
                  <a:txBody>
                    <a:bodyPr/>
                    <a:lstStyle/>
                    <a:p>
                      <a:pPr marL="0" algn="l" defTabSz="914400" rtl="0" eaLnBrk="1" fontAlgn="b" latinLnBrk="0" hangingPunct="1"/>
                      <a:r>
                        <a:rPr lang="de-CH" sz="2200" b="1" kern="1200" dirty="0">
                          <a:solidFill>
                            <a:schemeClr val="tx1"/>
                          </a:solidFill>
                          <a:latin typeface="+mn-lt"/>
                          <a:ea typeface="+mn-ea"/>
                          <a:cs typeface="+mn-cs"/>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tc>
                  <a:txBody>
                    <a:bodyPr/>
                    <a:lstStyle/>
                    <a:p>
                      <a:pPr marL="0" algn="l" defTabSz="914400" rtl="0" eaLnBrk="1" fontAlgn="b" latinLnBrk="0" hangingPunct="1"/>
                      <a:r>
                        <a:rPr lang="de-CH" sz="2200" b="1" kern="1200" dirty="0">
                          <a:solidFill>
                            <a:schemeClr val="tx1"/>
                          </a:solidFill>
                          <a:latin typeface="+mn-lt"/>
                          <a:ea typeface="+mn-ea"/>
                          <a:cs typeface="+mn-cs"/>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extLst>
                  <a:ext uri="{0D108BD9-81ED-4DB2-BD59-A6C34878D82A}">
                    <a16:rowId xmlns:a16="http://schemas.microsoft.com/office/drawing/2014/main" val="155063986"/>
                  </a:ext>
                </a:extLst>
              </a:tr>
              <a:tr h="535517">
                <a:tc>
                  <a:txBody>
                    <a:bodyPr/>
                    <a:lstStyle/>
                    <a:p>
                      <a:pPr marL="0" algn="l" defTabSz="914400" rtl="0" eaLnBrk="1" fontAlgn="b" latinLnBrk="0" hangingPunct="1"/>
                      <a:r>
                        <a:rPr lang="de-CH" sz="2200" b="1" kern="1200" dirty="0">
                          <a:solidFill>
                            <a:schemeClr val="tx1"/>
                          </a:solidFill>
                          <a:latin typeface="+mn-lt"/>
                          <a:ea typeface="+mn-ea"/>
                          <a:cs typeface="+mn-cs"/>
                        </a:rPr>
                        <a:t>Personalaufwand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chemeClr val="tx1"/>
                          </a:solidFill>
                          <a:latin typeface="+mn-lt"/>
                          <a:ea typeface="+mn-ea"/>
                          <a:cs typeface="+mn-cs"/>
                        </a:rPr>
                        <a:t>     18’626’580.60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3750881539"/>
                  </a:ext>
                </a:extLst>
              </a:tr>
              <a:tr h="535517">
                <a:tc>
                  <a:txBody>
                    <a:bodyPr/>
                    <a:lstStyle/>
                    <a:p>
                      <a:pPr marL="0" algn="l" defTabSz="914400" rtl="0" eaLnBrk="1" fontAlgn="b" latinLnBrk="0" hangingPunct="1"/>
                      <a:r>
                        <a:rPr lang="de-CH" sz="2200" b="1" kern="1200" dirty="0">
                          <a:solidFill>
                            <a:schemeClr val="tx1"/>
                          </a:solidFill>
                          <a:latin typeface="+mn-lt"/>
                          <a:ea typeface="+mn-ea"/>
                          <a:cs typeface="+mn-cs"/>
                        </a:rPr>
                        <a:t>Sach- und übriger Betriebsaufwand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chemeClr val="tx1"/>
                          </a:solidFill>
                          <a:latin typeface="+mn-lt"/>
                          <a:ea typeface="+mn-ea"/>
                          <a:cs typeface="+mn-cs"/>
                        </a:rPr>
                        <a:t>     18’368’250.00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2210855925"/>
                  </a:ext>
                </a:extLst>
              </a:tr>
              <a:tr h="535517">
                <a:tc>
                  <a:txBody>
                    <a:bodyPr/>
                    <a:lstStyle/>
                    <a:p>
                      <a:pPr marL="0" algn="l" defTabSz="914400" rtl="0" eaLnBrk="1" fontAlgn="b" latinLnBrk="0" hangingPunct="1"/>
                      <a:r>
                        <a:rPr lang="de-CH" sz="2200" b="1" kern="1200">
                          <a:solidFill>
                            <a:schemeClr val="tx1"/>
                          </a:solidFill>
                          <a:latin typeface="+mn-lt"/>
                          <a:ea typeface="+mn-ea"/>
                          <a:cs typeface="+mn-cs"/>
                        </a:rPr>
                        <a:t>Abschreibungen Verwaltungsvermögen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chemeClr val="tx1"/>
                          </a:solidFill>
                          <a:latin typeface="+mn-lt"/>
                          <a:ea typeface="+mn-ea"/>
                          <a:cs typeface="+mn-cs"/>
                        </a:rPr>
                        <a:t>     12’126’000.00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1996190362"/>
                  </a:ext>
                </a:extLst>
              </a:tr>
              <a:tr h="535517">
                <a:tc>
                  <a:txBody>
                    <a:bodyPr/>
                    <a:lstStyle/>
                    <a:p>
                      <a:pPr marL="0" algn="l" defTabSz="914400" rtl="0" eaLnBrk="1" fontAlgn="b" latinLnBrk="0" hangingPunct="1"/>
                      <a:r>
                        <a:rPr lang="de-DE" sz="2200" b="1" kern="1200" dirty="0">
                          <a:solidFill>
                            <a:schemeClr val="tx1"/>
                          </a:solidFill>
                          <a:latin typeface="+mn-lt"/>
                          <a:ea typeface="+mn-ea"/>
                          <a:cs typeface="+mn-cs"/>
                        </a:rPr>
                        <a:t>Einlagen in Fonds und Spezialfinanzierungen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chemeClr val="tx1"/>
                          </a:solidFill>
                          <a:latin typeface="+mn-lt"/>
                          <a:ea typeface="+mn-ea"/>
                          <a:cs typeface="+mn-cs"/>
                        </a:rPr>
                        <a:t>       1’105’350.00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3332856169"/>
                  </a:ext>
                </a:extLst>
              </a:tr>
              <a:tr h="535517">
                <a:tc>
                  <a:txBody>
                    <a:bodyPr/>
                    <a:lstStyle/>
                    <a:p>
                      <a:pPr marL="0" algn="l" defTabSz="914400" rtl="0" eaLnBrk="1" fontAlgn="b" latinLnBrk="0" hangingPunct="1"/>
                      <a:r>
                        <a:rPr lang="de-CH" sz="2200" b="1" kern="1200">
                          <a:solidFill>
                            <a:schemeClr val="tx1"/>
                          </a:solidFill>
                          <a:latin typeface="+mn-lt"/>
                          <a:ea typeface="+mn-ea"/>
                          <a:cs typeface="+mn-cs"/>
                        </a:rPr>
                        <a:t>Transferaufwand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chemeClr val="tx1"/>
                          </a:solidFill>
                          <a:latin typeface="+mn-lt"/>
                          <a:ea typeface="+mn-ea"/>
                          <a:cs typeface="+mn-cs"/>
                        </a:rPr>
                        <a:t>     24’670’300.00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464206487"/>
                  </a:ext>
                </a:extLst>
              </a:tr>
              <a:tr h="535517">
                <a:tc>
                  <a:txBody>
                    <a:bodyPr/>
                    <a:lstStyle/>
                    <a:p>
                      <a:pPr marL="0" algn="l" defTabSz="914400" rtl="0" eaLnBrk="1" fontAlgn="b" latinLnBrk="0" hangingPunct="1"/>
                      <a:r>
                        <a:rPr lang="de-CH" sz="2200" b="1" kern="1200" dirty="0">
                          <a:solidFill>
                            <a:schemeClr val="tx1"/>
                          </a:solidFill>
                          <a:latin typeface="+mn-lt"/>
                          <a:ea typeface="+mn-ea"/>
                          <a:cs typeface="+mn-cs"/>
                        </a:rPr>
                        <a:t>Total betrieblicher Aufwand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chemeClr val="tx1"/>
                          </a:solidFill>
                          <a:latin typeface="+mn-lt"/>
                          <a:ea typeface="+mn-ea"/>
                          <a:cs typeface="+mn-cs"/>
                        </a:rPr>
                        <a:t>     74’896’480.60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407471952"/>
                  </a:ext>
                </a:extLst>
              </a:tr>
            </a:tbl>
          </a:graphicData>
        </a:graphic>
      </p:graphicFrame>
      <p:sp>
        <p:nvSpPr>
          <p:cNvPr id="9" name="Titel 1">
            <a:extLst>
              <a:ext uri="{FF2B5EF4-FFF2-40B4-BE49-F238E27FC236}">
                <a16:creationId xmlns:a16="http://schemas.microsoft.com/office/drawing/2014/main" id="{D01A9223-FEA6-C510-B155-D9820FBBF5B3}"/>
              </a:ext>
            </a:extLst>
          </p:cNvPr>
          <p:cNvSpPr>
            <a:spLocks noGrp="1"/>
          </p:cNvSpPr>
          <p:nvPr>
            <p:ph type="title"/>
          </p:nvPr>
        </p:nvSpPr>
        <p:spPr>
          <a:xfrm>
            <a:off x="387461" y="365125"/>
            <a:ext cx="11417078" cy="1325563"/>
          </a:xfrm>
        </p:spPr>
        <p:txBody>
          <a:bodyPr/>
          <a:lstStyle/>
          <a:p>
            <a:r>
              <a:rPr lang="de-DE" dirty="0">
                <a:solidFill>
                  <a:schemeClr val="tx1"/>
                </a:solidFill>
              </a:rPr>
              <a:t>Gegenüberstellung Aufwand / Ertrag</a:t>
            </a:r>
          </a:p>
        </p:txBody>
      </p:sp>
    </p:spTree>
    <p:extLst>
      <p:ext uri="{BB962C8B-B14F-4D97-AF65-F5344CB8AC3E}">
        <p14:creationId xmlns:p14="http://schemas.microsoft.com/office/powerpoint/2010/main" val="989370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9A3AA-EBF5-E8FD-2966-9AAEABD09592}"/>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4B6A72EB-6369-ABC3-C29E-8B2A1C63C13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46974B2-8D46-5675-3696-E0B697BBC4F8}"/>
              </a:ext>
            </a:extLst>
          </p:cNvPr>
          <p:cNvSpPr>
            <a:spLocks noGrp="1"/>
          </p:cNvSpPr>
          <p:nvPr>
            <p:ph type="sldNum" sz="quarter" idx="12"/>
          </p:nvPr>
        </p:nvSpPr>
        <p:spPr/>
        <p:txBody>
          <a:bodyPr/>
          <a:lstStyle/>
          <a:p>
            <a:fld id="{33883982-FD16-464E-B8BE-45F01105FA6D}" type="slidenum">
              <a:rPr lang="de-DE" smtClean="0"/>
              <a:t>2</a:t>
            </a:fld>
            <a:endParaRPr lang="de-DE"/>
          </a:p>
        </p:txBody>
      </p:sp>
      <p:sp>
        <p:nvSpPr>
          <p:cNvPr id="9" name="Rechteck 8">
            <a:extLst>
              <a:ext uri="{FF2B5EF4-FFF2-40B4-BE49-F238E27FC236}">
                <a16:creationId xmlns:a16="http://schemas.microsoft.com/office/drawing/2014/main" id="{9E3B0777-5B27-DF8A-129E-A3219A3F3C2D}"/>
              </a:ext>
            </a:extLst>
          </p:cNvPr>
          <p:cNvSpPr/>
          <p:nvPr/>
        </p:nvSpPr>
        <p:spPr>
          <a:xfrm>
            <a:off x="-1" y="1758156"/>
            <a:ext cx="12192000" cy="3175000"/>
          </a:xfrm>
          <a:prstGeom prst="rect">
            <a:avLst/>
          </a:prstGeom>
          <a:solidFill>
            <a:srgbClr val="EBD383"/>
          </a:solidFill>
          <a:ln>
            <a:solidFill>
              <a:srgbClr val="EBD3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sz="3600" b="1" dirty="0">
              <a:solidFill>
                <a:schemeClr val="tx1"/>
              </a:solidFill>
            </a:endParaRPr>
          </a:p>
        </p:txBody>
      </p:sp>
      <p:sp>
        <p:nvSpPr>
          <p:cNvPr id="2" name="Titel 1">
            <a:extLst>
              <a:ext uri="{FF2B5EF4-FFF2-40B4-BE49-F238E27FC236}">
                <a16:creationId xmlns:a16="http://schemas.microsoft.com/office/drawing/2014/main" id="{6F176DE2-2960-CC97-7AF2-1B3E4FEBD696}"/>
              </a:ext>
            </a:extLst>
          </p:cNvPr>
          <p:cNvSpPr>
            <a:spLocks noGrp="1"/>
          </p:cNvSpPr>
          <p:nvPr>
            <p:ph type="title"/>
          </p:nvPr>
        </p:nvSpPr>
        <p:spPr>
          <a:xfrm>
            <a:off x="2584561" y="2682874"/>
            <a:ext cx="9607439" cy="1325563"/>
          </a:xfrm>
        </p:spPr>
        <p:txBody>
          <a:bodyPr/>
          <a:lstStyle/>
          <a:p>
            <a:r>
              <a:rPr lang="de-DE" dirty="0">
                <a:solidFill>
                  <a:schemeClr val="tx1"/>
                </a:solidFill>
              </a:rPr>
              <a:t>Generelle Informationen</a:t>
            </a:r>
          </a:p>
        </p:txBody>
      </p:sp>
    </p:spTree>
    <p:extLst>
      <p:ext uri="{BB962C8B-B14F-4D97-AF65-F5344CB8AC3E}">
        <p14:creationId xmlns:p14="http://schemas.microsoft.com/office/powerpoint/2010/main" val="891479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BD383"/>
        </a:solidFill>
        <a:effectLst/>
      </p:bgPr>
    </p:bg>
    <p:spTree>
      <p:nvGrpSpPr>
        <p:cNvPr id="1" name="">
          <a:extLst>
            <a:ext uri="{FF2B5EF4-FFF2-40B4-BE49-F238E27FC236}">
              <a16:creationId xmlns:a16="http://schemas.microsoft.com/office/drawing/2014/main" id="{5712B9C5-C723-8E34-7FEE-0F337294F320}"/>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CBF6A955-91C9-2CE0-2577-60FBBE120CF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7A1926A-6EED-9645-F1F4-C3002F11B742}"/>
              </a:ext>
            </a:extLst>
          </p:cNvPr>
          <p:cNvSpPr>
            <a:spLocks noGrp="1"/>
          </p:cNvSpPr>
          <p:nvPr>
            <p:ph type="sldNum" sz="quarter" idx="12"/>
          </p:nvPr>
        </p:nvSpPr>
        <p:spPr/>
        <p:txBody>
          <a:bodyPr/>
          <a:lstStyle/>
          <a:p>
            <a:fld id="{33883982-FD16-464E-B8BE-45F01105FA6D}" type="slidenum">
              <a:rPr lang="de-DE" smtClean="0"/>
              <a:t>20</a:t>
            </a:fld>
            <a:endParaRPr lang="de-DE"/>
          </a:p>
        </p:txBody>
      </p:sp>
      <p:graphicFrame>
        <p:nvGraphicFramePr>
          <p:cNvPr id="8" name="Tabelle 7">
            <a:extLst>
              <a:ext uri="{FF2B5EF4-FFF2-40B4-BE49-F238E27FC236}">
                <a16:creationId xmlns:a16="http://schemas.microsoft.com/office/drawing/2014/main" id="{336D772C-7F77-8735-F23C-A6F46524E9C2}"/>
              </a:ext>
            </a:extLst>
          </p:cNvPr>
          <p:cNvGraphicFramePr>
            <a:graphicFrameLocks noGrp="1"/>
          </p:cNvGraphicFramePr>
          <p:nvPr>
            <p:extLst>
              <p:ext uri="{D42A27DB-BD31-4B8C-83A1-F6EECF244321}">
                <p14:modId xmlns:p14="http://schemas.microsoft.com/office/powerpoint/2010/main" val="4240319560"/>
              </p:ext>
            </p:extLst>
          </p:nvPr>
        </p:nvGraphicFramePr>
        <p:xfrm>
          <a:off x="381000" y="1377951"/>
          <a:ext cx="11423539" cy="4762505"/>
        </p:xfrm>
        <a:graphic>
          <a:graphicData uri="http://schemas.openxmlformats.org/drawingml/2006/table">
            <a:tbl>
              <a:tblPr/>
              <a:tblGrid>
                <a:gridCol w="8309904">
                  <a:extLst>
                    <a:ext uri="{9D8B030D-6E8A-4147-A177-3AD203B41FA5}">
                      <a16:colId xmlns:a16="http://schemas.microsoft.com/office/drawing/2014/main" val="1643431310"/>
                    </a:ext>
                  </a:extLst>
                </a:gridCol>
                <a:gridCol w="762946">
                  <a:extLst>
                    <a:ext uri="{9D8B030D-6E8A-4147-A177-3AD203B41FA5}">
                      <a16:colId xmlns:a16="http://schemas.microsoft.com/office/drawing/2014/main" val="4226958739"/>
                    </a:ext>
                  </a:extLst>
                </a:gridCol>
                <a:gridCol w="2350689">
                  <a:extLst>
                    <a:ext uri="{9D8B030D-6E8A-4147-A177-3AD203B41FA5}">
                      <a16:colId xmlns:a16="http://schemas.microsoft.com/office/drawing/2014/main" val="2069027474"/>
                    </a:ext>
                  </a:extLst>
                </a:gridCol>
              </a:tblGrid>
              <a:tr h="432955">
                <a:tc rowSpan="2">
                  <a:txBody>
                    <a:bodyPr/>
                    <a:lstStyle/>
                    <a:p>
                      <a:pPr marL="0" algn="l" defTabSz="914400" rtl="0" eaLnBrk="1" fontAlgn="ctr" latinLnBrk="0" hangingPunct="1"/>
                      <a:r>
                        <a:rPr lang="de-CH" sz="2200" b="1" kern="1200" dirty="0">
                          <a:solidFill>
                            <a:schemeClr val="tx1"/>
                          </a:solidFill>
                          <a:latin typeface="+mn-lt"/>
                          <a:ea typeface="+mn-ea"/>
                          <a:cs typeface="+mn-cs"/>
                        </a:rPr>
                        <a:t>Erfolgsrechnung: Gestufter Ausweis</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8080"/>
                    </a:solidFill>
                  </a:tcPr>
                </a:tc>
                <a:tc>
                  <a:txBody>
                    <a:bodyPr/>
                    <a:lstStyle/>
                    <a:p>
                      <a:pPr marL="0" algn="l" defTabSz="914400" rtl="0" eaLnBrk="1" fontAlgn="b" latinLnBrk="0" hangingPunct="1"/>
                      <a:r>
                        <a:rPr lang="de-CH" sz="2200" b="1" kern="1200">
                          <a:solidFill>
                            <a:schemeClr val="tx1"/>
                          </a:solidFill>
                          <a:latin typeface="+mn-lt"/>
                          <a:ea typeface="+mn-ea"/>
                          <a:cs typeface="+mn-cs"/>
                        </a:rPr>
                        <a:t>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solidFill>
                      <a:srgbClr val="808080"/>
                    </a:solidFill>
                  </a:tcPr>
                </a:tc>
                <a:tc>
                  <a:txBody>
                    <a:bodyPr/>
                    <a:lstStyle/>
                    <a:p>
                      <a:pPr marL="0" algn="l" defTabSz="914400" rtl="0" eaLnBrk="1" fontAlgn="b" latinLnBrk="0" hangingPunct="1"/>
                      <a:r>
                        <a:rPr lang="de-CH" sz="2200" b="1" kern="1200">
                          <a:solidFill>
                            <a:schemeClr val="tx1"/>
                          </a:solidFill>
                          <a:latin typeface="+mn-lt"/>
                          <a:ea typeface="+mn-ea"/>
                          <a:cs typeface="+mn-cs"/>
                        </a:rPr>
                        <a:t>Budget</a:t>
                      </a: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808080"/>
                    </a:solidFill>
                  </a:tcPr>
                </a:tc>
                <a:extLst>
                  <a:ext uri="{0D108BD9-81ED-4DB2-BD59-A6C34878D82A}">
                    <a16:rowId xmlns:a16="http://schemas.microsoft.com/office/drawing/2014/main" val="3691854119"/>
                  </a:ext>
                </a:extLst>
              </a:tr>
              <a:tr h="432955">
                <a:tc vMerge="1">
                  <a:txBody>
                    <a:bodyPr/>
                    <a:lstStyle/>
                    <a:p>
                      <a:endParaRPr lang="de-CH"/>
                    </a:p>
                  </a:txBody>
                  <a:tcPr/>
                </a:tc>
                <a:tc>
                  <a:txBody>
                    <a:bodyPr/>
                    <a:lstStyle/>
                    <a:p>
                      <a:pPr marL="0" algn="l" defTabSz="914400" rtl="0" eaLnBrk="1" fontAlgn="b" latinLnBrk="0" hangingPunct="1"/>
                      <a:r>
                        <a:rPr lang="de-CH" sz="2200" b="1" kern="1200">
                          <a:solidFill>
                            <a:schemeClr val="tx1"/>
                          </a:solidFill>
                          <a:latin typeface="+mn-lt"/>
                          <a:ea typeface="+mn-ea"/>
                          <a:cs typeface="+mn-cs"/>
                        </a:rPr>
                        <a:t> </a:t>
                      </a:r>
                    </a:p>
                  </a:txBody>
                  <a:tcPr marL="0" marR="0" marT="0" marB="0" anchor="ctr">
                    <a:lnL>
                      <a:noFill/>
                    </a:lnL>
                    <a:lnR>
                      <a:noFill/>
                    </a:lnR>
                    <a:lnT>
                      <a:noFill/>
                    </a:lnT>
                    <a:lnB w="12700" cap="flat" cmpd="sng" algn="ctr">
                      <a:solidFill>
                        <a:schemeClr val="tx1"/>
                      </a:solidFill>
                      <a:prstDash val="solid"/>
                      <a:round/>
                      <a:headEnd type="none" w="med" len="med"/>
                      <a:tailEnd type="none" w="med" len="med"/>
                    </a:lnB>
                    <a:solidFill>
                      <a:srgbClr val="808080"/>
                    </a:solidFill>
                  </a:tcPr>
                </a:tc>
                <a:tc>
                  <a:txBody>
                    <a:bodyPr/>
                    <a:lstStyle/>
                    <a:p>
                      <a:pPr marL="0" algn="l" defTabSz="914400" rtl="0" eaLnBrk="1" fontAlgn="b" latinLnBrk="0" hangingPunct="1"/>
                      <a:r>
                        <a:rPr lang="de-CH" sz="2200" b="1" kern="1200">
                          <a:solidFill>
                            <a:schemeClr val="tx1"/>
                          </a:solidFill>
                          <a:latin typeface="+mn-lt"/>
                          <a:ea typeface="+mn-ea"/>
                          <a:cs typeface="+mn-cs"/>
                        </a:rPr>
                        <a:t>2025</a:t>
                      </a:r>
                    </a:p>
                  </a:txBody>
                  <a:tcPr marL="0" marR="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808080"/>
                    </a:solidFill>
                  </a:tcPr>
                </a:tc>
                <a:extLst>
                  <a:ext uri="{0D108BD9-81ED-4DB2-BD59-A6C34878D82A}">
                    <a16:rowId xmlns:a16="http://schemas.microsoft.com/office/drawing/2014/main" val="2165108460"/>
                  </a:ext>
                </a:extLst>
              </a:tr>
              <a:tr h="432955">
                <a:tc>
                  <a:txBody>
                    <a:bodyPr/>
                    <a:lstStyle/>
                    <a:p>
                      <a:pPr marL="0" algn="l" defTabSz="914400" rtl="0" eaLnBrk="1" fontAlgn="b" latinLnBrk="0" hangingPunct="1"/>
                      <a:r>
                        <a:rPr lang="de-CH" sz="2200" b="1" kern="1200" dirty="0">
                          <a:solidFill>
                            <a:schemeClr val="tx1"/>
                          </a:solidFill>
                          <a:latin typeface="+mn-lt"/>
                          <a:ea typeface="+mn-ea"/>
                          <a:cs typeface="+mn-cs"/>
                        </a:rPr>
                        <a:t>Betrieblicher Ertrag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tc>
                  <a:txBody>
                    <a:bodyPr/>
                    <a:lstStyle/>
                    <a:p>
                      <a:pPr marL="0" algn="l" defTabSz="914400" rtl="0" eaLnBrk="1" fontAlgn="b" latinLnBrk="0" hangingPunct="1"/>
                      <a:r>
                        <a:rPr lang="de-CH" sz="2200" b="1" kern="1200">
                          <a:solidFill>
                            <a:schemeClr val="tx1"/>
                          </a:solidFill>
                          <a:latin typeface="+mn-lt"/>
                          <a:ea typeface="+mn-ea"/>
                          <a:cs typeface="+mn-cs"/>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tc>
                  <a:txBody>
                    <a:bodyPr/>
                    <a:lstStyle/>
                    <a:p>
                      <a:pPr marL="0" algn="l" defTabSz="914400" rtl="0" eaLnBrk="1" fontAlgn="b" latinLnBrk="0" hangingPunct="1"/>
                      <a:r>
                        <a:rPr lang="de-CH" sz="2200" b="1" kern="1200" dirty="0">
                          <a:solidFill>
                            <a:schemeClr val="tx1"/>
                          </a:solidFill>
                          <a:latin typeface="+mn-lt"/>
                          <a:ea typeface="+mn-ea"/>
                          <a:cs typeface="+mn-cs"/>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extLst>
                  <a:ext uri="{0D108BD9-81ED-4DB2-BD59-A6C34878D82A}">
                    <a16:rowId xmlns:a16="http://schemas.microsoft.com/office/drawing/2014/main" val="155063986"/>
                  </a:ext>
                </a:extLst>
              </a:tr>
              <a:tr h="432955">
                <a:tc>
                  <a:txBody>
                    <a:bodyPr/>
                    <a:lstStyle/>
                    <a:p>
                      <a:pPr marL="0" algn="l" defTabSz="914400" rtl="0" eaLnBrk="1" fontAlgn="b" latinLnBrk="0" hangingPunct="1"/>
                      <a:r>
                        <a:rPr lang="de-CH" sz="2200" b="1" kern="1200" dirty="0">
                          <a:solidFill>
                            <a:schemeClr val="tx1"/>
                          </a:solidFill>
                          <a:latin typeface="+mn-lt"/>
                          <a:ea typeface="+mn-ea"/>
                          <a:cs typeface="+mn-cs"/>
                        </a:rPr>
                        <a:t>Fiskalertrag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chemeClr val="tx1"/>
                          </a:solidFill>
                          <a:latin typeface="+mn-lt"/>
                          <a:ea typeface="+mn-ea"/>
                          <a:cs typeface="+mn-cs"/>
                        </a:rPr>
                        <a:t>      57’274’800.00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3750881539"/>
                  </a:ext>
                </a:extLst>
              </a:tr>
              <a:tr h="432955">
                <a:tc>
                  <a:txBody>
                    <a:bodyPr/>
                    <a:lstStyle/>
                    <a:p>
                      <a:pPr marL="0" algn="l" defTabSz="914400" rtl="0" eaLnBrk="1" fontAlgn="b" latinLnBrk="0" hangingPunct="1"/>
                      <a:r>
                        <a:rPr lang="de-CH" sz="2200" b="1" kern="1200" dirty="0">
                          <a:solidFill>
                            <a:schemeClr val="tx1"/>
                          </a:solidFill>
                          <a:latin typeface="+mn-lt"/>
                          <a:ea typeface="+mn-ea"/>
                          <a:cs typeface="+mn-cs"/>
                        </a:rPr>
                        <a:t>Regalien und Konzessionen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chemeClr val="tx1"/>
                          </a:solidFill>
                          <a:latin typeface="+mn-lt"/>
                          <a:ea typeface="+mn-ea"/>
                          <a:cs typeface="+mn-cs"/>
                        </a:rPr>
                        <a:t>        3’940’000.00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2210855925"/>
                  </a:ext>
                </a:extLst>
              </a:tr>
              <a:tr h="432955">
                <a:tc>
                  <a:txBody>
                    <a:bodyPr/>
                    <a:lstStyle/>
                    <a:p>
                      <a:pPr marL="0" algn="l" defTabSz="914400" rtl="0" eaLnBrk="1" fontAlgn="b" latinLnBrk="0" hangingPunct="1"/>
                      <a:r>
                        <a:rPr lang="de-CH" sz="2200" b="1" kern="1200" dirty="0">
                          <a:solidFill>
                            <a:schemeClr val="tx1"/>
                          </a:solidFill>
                          <a:latin typeface="+mn-lt"/>
                          <a:ea typeface="+mn-ea"/>
                          <a:cs typeface="+mn-cs"/>
                        </a:rPr>
                        <a:t>Entgelte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chemeClr val="tx1"/>
                          </a:solidFill>
                          <a:latin typeface="+mn-lt"/>
                          <a:ea typeface="+mn-ea"/>
                          <a:cs typeface="+mn-cs"/>
                        </a:rPr>
                        <a:t>      12’310’100.00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1996190362"/>
                  </a:ext>
                </a:extLst>
              </a:tr>
              <a:tr h="432955">
                <a:tc>
                  <a:txBody>
                    <a:bodyPr/>
                    <a:lstStyle/>
                    <a:p>
                      <a:pPr marL="0" algn="l" defTabSz="914400" rtl="0" eaLnBrk="1" fontAlgn="b" latinLnBrk="0" hangingPunct="1"/>
                      <a:r>
                        <a:rPr lang="de-CH" sz="2200" b="1" kern="1200" dirty="0">
                          <a:solidFill>
                            <a:schemeClr val="tx1"/>
                          </a:solidFill>
                          <a:latin typeface="+mn-lt"/>
                          <a:ea typeface="+mn-ea"/>
                          <a:cs typeface="+mn-cs"/>
                        </a:rPr>
                        <a:t>Verschiedene Erträge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chemeClr val="tx1"/>
                          </a:solidFill>
                          <a:latin typeface="+mn-lt"/>
                          <a:ea typeface="+mn-ea"/>
                          <a:cs typeface="+mn-cs"/>
                        </a:rPr>
                        <a:t>           610’000.00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3332856169"/>
                  </a:ext>
                </a:extLst>
              </a:tr>
              <a:tr h="432955">
                <a:tc>
                  <a:txBody>
                    <a:bodyPr/>
                    <a:lstStyle/>
                    <a:p>
                      <a:pPr marL="0" algn="l" defTabSz="914400" rtl="0" eaLnBrk="1" fontAlgn="b" latinLnBrk="0" hangingPunct="1"/>
                      <a:r>
                        <a:rPr lang="de-DE" sz="2200" b="1" kern="1200">
                          <a:solidFill>
                            <a:schemeClr val="tx1"/>
                          </a:solidFill>
                          <a:latin typeface="+mn-lt"/>
                          <a:ea typeface="+mn-ea"/>
                          <a:cs typeface="+mn-cs"/>
                        </a:rPr>
                        <a:t>Entnahmen aus Fonds und Spezialfinanzierungen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chemeClr val="tx1"/>
                          </a:solidFill>
                          <a:latin typeface="+mn-lt"/>
                          <a:ea typeface="+mn-ea"/>
                          <a:cs typeface="+mn-cs"/>
                        </a:rPr>
                        <a:t>        1’104’350.00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464206487"/>
                  </a:ext>
                </a:extLst>
              </a:tr>
              <a:tr h="432955">
                <a:tc>
                  <a:txBody>
                    <a:bodyPr/>
                    <a:lstStyle/>
                    <a:p>
                      <a:pPr marL="0" algn="l" defTabSz="914400" rtl="0" eaLnBrk="1" fontAlgn="b" latinLnBrk="0" hangingPunct="1"/>
                      <a:r>
                        <a:rPr lang="de-CH" sz="2200" b="1" kern="1200">
                          <a:solidFill>
                            <a:schemeClr val="tx1"/>
                          </a:solidFill>
                          <a:latin typeface="+mn-lt"/>
                          <a:ea typeface="+mn-ea"/>
                          <a:cs typeface="+mn-cs"/>
                        </a:rPr>
                        <a:t>Transferertrag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chemeClr val="tx1"/>
                          </a:solidFill>
                          <a:latin typeface="+mn-lt"/>
                          <a:ea typeface="+mn-ea"/>
                          <a:cs typeface="+mn-cs"/>
                        </a:rPr>
                        <a:t>        4’413’200.00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3816690143"/>
                  </a:ext>
                </a:extLst>
              </a:tr>
              <a:tr h="432955">
                <a:tc>
                  <a:txBody>
                    <a:bodyPr/>
                    <a:lstStyle/>
                    <a:p>
                      <a:pPr marL="0" algn="l" defTabSz="914400" rtl="0" eaLnBrk="1" fontAlgn="b" latinLnBrk="0" hangingPunct="1"/>
                      <a:r>
                        <a:rPr lang="de-CH" sz="2200" b="1" kern="1200" dirty="0">
                          <a:solidFill>
                            <a:schemeClr val="tx1"/>
                          </a:solidFill>
                          <a:latin typeface="+mn-lt"/>
                          <a:ea typeface="+mn-ea"/>
                          <a:cs typeface="+mn-cs"/>
                        </a:rPr>
                        <a:t>Total betrieblicher Ertrag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chemeClr val="tx1"/>
                          </a:solidFill>
                          <a:latin typeface="+mn-lt"/>
                          <a:ea typeface="+mn-ea"/>
                          <a:cs typeface="+mn-cs"/>
                        </a:rPr>
                        <a:t>      79’652’450.00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407471952"/>
                  </a:ext>
                </a:extLst>
              </a:tr>
              <a:tr h="432955">
                <a:tc>
                  <a:txBody>
                    <a:bodyPr/>
                    <a:lstStyle/>
                    <a:p>
                      <a:pPr marL="0" algn="l" defTabSz="914400" rtl="0" eaLnBrk="1" fontAlgn="b" latinLnBrk="0" hangingPunct="1"/>
                      <a:r>
                        <a:rPr lang="de-CH" sz="2200" b="1" kern="1200">
                          <a:solidFill>
                            <a:schemeClr val="tx1"/>
                          </a:solidFill>
                          <a:latin typeface="+mn-lt"/>
                          <a:ea typeface="+mn-ea"/>
                          <a:cs typeface="+mn-cs"/>
                        </a:rPr>
                        <a:t>Ergebnis aus betrieblicher Tätigkeit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chemeClr val="tx1"/>
                          </a:solidFill>
                          <a:latin typeface="+mn-lt"/>
                          <a:ea typeface="+mn-ea"/>
                          <a:cs typeface="+mn-cs"/>
                        </a:rPr>
                        <a:t>CHF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chemeClr val="tx1"/>
                          </a:solidFill>
                          <a:latin typeface="+mn-lt"/>
                          <a:ea typeface="+mn-ea"/>
                          <a:cs typeface="+mn-cs"/>
                        </a:rPr>
                        <a:t>        4’755’969.40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1737833783"/>
                  </a:ext>
                </a:extLst>
              </a:tr>
            </a:tbl>
          </a:graphicData>
        </a:graphic>
      </p:graphicFrame>
      <p:sp>
        <p:nvSpPr>
          <p:cNvPr id="9" name="Titel 1">
            <a:extLst>
              <a:ext uri="{FF2B5EF4-FFF2-40B4-BE49-F238E27FC236}">
                <a16:creationId xmlns:a16="http://schemas.microsoft.com/office/drawing/2014/main" id="{1267B87F-1BF1-C1C1-6465-78A87672ED83}"/>
              </a:ext>
            </a:extLst>
          </p:cNvPr>
          <p:cNvSpPr>
            <a:spLocks noGrp="1"/>
          </p:cNvSpPr>
          <p:nvPr>
            <p:ph type="title"/>
          </p:nvPr>
        </p:nvSpPr>
        <p:spPr>
          <a:xfrm>
            <a:off x="387461" y="365125"/>
            <a:ext cx="11417078" cy="1325563"/>
          </a:xfrm>
        </p:spPr>
        <p:txBody>
          <a:bodyPr/>
          <a:lstStyle/>
          <a:p>
            <a:r>
              <a:rPr lang="de-DE" dirty="0">
                <a:solidFill>
                  <a:schemeClr val="tx1"/>
                </a:solidFill>
              </a:rPr>
              <a:t>Gegenüberstellung Aufwand / Ertrag</a:t>
            </a:r>
          </a:p>
        </p:txBody>
      </p:sp>
    </p:spTree>
    <p:extLst>
      <p:ext uri="{BB962C8B-B14F-4D97-AF65-F5344CB8AC3E}">
        <p14:creationId xmlns:p14="http://schemas.microsoft.com/office/powerpoint/2010/main" val="124275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BD383"/>
        </a:solidFill>
        <a:effectLst/>
      </p:bgPr>
    </p:bg>
    <p:spTree>
      <p:nvGrpSpPr>
        <p:cNvPr id="1" name="">
          <a:extLst>
            <a:ext uri="{FF2B5EF4-FFF2-40B4-BE49-F238E27FC236}">
              <a16:creationId xmlns:a16="http://schemas.microsoft.com/office/drawing/2014/main" id="{C6A57C4D-A066-EFFF-5756-C7F8576E3C88}"/>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0E1EE664-CA3B-5572-D84D-2E6738CB9C7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072088D-359D-EF62-73E2-526962B00C92}"/>
              </a:ext>
            </a:extLst>
          </p:cNvPr>
          <p:cNvSpPr>
            <a:spLocks noGrp="1"/>
          </p:cNvSpPr>
          <p:nvPr>
            <p:ph type="sldNum" sz="quarter" idx="12"/>
          </p:nvPr>
        </p:nvSpPr>
        <p:spPr/>
        <p:txBody>
          <a:bodyPr/>
          <a:lstStyle/>
          <a:p>
            <a:fld id="{33883982-FD16-464E-B8BE-45F01105FA6D}" type="slidenum">
              <a:rPr lang="de-DE" smtClean="0"/>
              <a:t>21</a:t>
            </a:fld>
            <a:endParaRPr lang="de-DE"/>
          </a:p>
        </p:txBody>
      </p:sp>
      <p:graphicFrame>
        <p:nvGraphicFramePr>
          <p:cNvPr id="8" name="Tabelle 7">
            <a:extLst>
              <a:ext uri="{FF2B5EF4-FFF2-40B4-BE49-F238E27FC236}">
                <a16:creationId xmlns:a16="http://schemas.microsoft.com/office/drawing/2014/main" id="{1104F42A-71B5-C14D-C58D-3630D48D7E4A}"/>
              </a:ext>
            </a:extLst>
          </p:cNvPr>
          <p:cNvGraphicFramePr>
            <a:graphicFrameLocks noGrp="1"/>
          </p:cNvGraphicFramePr>
          <p:nvPr>
            <p:extLst>
              <p:ext uri="{D42A27DB-BD31-4B8C-83A1-F6EECF244321}">
                <p14:modId xmlns:p14="http://schemas.microsoft.com/office/powerpoint/2010/main" val="503372216"/>
              </p:ext>
            </p:extLst>
          </p:nvPr>
        </p:nvGraphicFramePr>
        <p:xfrm>
          <a:off x="387462" y="1460500"/>
          <a:ext cx="11417077" cy="4489450"/>
        </p:xfrm>
        <a:graphic>
          <a:graphicData uri="http://schemas.openxmlformats.org/drawingml/2006/table">
            <a:tbl>
              <a:tblPr/>
              <a:tblGrid>
                <a:gridCol w="8305204">
                  <a:extLst>
                    <a:ext uri="{9D8B030D-6E8A-4147-A177-3AD203B41FA5}">
                      <a16:colId xmlns:a16="http://schemas.microsoft.com/office/drawing/2014/main" val="1643431310"/>
                    </a:ext>
                  </a:extLst>
                </a:gridCol>
                <a:gridCol w="762514">
                  <a:extLst>
                    <a:ext uri="{9D8B030D-6E8A-4147-A177-3AD203B41FA5}">
                      <a16:colId xmlns:a16="http://schemas.microsoft.com/office/drawing/2014/main" val="4226958739"/>
                    </a:ext>
                  </a:extLst>
                </a:gridCol>
                <a:gridCol w="2349359">
                  <a:extLst>
                    <a:ext uri="{9D8B030D-6E8A-4147-A177-3AD203B41FA5}">
                      <a16:colId xmlns:a16="http://schemas.microsoft.com/office/drawing/2014/main" val="2069027474"/>
                    </a:ext>
                  </a:extLst>
                </a:gridCol>
              </a:tblGrid>
              <a:tr h="448945">
                <a:tc rowSpan="2">
                  <a:txBody>
                    <a:bodyPr/>
                    <a:lstStyle/>
                    <a:p>
                      <a:pPr marL="0" algn="l" defTabSz="914400" rtl="0" eaLnBrk="1" fontAlgn="ctr" latinLnBrk="0" hangingPunct="1"/>
                      <a:r>
                        <a:rPr lang="de-CH" sz="2200" b="1" kern="1200" dirty="0">
                          <a:solidFill>
                            <a:schemeClr val="tx1"/>
                          </a:solidFill>
                          <a:latin typeface="+mn-lt"/>
                          <a:ea typeface="+mn-ea"/>
                          <a:cs typeface="+mn-cs"/>
                        </a:rPr>
                        <a:t>Erfolgsrechnung: Gestufter Ausweis</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8080"/>
                    </a:solidFill>
                  </a:tcPr>
                </a:tc>
                <a:tc>
                  <a:txBody>
                    <a:bodyPr/>
                    <a:lstStyle/>
                    <a:p>
                      <a:pPr marL="0" algn="l" defTabSz="914400" rtl="0" eaLnBrk="1" fontAlgn="b" latinLnBrk="0" hangingPunct="1"/>
                      <a:r>
                        <a:rPr lang="de-CH" sz="2200" b="1" kern="1200">
                          <a:solidFill>
                            <a:schemeClr val="tx1"/>
                          </a:solidFill>
                          <a:latin typeface="+mn-lt"/>
                          <a:ea typeface="+mn-ea"/>
                          <a:cs typeface="+mn-cs"/>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8080"/>
                    </a:solidFill>
                  </a:tcPr>
                </a:tc>
                <a:tc>
                  <a:txBody>
                    <a:bodyPr/>
                    <a:lstStyle/>
                    <a:p>
                      <a:pPr marL="0" algn="l" defTabSz="914400" rtl="0" eaLnBrk="1" fontAlgn="b" latinLnBrk="0" hangingPunct="1"/>
                      <a:r>
                        <a:rPr lang="de-CH" sz="2200" b="1" kern="1200" dirty="0">
                          <a:solidFill>
                            <a:schemeClr val="tx1"/>
                          </a:solidFill>
                          <a:latin typeface="+mn-lt"/>
                          <a:ea typeface="+mn-ea"/>
                          <a:cs typeface="+mn-cs"/>
                        </a:rPr>
                        <a:t>Budget</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8080"/>
                    </a:solidFill>
                  </a:tcPr>
                </a:tc>
                <a:extLst>
                  <a:ext uri="{0D108BD9-81ED-4DB2-BD59-A6C34878D82A}">
                    <a16:rowId xmlns:a16="http://schemas.microsoft.com/office/drawing/2014/main" val="3691854119"/>
                  </a:ext>
                </a:extLst>
              </a:tr>
              <a:tr h="448945">
                <a:tc vMerge="1">
                  <a:txBody>
                    <a:bodyPr/>
                    <a:lstStyle/>
                    <a:p>
                      <a:endParaRPr lang="de-CH"/>
                    </a:p>
                  </a:txBody>
                  <a:tcPr/>
                </a:tc>
                <a:tc>
                  <a:txBody>
                    <a:bodyPr/>
                    <a:lstStyle/>
                    <a:p>
                      <a:pPr marL="0" algn="l" defTabSz="914400" rtl="0" eaLnBrk="1" fontAlgn="b" latinLnBrk="0" hangingPunct="1"/>
                      <a:r>
                        <a:rPr lang="de-CH" sz="2200" b="1" kern="1200">
                          <a:solidFill>
                            <a:schemeClr val="tx1"/>
                          </a:solidFill>
                          <a:latin typeface="+mn-lt"/>
                          <a:ea typeface="+mn-ea"/>
                          <a:cs typeface="+mn-cs"/>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8080"/>
                    </a:solidFill>
                  </a:tcPr>
                </a:tc>
                <a:tc>
                  <a:txBody>
                    <a:bodyPr/>
                    <a:lstStyle/>
                    <a:p>
                      <a:pPr marL="0" algn="l" defTabSz="914400" rtl="0" eaLnBrk="1" fontAlgn="b" latinLnBrk="0" hangingPunct="1"/>
                      <a:r>
                        <a:rPr lang="de-CH" sz="2200" b="1" kern="1200" dirty="0">
                          <a:solidFill>
                            <a:schemeClr val="tx1"/>
                          </a:solidFill>
                          <a:latin typeface="+mn-lt"/>
                          <a:ea typeface="+mn-ea"/>
                          <a:cs typeface="+mn-cs"/>
                        </a:rPr>
                        <a:t>2025</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08080"/>
                    </a:solidFill>
                  </a:tcPr>
                </a:tc>
                <a:extLst>
                  <a:ext uri="{0D108BD9-81ED-4DB2-BD59-A6C34878D82A}">
                    <a16:rowId xmlns:a16="http://schemas.microsoft.com/office/drawing/2014/main" val="2165108460"/>
                  </a:ext>
                </a:extLst>
              </a:tr>
              <a:tr h="448945">
                <a:tc>
                  <a:txBody>
                    <a:bodyPr/>
                    <a:lstStyle/>
                    <a:p>
                      <a:pPr marL="0" algn="l" defTabSz="914400" rtl="0" eaLnBrk="1" fontAlgn="b" latinLnBrk="0" hangingPunct="1"/>
                      <a:r>
                        <a:rPr lang="de-CH" sz="2200" b="1" kern="1200" dirty="0">
                          <a:solidFill>
                            <a:schemeClr val="tx1"/>
                          </a:solidFill>
                          <a:latin typeface="+mn-lt"/>
                          <a:ea typeface="+mn-ea"/>
                          <a:cs typeface="+mn-cs"/>
                        </a:rPr>
                        <a:t>Finanzaufwand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tc>
                  <a:txBody>
                    <a:bodyPr/>
                    <a:lstStyle/>
                    <a:p>
                      <a:pPr marL="0" algn="l" defTabSz="914400" rtl="0" eaLnBrk="1" fontAlgn="b" latinLnBrk="0" hangingPunct="1"/>
                      <a:r>
                        <a:rPr lang="de-CH" sz="2200" b="1" kern="120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tc>
                  <a:txBody>
                    <a:bodyPr/>
                    <a:lstStyle/>
                    <a:p>
                      <a:pPr marL="0" algn="l" defTabSz="914400" rtl="0" eaLnBrk="1" fontAlgn="b" latinLnBrk="0" hangingPunct="1"/>
                      <a:r>
                        <a:rPr lang="de-CH" sz="2200" b="1" kern="1200" dirty="0">
                          <a:solidFill>
                            <a:schemeClr val="tx1"/>
                          </a:solidFill>
                          <a:latin typeface="+mn-lt"/>
                          <a:ea typeface="+mn-ea"/>
                          <a:cs typeface="+mn-cs"/>
                        </a:rPr>
                        <a:t>         265’000.00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D"/>
                    </a:solidFill>
                  </a:tcPr>
                </a:tc>
                <a:extLst>
                  <a:ext uri="{0D108BD9-81ED-4DB2-BD59-A6C34878D82A}">
                    <a16:rowId xmlns:a16="http://schemas.microsoft.com/office/drawing/2014/main" val="155063986"/>
                  </a:ext>
                </a:extLst>
              </a:tr>
              <a:tr h="448945">
                <a:tc>
                  <a:txBody>
                    <a:bodyPr/>
                    <a:lstStyle/>
                    <a:p>
                      <a:pPr marL="0" algn="l" defTabSz="914400" rtl="0" eaLnBrk="1" fontAlgn="b" latinLnBrk="0" hangingPunct="1"/>
                      <a:r>
                        <a:rPr lang="de-CH" sz="2200" b="1" kern="1200" dirty="0">
                          <a:solidFill>
                            <a:schemeClr val="tx1"/>
                          </a:solidFill>
                          <a:latin typeface="+mn-lt"/>
                          <a:ea typeface="+mn-ea"/>
                          <a:cs typeface="+mn-cs"/>
                        </a:rPr>
                        <a:t>Finanzertrag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chemeClr val="tx1"/>
                          </a:solidFill>
                          <a:latin typeface="+mn-lt"/>
                          <a:ea typeface="+mn-ea"/>
                          <a:cs typeface="+mn-cs"/>
                        </a:rPr>
                        <a:t>      1’795’200.00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3750881539"/>
                  </a:ext>
                </a:extLst>
              </a:tr>
              <a:tr h="448945">
                <a:tc>
                  <a:txBody>
                    <a:bodyPr/>
                    <a:lstStyle/>
                    <a:p>
                      <a:pPr marL="0" algn="l" defTabSz="914400" rtl="0" eaLnBrk="1" fontAlgn="b" latinLnBrk="0" hangingPunct="1"/>
                      <a:r>
                        <a:rPr lang="de-CH" sz="2200" b="1" kern="1200" dirty="0">
                          <a:solidFill>
                            <a:schemeClr val="tx1"/>
                          </a:solidFill>
                          <a:latin typeface="+mn-lt"/>
                          <a:ea typeface="+mn-ea"/>
                          <a:cs typeface="+mn-cs"/>
                        </a:rPr>
                        <a:t>Ergebnis aus Finanzierung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chemeClr val="tx1"/>
                          </a:solidFill>
                          <a:latin typeface="+mn-lt"/>
                          <a:ea typeface="+mn-ea"/>
                          <a:cs typeface="+mn-cs"/>
                        </a:rPr>
                        <a:t>      1’530’200.00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2210855925"/>
                  </a:ext>
                </a:extLst>
              </a:tr>
              <a:tr h="448945">
                <a:tc>
                  <a:txBody>
                    <a:bodyPr/>
                    <a:lstStyle/>
                    <a:p>
                      <a:pPr marL="0" algn="l" defTabSz="914400" rtl="0" eaLnBrk="1" fontAlgn="b" latinLnBrk="0" hangingPunct="1"/>
                      <a:r>
                        <a:rPr lang="de-CH" sz="2200" b="1" kern="1200" dirty="0">
                          <a:solidFill>
                            <a:schemeClr val="tx1"/>
                          </a:solidFill>
                          <a:latin typeface="+mn-lt"/>
                          <a:ea typeface="+mn-ea"/>
                          <a:cs typeface="+mn-cs"/>
                        </a:rPr>
                        <a:t>Operatives Ergebnis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chemeClr val="tx1"/>
                          </a:solidFill>
                          <a:latin typeface="+mn-lt"/>
                          <a:ea typeface="+mn-ea"/>
                          <a:cs typeface="+mn-cs"/>
                        </a:rPr>
                        <a:t>      6’286’169.40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3332856169"/>
                  </a:ext>
                </a:extLst>
              </a:tr>
              <a:tr h="448945">
                <a:tc>
                  <a:txBody>
                    <a:bodyPr/>
                    <a:lstStyle/>
                    <a:p>
                      <a:pPr marL="0" algn="l" defTabSz="914400" rtl="0" eaLnBrk="1" fontAlgn="b" latinLnBrk="0" hangingPunct="1"/>
                      <a:r>
                        <a:rPr lang="de-CH" sz="2200" b="1" kern="1200" dirty="0">
                          <a:solidFill>
                            <a:schemeClr val="tx1"/>
                          </a:solidFill>
                          <a:latin typeface="+mn-lt"/>
                          <a:ea typeface="+mn-ea"/>
                          <a:cs typeface="+mn-cs"/>
                        </a:rPr>
                        <a:t>Ausserordentlicher Aufwand (Handänderungssteuer)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chemeClr val="tx1"/>
                          </a:solidFill>
                          <a:latin typeface="+mn-lt"/>
                          <a:ea typeface="+mn-ea"/>
                          <a:cs typeface="+mn-cs"/>
                        </a:rPr>
                        <a:t>      1’500’000.00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3816690143"/>
                  </a:ext>
                </a:extLst>
              </a:tr>
              <a:tr h="448945">
                <a:tc>
                  <a:txBody>
                    <a:bodyPr/>
                    <a:lstStyle/>
                    <a:p>
                      <a:pPr marL="0" algn="l" defTabSz="914400" rtl="0" eaLnBrk="1" fontAlgn="b" latinLnBrk="0" hangingPunct="1"/>
                      <a:r>
                        <a:rPr lang="de-CH" sz="2200" b="1" kern="1200" dirty="0">
                          <a:solidFill>
                            <a:schemeClr val="tx1"/>
                          </a:solidFill>
                          <a:latin typeface="+mn-lt"/>
                          <a:ea typeface="+mn-ea"/>
                          <a:cs typeface="+mn-cs"/>
                        </a:rPr>
                        <a:t>Ausserordentlicher Ertrag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chemeClr val="tx1"/>
                          </a:solidFill>
                          <a:latin typeface="+mn-lt"/>
                          <a:ea typeface="+mn-ea"/>
                          <a:cs typeface="+mn-cs"/>
                        </a:rPr>
                        <a:t>                       -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407471952"/>
                  </a:ext>
                </a:extLst>
              </a:tr>
              <a:tr h="448945">
                <a:tc>
                  <a:txBody>
                    <a:bodyPr/>
                    <a:lstStyle/>
                    <a:p>
                      <a:pPr marL="0" algn="l" defTabSz="914400" rtl="0" eaLnBrk="1" fontAlgn="b" latinLnBrk="0" hangingPunct="1"/>
                      <a:r>
                        <a:rPr lang="de-CH" sz="2200" b="1" kern="1200" dirty="0">
                          <a:solidFill>
                            <a:schemeClr val="tx1"/>
                          </a:solidFill>
                          <a:latin typeface="+mn-lt"/>
                          <a:ea typeface="+mn-ea"/>
                          <a:cs typeface="+mn-cs"/>
                        </a:rPr>
                        <a:t>Ausserordentliches Ergebnis (Handänderungssteuer)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chemeClr val="tx1"/>
                          </a:solidFill>
                          <a:latin typeface="+mn-lt"/>
                          <a:ea typeface="+mn-ea"/>
                          <a:cs typeface="+mn-cs"/>
                        </a:rPr>
                        <a:t>     -1’500’000.00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1737833783"/>
                  </a:ext>
                </a:extLst>
              </a:tr>
              <a:tr h="448945">
                <a:tc>
                  <a:txBody>
                    <a:bodyPr/>
                    <a:lstStyle/>
                    <a:p>
                      <a:pPr marL="0" algn="l" defTabSz="914400" rtl="0" eaLnBrk="1" fontAlgn="b" latinLnBrk="0" hangingPunct="1"/>
                      <a:r>
                        <a:rPr lang="de-CH" sz="2200" b="1" kern="1200" dirty="0">
                          <a:solidFill>
                            <a:schemeClr val="tx1"/>
                          </a:solidFill>
                          <a:latin typeface="+mn-lt"/>
                          <a:ea typeface="+mn-ea"/>
                          <a:cs typeface="+mn-cs"/>
                        </a:rPr>
                        <a:t>Gesamtergebnis Erfolgsrechnung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DE" sz="2200" b="1" kern="1200" dirty="0">
                          <a:solidFill>
                            <a:schemeClr val="tx1"/>
                          </a:solidFill>
                          <a:latin typeface="+mn-lt"/>
                          <a:ea typeface="+mn-ea"/>
                          <a:cs typeface="+mn-cs"/>
                        </a:rPr>
                        <a:t>CHF</a:t>
                      </a:r>
                      <a:endParaRPr lang="de-CH" sz="2200" b="1" kern="1200" dirty="0">
                        <a:solidFill>
                          <a:schemeClr val="tx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chemeClr val="tx1"/>
                          </a:solidFill>
                          <a:latin typeface="+mn-lt"/>
                          <a:ea typeface="+mn-ea"/>
                          <a:cs typeface="+mn-cs"/>
                        </a:rPr>
                        <a:t>      4’786’169.40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1302700737"/>
                  </a:ext>
                </a:extLst>
              </a:tr>
            </a:tbl>
          </a:graphicData>
        </a:graphic>
      </p:graphicFrame>
      <p:sp>
        <p:nvSpPr>
          <p:cNvPr id="9" name="Titel 1">
            <a:extLst>
              <a:ext uri="{FF2B5EF4-FFF2-40B4-BE49-F238E27FC236}">
                <a16:creationId xmlns:a16="http://schemas.microsoft.com/office/drawing/2014/main" id="{F5528EF7-ADA2-9230-BA21-8CE6F284C300}"/>
              </a:ext>
            </a:extLst>
          </p:cNvPr>
          <p:cNvSpPr>
            <a:spLocks noGrp="1"/>
          </p:cNvSpPr>
          <p:nvPr>
            <p:ph type="title"/>
          </p:nvPr>
        </p:nvSpPr>
        <p:spPr>
          <a:xfrm>
            <a:off x="387461" y="365125"/>
            <a:ext cx="11417078" cy="1325563"/>
          </a:xfrm>
        </p:spPr>
        <p:txBody>
          <a:bodyPr/>
          <a:lstStyle/>
          <a:p>
            <a:r>
              <a:rPr lang="de-DE" dirty="0">
                <a:solidFill>
                  <a:schemeClr val="tx1"/>
                </a:solidFill>
              </a:rPr>
              <a:t>Gegenüberstellung Aufwand / Ertrag</a:t>
            </a:r>
          </a:p>
        </p:txBody>
      </p:sp>
    </p:spTree>
    <p:extLst>
      <p:ext uri="{BB962C8B-B14F-4D97-AF65-F5344CB8AC3E}">
        <p14:creationId xmlns:p14="http://schemas.microsoft.com/office/powerpoint/2010/main" val="2607165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BD383"/>
        </a:solidFill>
        <a:effectLst/>
      </p:bgPr>
    </p:bg>
    <p:spTree>
      <p:nvGrpSpPr>
        <p:cNvPr id="1" name="">
          <a:extLst>
            <a:ext uri="{FF2B5EF4-FFF2-40B4-BE49-F238E27FC236}">
              <a16:creationId xmlns:a16="http://schemas.microsoft.com/office/drawing/2014/main" id="{5D2C7432-4223-DCEC-5AF6-53BA671D820F}"/>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19D32C4A-AABB-CC78-1DF3-306D9267A3A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0778382-C703-F70B-7427-EAC1BF5CF1AE}"/>
              </a:ext>
            </a:extLst>
          </p:cNvPr>
          <p:cNvSpPr>
            <a:spLocks noGrp="1"/>
          </p:cNvSpPr>
          <p:nvPr>
            <p:ph type="sldNum" sz="quarter" idx="12"/>
          </p:nvPr>
        </p:nvSpPr>
        <p:spPr/>
        <p:txBody>
          <a:bodyPr/>
          <a:lstStyle/>
          <a:p>
            <a:fld id="{33883982-FD16-464E-B8BE-45F01105FA6D}" type="slidenum">
              <a:rPr lang="de-DE" smtClean="0"/>
              <a:t>22</a:t>
            </a:fld>
            <a:endParaRPr lang="de-DE"/>
          </a:p>
        </p:txBody>
      </p:sp>
      <p:graphicFrame>
        <p:nvGraphicFramePr>
          <p:cNvPr id="8" name="Tabelle 7">
            <a:extLst>
              <a:ext uri="{FF2B5EF4-FFF2-40B4-BE49-F238E27FC236}">
                <a16:creationId xmlns:a16="http://schemas.microsoft.com/office/drawing/2014/main" id="{918F39D3-5EB9-DA7D-AD60-F6DC17BA51FB}"/>
              </a:ext>
            </a:extLst>
          </p:cNvPr>
          <p:cNvGraphicFramePr>
            <a:graphicFrameLocks noGrp="1"/>
          </p:cNvGraphicFramePr>
          <p:nvPr>
            <p:extLst>
              <p:ext uri="{D42A27DB-BD31-4B8C-83A1-F6EECF244321}">
                <p14:modId xmlns:p14="http://schemas.microsoft.com/office/powerpoint/2010/main" val="825418636"/>
              </p:ext>
            </p:extLst>
          </p:nvPr>
        </p:nvGraphicFramePr>
        <p:xfrm>
          <a:off x="387462" y="1483242"/>
          <a:ext cx="11417077" cy="4708011"/>
        </p:xfrm>
        <a:graphic>
          <a:graphicData uri="http://schemas.openxmlformats.org/drawingml/2006/table">
            <a:tbl>
              <a:tblPr/>
              <a:tblGrid>
                <a:gridCol w="8305204">
                  <a:extLst>
                    <a:ext uri="{9D8B030D-6E8A-4147-A177-3AD203B41FA5}">
                      <a16:colId xmlns:a16="http://schemas.microsoft.com/office/drawing/2014/main" val="1643431310"/>
                    </a:ext>
                  </a:extLst>
                </a:gridCol>
                <a:gridCol w="762514">
                  <a:extLst>
                    <a:ext uri="{9D8B030D-6E8A-4147-A177-3AD203B41FA5}">
                      <a16:colId xmlns:a16="http://schemas.microsoft.com/office/drawing/2014/main" val="4226958739"/>
                    </a:ext>
                  </a:extLst>
                </a:gridCol>
                <a:gridCol w="2349359">
                  <a:extLst>
                    <a:ext uri="{9D8B030D-6E8A-4147-A177-3AD203B41FA5}">
                      <a16:colId xmlns:a16="http://schemas.microsoft.com/office/drawing/2014/main" val="2069027474"/>
                    </a:ext>
                  </a:extLst>
                </a:gridCol>
              </a:tblGrid>
              <a:tr h="428001">
                <a:tc>
                  <a:txBody>
                    <a:bodyPr/>
                    <a:lstStyle/>
                    <a:p>
                      <a:pPr algn="l" fontAlgn="b"/>
                      <a:r>
                        <a:rPr lang="de-CH" sz="2200" b="1" i="0" u="none" strike="noStrike" dirty="0">
                          <a:effectLst/>
                          <a:latin typeface="Arial" panose="020B0604020202020204" pitchFamily="34" charset="0"/>
                        </a:rPr>
                        <a:t>Allgemeine Verwaltung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dirty="0">
                          <a:effectLst/>
                          <a:latin typeface="Arial" panose="020B0604020202020204" pitchFamily="34" charset="0"/>
                        </a:rPr>
                        <a:t>         981’700.00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155063986"/>
                  </a:ext>
                </a:extLst>
              </a:tr>
              <a:tr h="428001">
                <a:tc>
                  <a:txBody>
                    <a:bodyPr/>
                    <a:lstStyle/>
                    <a:p>
                      <a:pPr algn="l" fontAlgn="b"/>
                      <a:r>
                        <a:rPr lang="de-DE" sz="2200" b="1" i="0" u="none" strike="noStrike" dirty="0">
                          <a:effectLst/>
                          <a:latin typeface="Arial" panose="020B0604020202020204" pitchFamily="34" charset="0"/>
                        </a:rPr>
                        <a:t>Öffentliche Ordnung und Sicherheit, Verteidigung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i="0" u="none" strike="noStrike" kern="1200" dirty="0">
                          <a:solidFill>
                            <a:schemeClr val="tx1"/>
                          </a:solidFill>
                          <a:effectLst/>
                          <a:latin typeface="Arial" panose="020B0604020202020204" pitchFamily="34" charset="0"/>
                          <a:ea typeface="+mn-ea"/>
                          <a:cs typeface="+mn-cs"/>
                        </a:rPr>
                        <a:t>      1’453’300.00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3750881539"/>
                  </a:ext>
                </a:extLst>
              </a:tr>
              <a:tr h="428001">
                <a:tc>
                  <a:txBody>
                    <a:bodyPr/>
                    <a:lstStyle/>
                    <a:p>
                      <a:pPr algn="l" fontAlgn="b"/>
                      <a:r>
                        <a:rPr lang="de-CH" sz="2200" b="1" i="0" u="none" strike="noStrike" dirty="0">
                          <a:effectLst/>
                          <a:latin typeface="Arial" panose="020B0604020202020204" pitchFamily="34" charset="0"/>
                        </a:rPr>
                        <a:t>Bildung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dirty="0">
                          <a:effectLst/>
                          <a:latin typeface="Arial" panose="020B0604020202020204" pitchFamily="34" charset="0"/>
                        </a:rPr>
                        <a:t>         836’000.00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2210855925"/>
                  </a:ext>
                </a:extLst>
              </a:tr>
              <a:tr h="428001">
                <a:tc>
                  <a:txBody>
                    <a:bodyPr/>
                    <a:lstStyle/>
                    <a:p>
                      <a:pPr algn="l" fontAlgn="b"/>
                      <a:r>
                        <a:rPr lang="de-DE" sz="2200" b="1" i="0" u="none" strike="noStrike">
                          <a:effectLst/>
                          <a:latin typeface="Arial" panose="020B0604020202020204" pitchFamily="34" charset="0"/>
                        </a:rPr>
                        <a:t>Kultur, Sport und Freizeit, Kirche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a:effectLst/>
                          <a:latin typeface="Arial" panose="020B0604020202020204" pitchFamily="34" charset="0"/>
                        </a:rPr>
                        <a:t>      1’375’000.00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3332856169"/>
                  </a:ext>
                </a:extLst>
              </a:tr>
              <a:tr h="428001">
                <a:tc>
                  <a:txBody>
                    <a:bodyPr/>
                    <a:lstStyle/>
                    <a:p>
                      <a:pPr algn="l" fontAlgn="b"/>
                      <a:r>
                        <a:rPr lang="de-CH" sz="2200" b="1" i="0" u="none" strike="noStrike">
                          <a:effectLst/>
                          <a:latin typeface="Arial" panose="020B0604020202020204" pitchFamily="34" charset="0"/>
                        </a:rPr>
                        <a:t>Gesundheit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dirty="0">
                          <a:effectLst/>
                          <a:latin typeface="Arial" panose="020B0604020202020204" pitchFamily="34" charset="0"/>
                        </a:rPr>
                        <a:t>           70’000.00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3816690143"/>
                  </a:ext>
                </a:extLst>
              </a:tr>
              <a:tr h="428001">
                <a:tc>
                  <a:txBody>
                    <a:bodyPr/>
                    <a:lstStyle/>
                    <a:p>
                      <a:pPr algn="l" fontAlgn="b"/>
                      <a:r>
                        <a:rPr lang="de-CH" sz="2200" b="1" i="0" u="none" strike="noStrike">
                          <a:effectLst/>
                          <a:latin typeface="Arial" panose="020B0604020202020204" pitchFamily="34" charset="0"/>
                        </a:rPr>
                        <a:t>Soziale Sicherheit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dirty="0">
                          <a:effectLst/>
                          <a:latin typeface="Arial" panose="020B0604020202020204" pitchFamily="34" charset="0"/>
                        </a:rPr>
                        <a:t>         562’000.00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407471952"/>
                  </a:ext>
                </a:extLst>
              </a:tr>
              <a:tr h="428001">
                <a:tc>
                  <a:txBody>
                    <a:bodyPr/>
                    <a:lstStyle/>
                    <a:p>
                      <a:pPr algn="l" fontAlgn="b"/>
                      <a:r>
                        <a:rPr lang="de-CH" sz="2200" b="1" i="0" u="none" strike="noStrike" dirty="0">
                          <a:effectLst/>
                          <a:latin typeface="Arial" panose="020B0604020202020204" pitchFamily="34" charset="0"/>
                        </a:rPr>
                        <a:t>Verkehr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dirty="0">
                          <a:effectLst/>
                          <a:latin typeface="Arial" panose="020B0604020202020204" pitchFamily="34" charset="0"/>
                        </a:rPr>
                        <a:t>      3’958’900.00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1737833783"/>
                  </a:ext>
                </a:extLst>
              </a:tr>
              <a:tr h="428001">
                <a:tc>
                  <a:txBody>
                    <a:bodyPr/>
                    <a:lstStyle/>
                    <a:p>
                      <a:pPr algn="l" fontAlgn="b"/>
                      <a:r>
                        <a:rPr lang="de-CH" sz="2200" b="1" i="0" u="none" strike="noStrike">
                          <a:effectLst/>
                          <a:latin typeface="Arial" panose="020B0604020202020204" pitchFamily="34" charset="0"/>
                        </a:rPr>
                        <a:t>Umweltschutz und Raumordnung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DE" sz="2200" b="1" kern="1200" dirty="0">
                          <a:solidFill>
                            <a:schemeClr val="tx1"/>
                          </a:solidFill>
                          <a:latin typeface="+mn-lt"/>
                          <a:ea typeface="+mn-ea"/>
                          <a:cs typeface="+mn-cs"/>
                        </a:rPr>
                        <a:t>CHF</a:t>
                      </a:r>
                      <a:endParaRPr lang="de-CH" sz="2200" b="1" kern="1200" dirty="0">
                        <a:solidFill>
                          <a:schemeClr val="tx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a:effectLst/>
                          <a:latin typeface="Arial" panose="020B0604020202020204" pitchFamily="34" charset="0"/>
                        </a:rPr>
                        <a:t>    11’043’350.00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1302700737"/>
                  </a:ext>
                </a:extLst>
              </a:tr>
              <a:tr h="428001">
                <a:tc>
                  <a:txBody>
                    <a:bodyPr/>
                    <a:lstStyle/>
                    <a:p>
                      <a:pPr algn="l" fontAlgn="b"/>
                      <a:r>
                        <a:rPr lang="de-CH" sz="2200" b="1" i="0" u="none" strike="noStrike">
                          <a:effectLst/>
                          <a:latin typeface="Arial" panose="020B0604020202020204" pitchFamily="34" charset="0"/>
                        </a:rPr>
                        <a:t>Volkswirtschaft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2200" b="1" kern="1200" dirty="0">
                          <a:solidFill>
                            <a:schemeClr val="tx1"/>
                          </a:solidFill>
                          <a:latin typeface="+mn-lt"/>
                          <a:ea typeface="+mn-ea"/>
                          <a:cs typeface="+mn-cs"/>
                        </a:rPr>
                        <a:t>CHF</a:t>
                      </a:r>
                      <a:endParaRPr lang="de-CH" sz="2200" b="1" kern="1200" dirty="0">
                        <a:solidFill>
                          <a:schemeClr val="tx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a:effectLst/>
                          <a:latin typeface="Arial" panose="020B0604020202020204" pitchFamily="34" charset="0"/>
                        </a:rPr>
                        <a:t>    12’185’000.00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1147154187"/>
                  </a:ext>
                </a:extLst>
              </a:tr>
              <a:tr h="428001">
                <a:tc>
                  <a:txBody>
                    <a:bodyPr/>
                    <a:lstStyle/>
                    <a:p>
                      <a:pPr algn="l" fontAlgn="b"/>
                      <a:r>
                        <a:rPr lang="de-CH" sz="2200" b="1" i="0" u="none" strike="noStrike" dirty="0">
                          <a:effectLst/>
                          <a:latin typeface="Arial" panose="020B0604020202020204" pitchFamily="34" charset="0"/>
                        </a:rPr>
                        <a:t>Finanzen und Steuern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2200" b="1" kern="1200" dirty="0">
                          <a:solidFill>
                            <a:schemeClr val="tx1"/>
                          </a:solidFill>
                          <a:latin typeface="+mn-lt"/>
                          <a:ea typeface="+mn-ea"/>
                          <a:cs typeface="+mn-cs"/>
                        </a:rPr>
                        <a:t>CHF</a:t>
                      </a:r>
                      <a:endParaRPr lang="de-CH" sz="2200" b="1" kern="1200" dirty="0">
                        <a:solidFill>
                          <a:schemeClr val="tx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a:effectLst/>
                          <a:latin typeface="Arial" panose="020B0604020202020204" pitchFamily="34" charset="0"/>
                        </a:rPr>
                        <a:t>    51’915’200.00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3621759020"/>
                  </a:ext>
                </a:extLst>
              </a:tr>
              <a:tr h="428001">
                <a:tc>
                  <a:txBody>
                    <a:bodyPr/>
                    <a:lstStyle/>
                    <a:p>
                      <a:pPr algn="l" fontAlgn="b"/>
                      <a:r>
                        <a:rPr lang="de-DE" sz="2200" b="1" i="0" u="none" strike="noStrike" dirty="0">
                          <a:effectLst/>
                          <a:latin typeface="Arial" panose="020B0604020202020204" pitchFamily="34" charset="0"/>
                        </a:rPr>
                        <a:t>Total Ertrag</a:t>
                      </a:r>
                      <a:endParaRPr lang="de-CH" sz="2200" b="1"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2200" b="1" kern="1200" dirty="0">
                          <a:solidFill>
                            <a:schemeClr val="tx1"/>
                          </a:solidFill>
                          <a:latin typeface="+mn-lt"/>
                          <a:ea typeface="+mn-ea"/>
                          <a:cs typeface="+mn-cs"/>
                        </a:rPr>
                        <a:t>CHF</a:t>
                      </a:r>
                      <a:endParaRPr lang="de-CH" sz="2200" b="1" kern="1200" dirty="0">
                        <a:solidFill>
                          <a:schemeClr val="tx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dirty="0">
                          <a:effectLst/>
                          <a:latin typeface="Arial" panose="020B0604020202020204" pitchFamily="34" charset="0"/>
                        </a:rPr>
                        <a:t>    84’380’450.00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2690470653"/>
                  </a:ext>
                </a:extLst>
              </a:tr>
            </a:tbl>
          </a:graphicData>
        </a:graphic>
      </p:graphicFrame>
      <p:sp>
        <p:nvSpPr>
          <p:cNvPr id="9" name="Titel 1">
            <a:extLst>
              <a:ext uri="{FF2B5EF4-FFF2-40B4-BE49-F238E27FC236}">
                <a16:creationId xmlns:a16="http://schemas.microsoft.com/office/drawing/2014/main" id="{D530D0E5-1EA5-7E06-7FFC-5EEFCB60A4C5}"/>
              </a:ext>
            </a:extLst>
          </p:cNvPr>
          <p:cNvSpPr>
            <a:spLocks noGrp="1"/>
          </p:cNvSpPr>
          <p:nvPr>
            <p:ph type="title"/>
          </p:nvPr>
        </p:nvSpPr>
        <p:spPr>
          <a:xfrm>
            <a:off x="387461" y="365125"/>
            <a:ext cx="11417078" cy="1325563"/>
          </a:xfrm>
        </p:spPr>
        <p:txBody>
          <a:bodyPr/>
          <a:lstStyle/>
          <a:p>
            <a:r>
              <a:rPr lang="de-DE" dirty="0">
                <a:solidFill>
                  <a:schemeClr val="tx1"/>
                </a:solidFill>
              </a:rPr>
              <a:t>Erträge nach Funktionen</a:t>
            </a:r>
          </a:p>
        </p:txBody>
      </p:sp>
    </p:spTree>
    <p:extLst>
      <p:ext uri="{BB962C8B-B14F-4D97-AF65-F5344CB8AC3E}">
        <p14:creationId xmlns:p14="http://schemas.microsoft.com/office/powerpoint/2010/main" val="3655513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BD383"/>
        </a:solidFill>
        <a:effectLst/>
      </p:bgPr>
    </p:bg>
    <p:spTree>
      <p:nvGrpSpPr>
        <p:cNvPr id="1" name="">
          <a:extLst>
            <a:ext uri="{FF2B5EF4-FFF2-40B4-BE49-F238E27FC236}">
              <a16:creationId xmlns:a16="http://schemas.microsoft.com/office/drawing/2014/main" id="{7A93524E-EE51-259E-39F8-DFAB5459A0D5}"/>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FA7919D4-7B61-D177-E125-DA7E79FF8A2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095412F-187B-6F88-9A5D-00C761D1B114}"/>
              </a:ext>
            </a:extLst>
          </p:cNvPr>
          <p:cNvSpPr>
            <a:spLocks noGrp="1"/>
          </p:cNvSpPr>
          <p:nvPr>
            <p:ph type="sldNum" sz="quarter" idx="12"/>
          </p:nvPr>
        </p:nvSpPr>
        <p:spPr/>
        <p:txBody>
          <a:bodyPr/>
          <a:lstStyle/>
          <a:p>
            <a:fld id="{33883982-FD16-464E-B8BE-45F01105FA6D}" type="slidenum">
              <a:rPr lang="de-DE" smtClean="0"/>
              <a:t>23</a:t>
            </a:fld>
            <a:endParaRPr lang="de-DE"/>
          </a:p>
        </p:txBody>
      </p:sp>
      <p:sp>
        <p:nvSpPr>
          <p:cNvPr id="9" name="Titel 1">
            <a:extLst>
              <a:ext uri="{FF2B5EF4-FFF2-40B4-BE49-F238E27FC236}">
                <a16:creationId xmlns:a16="http://schemas.microsoft.com/office/drawing/2014/main" id="{2BF2DF76-E8D5-0FCC-77E1-BCC5C0FFFCC1}"/>
              </a:ext>
            </a:extLst>
          </p:cNvPr>
          <p:cNvSpPr>
            <a:spLocks noGrp="1"/>
          </p:cNvSpPr>
          <p:nvPr>
            <p:ph type="title"/>
          </p:nvPr>
        </p:nvSpPr>
        <p:spPr>
          <a:xfrm>
            <a:off x="387461" y="365124"/>
            <a:ext cx="11417078" cy="1692275"/>
          </a:xfrm>
        </p:spPr>
        <p:txBody>
          <a:bodyPr>
            <a:normAutofit fontScale="90000"/>
          </a:bodyPr>
          <a:lstStyle/>
          <a:p>
            <a:pPr algn="ctr"/>
            <a:r>
              <a:rPr lang="de-DE" dirty="0">
                <a:solidFill>
                  <a:schemeClr val="tx1"/>
                </a:solidFill>
              </a:rPr>
              <a:t>Steuersenkung </a:t>
            </a:r>
            <a:br>
              <a:rPr lang="de-DE" dirty="0">
                <a:solidFill>
                  <a:schemeClr val="tx1"/>
                </a:solidFill>
              </a:rPr>
            </a:br>
            <a:r>
              <a:rPr lang="de-DE" dirty="0">
                <a:solidFill>
                  <a:schemeClr val="tx1"/>
                </a:solidFill>
              </a:rPr>
              <a:t>von 1.1 / 173 % </a:t>
            </a:r>
            <a:br>
              <a:rPr lang="de-DE" dirty="0">
                <a:solidFill>
                  <a:schemeClr val="tx1"/>
                </a:solidFill>
              </a:rPr>
            </a:br>
            <a:r>
              <a:rPr lang="de-DE" dirty="0">
                <a:solidFill>
                  <a:schemeClr val="tx1"/>
                </a:solidFill>
              </a:rPr>
              <a:t>auf 1.0 / 176 %</a:t>
            </a:r>
          </a:p>
        </p:txBody>
      </p:sp>
      <p:sp>
        <p:nvSpPr>
          <p:cNvPr id="2" name="Inhaltsplatzhalter 2">
            <a:extLst>
              <a:ext uri="{FF2B5EF4-FFF2-40B4-BE49-F238E27FC236}">
                <a16:creationId xmlns:a16="http://schemas.microsoft.com/office/drawing/2014/main" id="{B8976284-2E75-DA76-ACE1-8EF30450C1EC}"/>
              </a:ext>
            </a:extLst>
          </p:cNvPr>
          <p:cNvSpPr>
            <a:spLocks noGrp="1"/>
          </p:cNvSpPr>
          <p:nvPr>
            <p:ph idx="1"/>
          </p:nvPr>
        </p:nvSpPr>
        <p:spPr>
          <a:xfrm>
            <a:off x="388800" y="1825625"/>
            <a:ext cx="11417078" cy="4351338"/>
          </a:xfrm>
        </p:spPr>
        <p:txBody>
          <a:bodyPr/>
          <a:lstStyle/>
          <a:p>
            <a:endParaRPr lang="de-DE" dirty="0">
              <a:solidFill>
                <a:schemeClr val="tx1"/>
              </a:solidFill>
            </a:endParaRPr>
          </a:p>
          <a:p>
            <a:r>
              <a:rPr lang="de-DE" dirty="0">
                <a:solidFill>
                  <a:schemeClr val="tx1"/>
                </a:solidFill>
              </a:rPr>
              <a:t>Natürliche Personen 31.6 Mio. (Mindereinnahmen von 2 Mio.)</a:t>
            </a:r>
          </a:p>
          <a:p>
            <a:r>
              <a:rPr lang="de-DE" dirty="0">
                <a:solidFill>
                  <a:schemeClr val="tx1"/>
                </a:solidFill>
              </a:rPr>
              <a:t>Juristische Personen 9.6 Mio.</a:t>
            </a:r>
          </a:p>
          <a:p>
            <a:r>
              <a:rPr lang="de-DE" dirty="0">
                <a:solidFill>
                  <a:schemeClr val="tx1"/>
                </a:solidFill>
              </a:rPr>
              <a:t>Grundstückgewinnsteuer 3.3 Mio.</a:t>
            </a:r>
          </a:p>
          <a:p>
            <a:r>
              <a:rPr lang="de-DE" dirty="0">
                <a:solidFill>
                  <a:schemeClr val="tx1"/>
                </a:solidFill>
              </a:rPr>
              <a:t>Erbschafts- und Schenkungssteuer 0.7 Mio.</a:t>
            </a:r>
          </a:p>
          <a:p>
            <a:endParaRPr lang="de-DE" dirty="0">
              <a:solidFill>
                <a:schemeClr val="tx1"/>
              </a:solidFill>
            </a:endParaRPr>
          </a:p>
        </p:txBody>
      </p:sp>
    </p:spTree>
    <p:extLst>
      <p:ext uri="{BB962C8B-B14F-4D97-AF65-F5344CB8AC3E}">
        <p14:creationId xmlns:p14="http://schemas.microsoft.com/office/powerpoint/2010/main" val="396706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BD383"/>
        </a:solidFill>
        <a:effectLst/>
      </p:bgPr>
    </p:bg>
    <p:spTree>
      <p:nvGrpSpPr>
        <p:cNvPr id="1" name="">
          <a:extLst>
            <a:ext uri="{FF2B5EF4-FFF2-40B4-BE49-F238E27FC236}">
              <a16:creationId xmlns:a16="http://schemas.microsoft.com/office/drawing/2014/main" id="{1BEC710C-43E7-9AF2-2EEE-9D30543463A9}"/>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9AA371B3-375E-0C51-E323-CFA45CE18F0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DF51B22-A8F0-46AA-4F1F-CFBCFDB25259}"/>
              </a:ext>
            </a:extLst>
          </p:cNvPr>
          <p:cNvSpPr>
            <a:spLocks noGrp="1"/>
          </p:cNvSpPr>
          <p:nvPr>
            <p:ph type="sldNum" sz="quarter" idx="12"/>
          </p:nvPr>
        </p:nvSpPr>
        <p:spPr/>
        <p:txBody>
          <a:bodyPr/>
          <a:lstStyle/>
          <a:p>
            <a:fld id="{33883982-FD16-464E-B8BE-45F01105FA6D}" type="slidenum">
              <a:rPr lang="de-DE" smtClean="0"/>
              <a:t>24</a:t>
            </a:fld>
            <a:endParaRPr lang="de-DE"/>
          </a:p>
        </p:txBody>
      </p:sp>
      <p:sp>
        <p:nvSpPr>
          <p:cNvPr id="9" name="Titel 1">
            <a:extLst>
              <a:ext uri="{FF2B5EF4-FFF2-40B4-BE49-F238E27FC236}">
                <a16:creationId xmlns:a16="http://schemas.microsoft.com/office/drawing/2014/main" id="{D44D5260-86E7-1C48-852B-5AF6CF2813CC}"/>
              </a:ext>
            </a:extLst>
          </p:cNvPr>
          <p:cNvSpPr>
            <a:spLocks noGrp="1"/>
          </p:cNvSpPr>
          <p:nvPr>
            <p:ph type="title"/>
          </p:nvPr>
        </p:nvSpPr>
        <p:spPr>
          <a:xfrm>
            <a:off x="387461" y="365125"/>
            <a:ext cx="11417078" cy="1325563"/>
          </a:xfrm>
        </p:spPr>
        <p:txBody>
          <a:bodyPr/>
          <a:lstStyle/>
          <a:p>
            <a:r>
              <a:rPr lang="de-DE" dirty="0">
                <a:solidFill>
                  <a:schemeClr val="tx1"/>
                </a:solidFill>
              </a:rPr>
              <a:t>Steuersenkung Auswirkungen</a:t>
            </a:r>
          </a:p>
        </p:txBody>
      </p:sp>
      <p:sp>
        <p:nvSpPr>
          <p:cNvPr id="2" name="Inhaltsplatzhalter 2">
            <a:extLst>
              <a:ext uri="{FF2B5EF4-FFF2-40B4-BE49-F238E27FC236}">
                <a16:creationId xmlns:a16="http://schemas.microsoft.com/office/drawing/2014/main" id="{F84BC548-37AF-4CB9-C8EB-251DBB8AC2A8}"/>
              </a:ext>
            </a:extLst>
          </p:cNvPr>
          <p:cNvSpPr>
            <a:spLocks noGrp="1"/>
          </p:cNvSpPr>
          <p:nvPr>
            <p:ph idx="1"/>
          </p:nvPr>
        </p:nvSpPr>
        <p:spPr>
          <a:xfrm>
            <a:off x="388800" y="1825625"/>
            <a:ext cx="11417078" cy="4351338"/>
          </a:xfrm>
        </p:spPr>
        <p:txBody>
          <a:bodyPr/>
          <a:lstStyle/>
          <a:p>
            <a:r>
              <a:rPr lang="de-DE" dirty="0">
                <a:solidFill>
                  <a:schemeClr val="tx1"/>
                </a:solidFill>
              </a:rPr>
              <a:t>Die definitiven Jahresabschlüsse werden aufgrund der verbuchten  Steuereinnahmen der Vorjahre und den Prognosen abgegrenzt.</a:t>
            </a:r>
          </a:p>
          <a:p>
            <a:endParaRPr lang="de-DE" dirty="0">
              <a:solidFill>
                <a:schemeClr val="tx1"/>
              </a:solidFill>
            </a:endParaRPr>
          </a:p>
          <a:p>
            <a:r>
              <a:rPr lang="de-DE" dirty="0">
                <a:solidFill>
                  <a:schemeClr val="tx1"/>
                </a:solidFill>
              </a:rPr>
              <a:t>Effektive Steuereinnahmen Einkommenssteuer </a:t>
            </a:r>
            <a:r>
              <a:rPr lang="de-DE" b="1" dirty="0">
                <a:solidFill>
                  <a:schemeClr val="tx1"/>
                </a:solidFill>
              </a:rPr>
              <a:t>2022</a:t>
            </a:r>
            <a:r>
              <a:rPr lang="de-DE" dirty="0">
                <a:solidFill>
                  <a:schemeClr val="tx1"/>
                </a:solidFill>
              </a:rPr>
              <a:t> CHF 14.5 Mio.  nach Veranlagung von sämtlichen Steuerpflichtigen. </a:t>
            </a:r>
          </a:p>
          <a:p>
            <a:r>
              <a:rPr lang="de-DE" dirty="0">
                <a:solidFill>
                  <a:schemeClr val="tx1"/>
                </a:solidFill>
              </a:rPr>
              <a:t>Anpassung Indexierung auf 173 % (- 0.82 % )</a:t>
            </a:r>
          </a:p>
          <a:p>
            <a:r>
              <a:rPr lang="de-DE" dirty="0">
                <a:solidFill>
                  <a:schemeClr val="tx1"/>
                </a:solidFill>
              </a:rPr>
              <a:t>Gesetzesrevisionen Kanton Wallis 2024 (- 2.1 % ) und 2025 (– 0.71 %)</a:t>
            </a:r>
          </a:p>
          <a:p>
            <a:r>
              <a:rPr lang="de-DE" dirty="0">
                <a:solidFill>
                  <a:schemeClr val="tx1"/>
                </a:solidFill>
              </a:rPr>
              <a:t>Anpassung Indexierung auf 176 % (- 0.82 %)</a:t>
            </a:r>
          </a:p>
          <a:p>
            <a:r>
              <a:rPr lang="de-DE" dirty="0">
                <a:solidFill>
                  <a:schemeClr val="tx1"/>
                </a:solidFill>
              </a:rPr>
              <a:t>Anpassung Koeffizient von 1.1 auf 1.0 (- 9 %)</a:t>
            </a:r>
          </a:p>
          <a:p>
            <a:endParaRPr lang="de-DE" dirty="0">
              <a:solidFill>
                <a:schemeClr val="tx1"/>
              </a:solidFill>
            </a:endParaRPr>
          </a:p>
        </p:txBody>
      </p:sp>
    </p:spTree>
    <p:extLst>
      <p:ext uri="{BB962C8B-B14F-4D97-AF65-F5344CB8AC3E}">
        <p14:creationId xmlns:p14="http://schemas.microsoft.com/office/powerpoint/2010/main" val="1715952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BD383"/>
        </a:solidFill>
        <a:effectLst/>
      </p:bgPr>
    </p:bg>
    <p:spTree>
      <p:nvGrpSpPr>
        <p:cNvPr id="1" name="">
          <a:extLst>
            <a:ext uri="{FF2B5EF4-FFF2-40B4-BE49-F238E27FC236}">
              <a16:creationId xmlns:a16="http://schemas.microsoft.com/office/drawing/2014/main" id="{F2B6A56B-2AF4-64D4-CBFA-504DAECB52CE}"/>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3A18D23-7FFA-A730-B6CE-3EFD8DD61A0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F1676B6-60F2-8DF4-E3E2-BCE0B27E41D3}"/>
              </a:ext>
            </a:extLst>
          </p:cNvPr>
          <p:cNvSpPr>
            <a:spLocks noGrp="1"/>
          </p:cNvSpPr>
          <p:nvPr>
            <p:ph type="sldNum" sz="quarter" idx="12"/>
          </p:nvPr>
        </p:nvSpPr>
        <p:spPr/>
        <p:txBody>
          <a:bodyPr/>
          <a:lstStyle/>
          <a:p>
            <a:fld id="{33883982-FD16-464E-B8BE-45F01105FA6D}" type="slidenum">
              <a:rPr lang="de-DE" smtClean="0"/>
              <a:t>25</a:t>
            </a:fld>
            <a:endParaRPr lang="de-DE"/>
          </a:p>
        </p:txBody>
      </p:sp>
      <p:sp>
        <p:nvSpPr>
          <p:cNvPr id="9" name="Titel 1">
            <a:extLst>
              <a:ext uri="{FF2B5EF4-FFF2-40B4-BE49-F238E27FC236}">
                <a16:creationId xmlns:a16="http://schemas.microsoft.com/office/drawing/2014/main" id="{006F6028-0072-0101-0D51-5172E6EB498E}"/>
              </a:ext>
            </a:extLst>
          </p:cNvPr>
          <p:cNvSpPr>
            <a:spLocks noGrp="1"/>
          </p:cNvSpPr>
          <p:nvPr>
            <p:ph type="title"/>
          </p:nvPr>
        </p:nvSpPr>
        <p:spPr>
          <a:xfrm>
            <a:off x="387461" y="365125"/>
            <a:ext cx="11417078" cy="1325563"/>
          </a:xfrm>
        </p:spPr>
        <p:txBody>
          <a:bodyPr/>
          <a:lstStyle/>
          <a:p>
            <a:r>
              <a:rPr lang="de-DE" dirty="0">
                <a:solidFill>
                  <a:schemeClr val="tx1"/>
                </a:solidFill>
              </a:rPr>
              <a:t>Steuersenkung 2025</a:t>
            </a:r>
          </a:p>
        </p:txBody>
      </p:sp>
      <p:sp>
        <p:nvSpPr>
          <p:cNvPr id="2" name="Inhaltsplatzhalter 2">
            <a:extLst>
              <a:ext uri="{FF2B5EF4-FFF2-40B4-BE49-F238E27FC236}">
                <a16:creationId xmlns:a16="http://schemas.microsoft.com/office/drawing/2014/main" id="{5485068F-634F-56BC-3B3B-FB8403F1DF36}"/>
              </a:ext>
            </a:extLst>
          </p:cNvPr>
          <p:cNvSpPr>
            <a:spLocks noGrp="1"/>
          </p:cNvSpPr>
          <p:nvPr>
            <p:ph idx="1"/>
          </p:nvPr>
        </p:nvSpPr>
        <p:spPr>
          <a:xfrm>
            <a:off x="388800" y="1825625"/>
            <a:ext cx="11417078" cy="4351338"/>
          </a:xfrm>
        </p:spPr>
        <p:txBody>
          <a:bodyPr/>
          <a:lstStyle/>
          <a:p>
            <a:pPr algn="ctr"/>
            <a:endParaRPr lang="de-DE" dirty="0">
              <a:solidFill>
                <a:schemeClr val="tx1"/>
              </a:solidFill>
            </a:endParaRPr>
          </a:p>
          <a:p>
            <a:pPr algn="ctr"/>
            <a:endParaRPr lang="de-DE" dirty="0">
              <a:solidFill>
                <a:schemeClr val="tx1"/>
              </a:solidFill>
            </a:endParaRPr>
          </a:p>
          <a:p>
            <a:r>
              <a:rPr lang="de-DE" dirty="0">
                <a:solidFill>
                  <a:schemeClr val="tx1"/>
                </a:solidFill>
              </a:rPr>
              <a:t>Einkommenssteuer von 	CHF 13 Mio.</a:t>
            </a:r>
          </a:p>
          <a:p>
            <a:r>
              <a:rPr lang="de-DE" dirty="0">
                <a:solidFill>
                  <a:schemeClr val="tx1"/>
                </a:solidFill>
              </a:rPr>
              <a:t>Vermögenssteuer von 	CHF 4.8 Mio.</a:t>
            </a:r>
          </a:p>
          <a:p>
            <a:r>
              <a:rPr lang="de-DE" dirty="0">
                <a:solidFill>
                  <a:schemeClr val="tx1"/>
                </a:solidFill>
              </a:rPr>
              <a:t>2 Mio. Mindereinnahmen mit jetzigem Wissenstand verantwortbar.</a:t>
            </a:r>
          </a:p>
          <a:p>
            <a:pPr algn="ctr"/>
            <a:endParaRPr lang="de-DE" dirty="0">
              <a:solidFill>
                <a:schemeClr val="tx1"/>
              </a:solidFill>
            </a:endParaRPr>
          </a:p>
          <a:p>
            <a:endParaRPr lang="de-DE" dirty="0">
              <a:solidFill>
                <a:schemeClr val="tx1"/>
              </a:solidFill>
            </a:endParaRPr>
          </a:p>
        </p:txBody>
      </p:sp>
    </p:spTree>
    <p:extLst>
      <p:ext uri="{BB962C8B-B14F-4D97-AF65-F5344CB8AC3E}">
        <p14:creationId xmlns:p14="http://schemas.microsoft.com/office/powerpoint/2010/main" val="2876936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BD383"/>
        </a:solidFill>
        <a:effectLst/>
      </p:bgPr>
    </p:bg>
    <p:spTree>
      <p:nvGrpSpPr>
        <p:cNvPr id="1" name="">
          <a:extLst>
            <a:ext uri="{FF2B5EF4-FFF2-40B4-BE49-F238E27FC236}">
              <a16:creationId xmlns:a16="http://schemas.microsoft.com/office/drawing/2014/main" id="{C871CAAA-1539-A8BB-E7E8-88FE4C11DB5B}"/>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2AFD263E-D007-5CA6-0FE4-9D825A7F1A0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2F48968-173E-4D61-291F-7F614AE25824}"/>
              </a:ext>
            </a:extLst>
          </p:cNvPr>
          <p:cNvSpPr>
            <a:spLocks noGrp="1"/>
          </p:cNvSpPr>
          <p:nvPr>
            <p:ph type="sldNum" sz="quarter" idx="12"/>
          </p:nvPr>
        </p:nvSpPr>
        <p:spPr/>
        <p:txBody>
          <a:bodyPr/>
          <a:lstStyle/>
          <a:p>
            <a:fld id="{33883982-FD16-464E-B8BE-45F01105FA6D}" type="slidenum">
              <a:rPr lang="de-DE" smtClean="0"/>
              <a:t>26</a:t>
            </a:fld>
            <a:endParaRPr lang="de-DE"/>
          </a:p>
        </p:txBody>
      </p:sp>
      <p:graphicFrame>
        <p:nvGraphicFramePr>
          <p:cNvPr id="8" name="Tabelle 7">
            <a:extLst>
              <a:ext uri="{FF2B5EF4-FFF2-40B4-BE49-F238E27FC236}">
                <a16:creationId xmlns:a16="http://schemas.microsoft.com/office/drawing/2014/main" id="{04CDAAAE-429F-1114-FCEF-EDC7FD509CE1}"/>
              </a:ext>
            </a:extLst>
          </p:cNvPr>
          <p:cNvGraphicFramePr>
            <a:graphicFrameLocks noGrp="1"/>
          </p:cNvGraphicFramePr>
          <p:nvPr>
            <p:extLst>
              <p:ext uri="{D42A27DB-BD31-4B8C-83A1-F6EECF244321}">
                <p14:modId xmlns:p14="http://schemas.microsoft.com/office/powerpoint/2010/main" val="1104303992"/>
              </p:ext>
            </p:extLst>
          </p:nvPr>
        </p:nvGraphicFramePr>
        <p:xfrm>
          <a:off x="387462" y="1483242"/>
          <a:ext cx="11417077" cy="4587363"/>
        </p:xfrm>
        <a:graphic>
          <a:graphicData uri="http://schemas.openxmlformats.org/drawingml/2006/table">
            <a:tbl>
              <a:tblPr/>
              <a:tblGrid>
                <a:gridCol w="8305204">
                  <a:extLst>
                    <a:ext uri="{9D8B030D-6E8A-4147-A177-3AD203B41FA5}">
                      <a16:colId xmlns:a16="http://schemas.microsoft.com/office/drawing/2014/main" val="1643431310"/>
                    </a:ext>
                  </a:extLst>
                </a:gridCol>
                <a:gridCol w="762514">
                  <a:extLst>
                    <a:ext uri="{9D8B030D-6E8A-4147-A177-3AD203B41FA5}">
                      <a16:colId xmlns:a16="http://schemas.microsoft.com/office/drawing/2014/main" val="4226958739"/>
                    </a:ext>
                  </a:extLst>
                </a:gridCol>
                <a:gridCol w="2349359">
                  <a:extLst>
                    <a:ext uri="{9D8B030D-6E8A-4147-A177-3AD203B41FA5}">
                      <a16:colId xmlns:a16="http://schemas.microsoft.com/office/drawing/2014/main" val="2069027474"/>
                    </a:ext>
                  </a:extLst>
                </a:gridCol>
              </a:tblGrid>
              <a:tr h="417033">
                <a:tc>
                  <a:txBody>
                    <a:bodyPr/>
                    <a:lstStyle/>
                    <a:p>
                      <a:pPr algn="l" fontAlgn="b"/>
                      <a:r>
                        <a:rPr lang="de-CH" sz="2200" b="1" i="0" u="none" strike="noStrike">
                          <a:effectLst/>
                          <a:latin typeface="Arial" panose="020B0604020202020204" pitchFamily="34" charset="0"/>
                        </a:rPr>
                        <a:t>Allgemeine Verwaltung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dirty="0">
                          <a:effectLst/>
                          <a:latin typeface="Arial" panose="020B0604020202020204" pitchFamily="34" charset="0"/>
                        </a:rPr>
                        <a:t>      6’412’300.00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155063986"/>
                  </a:ext>
                </a:extLst>
              </a:tr>
              <a:tr h="417033">
                <a:tc>
                  <a:txBody>
                    <a:bodyPr/>
                    <a:lstStyle/>
                    <a:p>
                      <a:pPr algn="l" fontAlgn="b"/>
                      <a:r>
                        <a:rPr lang="de-DE" sz="2200" b="1" i="0" u="none" strike="noStrike">
                          <a:effectLst/>
                          <a:latin typeface="Arial" panose="020B0604020202020204" pitchFamily="34" charset="0"/>
                        </a:rPr>
                        <a:t>Öffentliche Ordnung und Sicherheit, Verteidigung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a:effectLst/>
                          <a:latin typeface="Arial" panose="020B0604020202020204" pitchFamily="34" charset="0"/>
                        </a:rPr>
                        <a:t>      6’091’100.00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3750881539"/>
                  </a:ext>
                </a:extLst>
              </a:tr>
              <a:tr h="417033">
                <a:tc>
                  <a:txBody>
                    <a:bodyPr/>
                    <a:lstStyle/>
                    <a:p>
                      <a:pPr algn="l" fontAlgn="b"/>
                      <a:r>
                        <a:rPr lang="de-CH" sz="2200" b="1" i="0" u="none" strike="noStrike">
                          <a:effectLst/>
                          <a:latin typeface="Arial" panose="020B0604020202020204" pitchFamily="34" charset="0"/>
                        </a:rPr>
                        <a:t>Bildung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a:effectLst/>
                          <a:latin typeface="Arial" panose="020B0604020202020204" pitchFamily="34" charset="0"/>
                        </a:rPr>
                        <a:t>      8’991’000.00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2210855925"/>
                  </a:ext>
                </a:extLst>
              </a:tr>
              <a:tr h="417033">
                <a:tc>
                  <a:txBody>
                    <a:bodyPr/>
                    <a:lstStyle/>
                    <a:p>
                      <a:pPr algn="l" fontAlgn="b"/>
                      <a:r>
                        <a:rPr lang="de-DE" sz="2200" b="1" i="0" u="none" strike="noStrike">
                          <a:effectLst/>
                          <a:latin typeface="Arial" panose="020B0604020202020204" pitchFamily="34" charset="0"/>
                        </a:rPr>
                        <a:t>Kultur, Sport und Freizeit, Kirche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dirty="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a:effectLst/>
                          <a:latin typeface="Arial" panose="020B0604020202020204" pitchFamily="34" charset="0"/>
                        </a:rPr>
                        <a:t>      5’632’800.00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3332856169"/>
                  </a:ext>
                </a:extLst>
              </a:tr>
              <a:tr h="417033">
                <a:tc>
                  <a:txBody>
                    <a:bodyPr/>
                    <a:lstStyle/>
                    <a:p>
                      <a:pPr algn="l" fontAlgn="b"/>
                      <a:r>
                        <a:rPr lang="de-CH" sz="2200" b="1" i="0" u="none" strike="noStrike">
                          <a:effectLst/>
                          <a:latin typeface="Arial" panose="020B0604020202020204" pitchFamily="34" charset="0"/>
                        </a:rPr>
                        <a:t>Gesundheit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a:effectLst/>
                          <a:latin typeface="Arial" panose="020B0604020202020204" pitchFamily="34" charset="0"/>
                        </a:rPr>
                        <a:t>      1’087’000.00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3816690143"/>
                  </a:ext>
                </a:extLst>
              </a:tr>
              <a:tr h="417033">
                <a:tc>
                  <a:txBody>
                    <a:bodyPr/>
                    <a:lstStyle/>
                    <a:p>
                      <a:pPr algn="l" fontAlgn="b"/>
                      <a:r>
                        <a:rPr lang="de-CH" sz="2200" b="1" i="0" u="none" strike="noStrike">
                          <a:effectLst/>
                          <a:latin typeface="Arial" panose="020B0604020202020204" pitchFamily="34" charset="0"/>
                        </a:rPr>
                        <a:t>Soziale Sicherheit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a:effectLst/>
                          <a:latin typeface="Arial" panose="020B0604020202020204" pitchFamily="34" charset="0"/>
                        </a:rPr>
                        <a:t>      2’612’500.00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407471952"/>
                  </a:ext>
                </a:extLst>
              </a:tr>
              <a:tr h="417033">
                <a:tc>
                  <a:txBody>
                    <a:bodyPr/>
                    <a:lstStyle/>
                    <a:p>
                      <a:pPr algn="l" fontAlgn="b"/>
                      <a:r>
                        <a:rPr lang="de-CH" sz="2200" b="1" i="0" u="none" strike="noStrike" dirty="0">
                          <a:effectLst/>
                          <a:latin typeface="Arial" panose="020B0604020202020204" pitchFamily="34" charset="0"/>
                        </a:rPr>
                        <a:t>Verkehr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CH" sz="2200" b="1" kern="1200">
                          <a:solidFill>
                            <a:schemeClr val="tx1"/>
                          </a:solidFill>
                          <a:latin typeface="+mn-lt"/>
                          <a:ea typeface="+mn-ea"/>
                          <a:cs typeface="+mn-cs"/>
                        </a:rPr>
                        <a:t>CHF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a:effectLst/>
                          <a:latin typeface="Arial" panose="020B0604020202020204" pitchFamily="34" charset="0"/>
                        </a:rPr>
                        <a:t>    13’764’700.00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1737833783"/>
                  </a:ext>
                </a:extLst>
              </a:tr>
              <a:tr h="417033">
                <a:tc>
                  <a:txBody>
                    <a:bodyPr/>
                    <a:lstStyle/>
                    <a:p>
                      <a:pPr algn="l" fontAlgn="b"/>
                      <a:r>
                        <a:rPr lang="de-CH" sz="2200" b="1" i="0" u="none" strike="noStrike">
                          <a:effectLst/>
                          <a:latin typeface="Arial" panose="020B0604020202020204" pitchFamily="34" charset="0"/>
                        </a:rPr>
                        <a:t>Umweltschutz und Raumordnung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de-DE" sz="2200" b="1" kern="1200" dirty="0">
                          <a:solidFill>
                            <a:schemeClr val="tx1"/>
                          </a:solidFill>
                          <a:latin typeface="+mn-lt"/>
                          <a:ea typeface="+mn-ea"/>
                          <a:cs typeface="+mn-cs"/>
                        </a:rPr>
                        <a:t>CHF</a:t>
                      </a:r>
                      <a:endParaRPr lang="de-CH" sz="2200" b="1" kern="1200" dirty="0">
                        <a:solidFill>
                          <a:schemeClr val="tx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a:effectLst/>
                          <a:latin typeface="Arial" panose="020B0604020202020204" pitchFamily="34" charset="0"/>
                        </a:rPr>
                        <a:t>    13’608’350.00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1302700737"/>
                  </a:ext>
                </a:extLst>
              </a:tr>
              <a:tr h="417033">
                <a:tc>
                  <a:txBody>
                    <a:bodyPr/>
                    <a:lstStyle/>
                    <a:p>
                      <a:pPr algn="l" fontAlgn="b"/>
                      <a:r>
                        <a:rPr lang="de-CH" sz="2200" b="1" i="0" u="none" strike="noStrike" dirty="0">
                          <a:effectLst/>
                          <a:latin typeface="Arial" panose="020B0604020202020204" pitchFamily="34" charset="0"/>
                        </a:rPr>
                        <a:t>Volkswirtschaft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2200" b="1" kern="1200" dirty="0">
                          <a:solidFill>
                            <a:schemeClr val="tx1"/>
                          </a:solidFill>
                          <a:latin typeface="+mn-lt"/>
                          <a:ea typeface="+mn-ea"/>
                          <a:cs typeface="+mn-cs"/>
                        </a:rPr>
                        <a:t>CHF</a:t>
                      </a:r>
                      <a:endParaRPr lang="de-CH" sz="2200" b="1" kern="1200" dirty="0">
                        <a:solidFill>
                          <a:schemeClr val="tx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a:effectLst/>
                          <a:latin typeface="Arial" panose="020B0604020202020204" pitchFamily="34" charset="0"/>
                        </a:rPr>
                        <a:t>    14’573’200.00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1147154187"/>
                  </a:ext>
                </a:extLst>
              </a:tr>
              <a:tr h="417033">
                <a:tc>
                  <a:txBody>
                    <a:bodyPr/>
                    <a:lstStyle/>
                    <a:p>
                      <a:pPr algn="l" fontAlgn="b"/>
                      <a:r>
                        <a:rPr lang="de-CH" sz="2200" b="1" i="0" u="none" strike="noStrike" dirty="0">
                          <a:effectLst/>
                          <a:latin typeface="Arial" panose="020B0604020202020204" pitchFamily="34" charset="0"/>
                        </a:rPr>
                        <a:t>Finanzen und Steuern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2200" b="1" kern="1200" dirty="0">
                          <a:solidFill>
                            <a:schemeClr val="tx1"/>
                          </a:solidFill>
                          <a:latin typeface="+mn-lt"/>
                          <a:ea typeface="+mn-ea"/>
                          <a:cs typeface="+mn-cs"/>
                        </a:rPr>
                        <a:t>CHF</a:t>
                      </a:r>
                      <a:endParaRPr lang="de-CH" sz="2200" b="1" kern="1200" dirty="0">
                        <a:solidFill>
                          <a:schemeClr val="tx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a:effectLst/>
                          <a:latin typeface="Arial" panose="020B0604020202020204" pitchFamily="34" charset="0"/>
                        </a:rPr>
                        <a:t>      6’821’330.60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1664983301"/>
                  </a:ext>
                </a:extLst>
              </a:tr>
              <a:tr h="417033">
                <a:tc>
                  <a:txBody>
                    <a:bodyPr/>
                    <a:lstStyle/>
                    <a:p>
                      <a:pPr algn="l" fontAlgn="b"/>
                      <a:r>
                        <a:rPr lang="de-CH" sz="2200" b="1" i="0" u="none" strike="noStrike" dirty="0">
                          <a:effectLst/>
                          <a:latin typeface="Arial" panose="020B0604020202020204" pitchFamily="34" charset="0"/>
                        </a:rPr>
                        <a:t>Total Aufwand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2200" b="1" kern="1200" dirty="0">
                          <a:solidFill>
                            <a:schemeClr val="tx1"/>
                          </a:solidFill>
                          <a:latin typeface="+mn-lt"/>
                          <a:ea typeface="+mn-ea"/>
                          <a:cs typeface="+mn-cs"/>
                        </a:rPr>
                        <a:t>CHF</a:t>
                      </a:r>
                      <a:endParaRPr lang="de-CH" sz="2200" b="1" kern="1200" dirty="0">
                        <a:solidFill>
                          <a:schemeClr val="tx1"/>
                        </a:solidFill>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de-CH" sz="2200" b="1" i="0" u="none" strike="noStrike" dirty="0">
                          <a:effectLst/>
                          <a:latin typeface="Arial" panose="020B0604020202020204" pitchFamily="34" charset="0"/>
                        </a:rPr>
                        <a:t>    79’594’280.60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FF"/>
                    </a:solidFill>
                  </a:tcPr>
                </a:tc>
                <a:extLst>
                  <a:ext uri="{0D108BD9-81ED-4DB2-BD59-A6C34878D82A}">
                    <a16:rowId xmlns:a16="http://schemas.microsoft.com/office/drawing/2014/main" val="1816935627"/>
                  </a:ext>
                </a:extLst>
              </a:tr>
            </a:tbl>
          </a:graphicData>
        </a:graphic>
      </p:graphicFrame>
      <p:sp>
        <p:nvSpPr>
          <p:cNvPr id="9" name="Titel 1">
            <a:extLst>
              <a:ext uri="{FF2B5EF4-FFF2-40B4-BE49-F238E27FC236}">
                <a16:creationId xmlns:a16="http://schemas.microsoft.com/office/drawing/2014/main" id="{57740C23-96F3-271D-8527-4845199D9B3F}"/>
              </a:ext>
            </a:extLst>
          </p:cNvPr>
          <p:cNvSpPr>
            <a:spLocks noGrp="1"/>
          </p:cNvSpPr>
          <p:nvPr>
            <p:ph type="title"/>
          </p:nvPr>
        </p:nvSpPr>
        <p:spPr>
          <a:xfrm>
            <a:off x="387461" y="365125"/>
            <a:ext cx="11417078" cy="1325563"/>
          </a:xfrm>
        </p:spPr>
        <p:txBody>
          <a:bodyPr/>
          <a:lstStyle/>
          <a:p>
            <a:r>
              <a:rPr lang="de-DE" dirty="0">
                <a:solidFill>
                  <a:schemeClr val="tx1"/>
                </a:solidFill>
              </a:rPr>
              <a:t>Aufwände nach Funktionen</a:t>
            </a:r>
          </a:p>
        </p:txBody>
      </p:sp>
    </p:spTree>
    <p:extLst>
      <p:ext uri="{BB962C8B-B14F-4D97-AF65-F5344CB8AC3E}">
        <p14:creationId xmlns:p14="http://schemas.microsoft.com/office/powerpoint/2010/main" val="3688776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a:extLst>
            <a:ext uri="{FF2B5EF4-FFF2-40B4-BE49-F238E27FC236}">
              <a16:creationId xmlns:a16="http://schemas.microsoft.com/office/drawing/2014/main" id="{AA4DF73E-5919-3676-0AAA-71E124BF7F65}"/>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53E1EB6B-8DAE-A77C-CE93-44D9E864F97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C707B03-106D-63CB-5CD7-63690567C163}"/>
              </a:ext>
            </a:extLst>
          </p:cNvPr>
          <p:cNvSpPr>
            <a:spLocks noGrp="1"/>
          </p:cNvSpPr>
          <p:nvPr>
            <p:ph type="sldNum" sz="quarter" idx="12"/>
          </p:nvPr>
        </p:nvSpPr>
        <p:spPr/>
        <p:txBody>
          <a:bodyPr/>
          <a:lstStyle/>
          <a:p>
            <a:fld id="{33883982-FD16-464E-B8BE-45F01105FA6D}" type="slidenum">
              <a:rPr lang="de-DE" smtClean="0"/>
              <a:t>27</a:t>
            </a:fld>
            <a:endParaRPr lang="de-DE"/>
          </a:p>
        </p:txBody>
      </p:sp>
      <p:grpSp>
        <p:nvGrpSpPr>
          <p:cNvPr id="8" name="Gruppieren 7">
            <a:extLst>
              <a:ext uri="{FF2B5EF4-FFF2-40B4-BE49-F238E27FC236}">
                <a16:creationId xmlns:a16="http://schemas.microsoft.com/office/drawing/2014/main" id="{4D89D223-5DCE-7F8E-1FCA-B4952FD10DFD}"/>
              </a:ext>
            </a:extLst>
          </p:cNvPr>
          <p:cNvGrpSpPr/>
          <p:nvPr/>
        </p:nvGrpSpPr>
        <p:grpSpPr>
          <a:xfrm>
            <a:off x="2855124" y="319087"/>
            <a:ext cx="6481750" cy="6219825"/>
            <a:chOff x="2960700" y="136525"/>
            <a:chExt cx="6481750" cy="6219825"/>
          </a:xfrm>
        </p:grpSpPr>
        <p:sp>
          <p:nvSpPr>
            <p:cNvPr id="7" name="Ellipse 6">
              <a:extLst>
                <a:ext uri="{FF2B5EF4-FFF2-40B4-BE49-F238E27FC236}">
                  <a16:creationId xmlns:a16="http://schemas.microsoft.com/office/drawing/2014/main" id="{CE0F59A6-5A70-1671-5B1F-2C7C9559472B}"/>
                </a:ext>
              </a:extLst>
            </p:cNvPr>
            <p:cNvSpPr/>
            <p:nvPr/>
          </p:nvSpPr>
          <p:spPr>
            <a:xfrm>
              <a:off x="2960700" y="136525"/>
              <a:ext cx="6481750" cy="6219825"/>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de-CH" dirty="0">
                <a:solidFill>
                  <a:schemeClr val="tx1"/>
                </a:solidFill>
              </a:endParaRPr>
            </a:p>
          </p:txBody>
        </p:sp>
        <p:sp>
          <p:nvSpPr>
            <p:cNvPr id="13" name="Textfeld 12">
              <a:extLst>
                <a:ext uri="{FF2B5EF4-FFF2-40B4-BE49-F238E27FC236}">
                  <a16:creationId xmlns:a16="http://schemas.microsoft.com/office/drawing/2014/main" id="{A488249D-A8D5-A8D9-B0AE-DE9C70FB41FE}"/>
                </a:ext>
              </a:extLst>
            </p:cNvPr>
            <p:cNvSpPr txBox="1"/>
            <p:nvPr/>
          </p:nvSpPr>
          <p:spPr>
            <a:xfrm>
              <a:off x="3227400" y="4242536"/>
              <a:ext cx="6096000" cy="1200329"/>
            </a:xfrm>
            <a:prstGeom prst="rect">
              <a:avLst/>
            </a:prstGeom>
            <a:noFill/>
          </p:spPr>
          <p:txBody>
            <a:bodyPr wrap="square">
              <a:spAutoFit/>
            </a:bodyPr>
            <a:lstStyle/>
            <a:p>
              <a:pPr algn="ctr"/>
              <a:r>
                <a:rPr lang="de-DE" sz="7200" dirty="0">
                  <a:solidFill>
                    <a:schemeClr val="tx1"/>
                  </a:solidFill>
                </a:rPr>
                <a:t>Vergleich</a:t>
              </a:r>
              <a:endParaRPr lang="de-CH" sz="7200" dirty="0">
                <a:solidFill>
                  <a:schemeClr val="tx1"/>
                </a:solidFill>
              </a:endParaRPr>
            </a:p>
          </p:txBody>
        </p:sp>
        <p:sp>
          <p:nvSpPr>
            <p:cNvPr id="2" name="Grafik 18" descr="Segelboot wie Pirat mit einfarbiger Füllung">
              <a:extLst>
                <a:ext uri="{FF2B5EF4-FFF2-40B4-BE49-F238E27FC236}">
                  <a16:creationId xmlns:a16="http://schemas.microsoft.com/office/drawing/2014/main" id="{AE0F4B39-6722-0DFF-C24D-C0BC57C95083}"/>
                </a:ext>
              </a:extLst>
            </p:cNvPr>
            <p:cNvSpPr/>
            <p:nvPr/>
          </p:nvSpPr>
          <p:spPr>
            <a:xfrm>
              <a:off x="3501308" y="1214344"/>
              <a:ext cx="3438853" cy="2723392"/>
            </a:xfrm>
            <a:custGeom>
              <a:avLst/>
              <a:gdLst>
                <a:gd name="connsiteX0" fmla="*/ 679135 w 753556"/>
                <a:gd name="connsiteY0" fmla="*/ 442305 h 589740"/>
                <a:gd name="connsiteX1" fmla="*/ 679135 w 753556"/>
                <a:gd name="connsiteY1" fmla="*/ 417733 h 589740"/>
                <a:gd name="connsiteX2" fmla="*/ 696221 w 753556"/>
                <a:gd name="connsiteY2" fmla="*/ 417733 h 589740"/>
                <a:gd name="connsiteX3" fmla="*/ 696221 w 753556"/>
                <a:gd name="connsiteY3" fmla="*/ 384969 h 589740"/>
                <a:gd name="connsiteX4" fmla="*/ 483259 w 753556"/>
                <a:gd name="connsiteY4" fmla="*/ 384969 h 589740"/>
                <a:gd name="connsiteX5" fmla="*/ 483259 w 753556"/>
                <a:gd name="connsiteY5" fmla="*/ 417733 h 589740"/>
                <a:gd name="connsiteX6" fmla="*/ 498904 w 753556"/>
                <a:gd name="connsiteY6" fmla="*/ 417733 h 589740"/>
                <a:gd name="connsiteX7" fmla="*/ 498904 w 753556"/>
                <a:gd name="connsiteY7" fmla="*/ 442305 h 589740"/>
                <a:gd name="connsiteX8" fmla="*/ 483259 w 753556"/>
                <a:gd name="connsiteY8" fmla="*/ 442305 h 589740"/>
                <a:gd name="connsiteX9" fmla="*/ 458687 w 753556"/>
                <a:gd name="connsiteY9" fmla="*/ 466878 h 589740"/>
                <a:gd name="connsiteX10" fmla="*/ 376778 w 753556"/>
                <a:gd name="connsiteY10" fmla="*/ 466878 h 589740"/>
                <a:gd name="connsiteX11" fmla="*/ 376778 w 753556"/>
                <a:gd name="connsiteY11" fmla="*/ 384969 h 589740"/>
                <a:gd name="connsiteX12" fmla="*/ 410910 w 753556"/>
                <a:gd name="connsiteY12" fmla="*/ 384969 h 589740"/>
                <a:gd name="connsiteX13" fmla="*/ 488804 w 753556"/>
                <a:gd name="connsiteY13" fmla="*/ 307336 h 589740"/>
                <a:gd name="connsiteX14" fmla="*/ 445581 w 753556"/>
                <a:gd name="connsiteY14" fmla="*/ 237534 h 589740"/>
                <a:gd name="connsiteX15" fmla="*/ 475068 w 753556"/>
                <a:gd name="connsiteY15" fmla="*/ 237534 h 589740"/>
                <a:gd name="connsiteX16" fmla="*/ 475068 w 753556"/>
                <a:gd name="connsiteY16" fmla="*/ 204771 h 589740"/>
                <a:gd name="connsiteX17" fmla="*/ 376778 w 753556"/>
                <a:gd name="connsiteY17" fmla="*/ 204771 h 589740"/>
                <a:gd name="connsiteX18" fmla="*/ 376778 w 753556"/>
                <a:gd name="connsiteY18" fmla="*/ 172008 h 589740"/>
                <a:gd name="connsiteX19" fmla="*/ 401351 w 753556"/>
                <a:gd name="connsiteY19" fmla="*/ 172008 h 589740"/>
                <a:gd name="connsiteX20" fmla="*/ 450475 w 753556"/>
                <a:gd name="connsiteY20" fmla="*/ 122841 h 589740"/>
                <a:gd name="connsiteX21" fmla="*/ 428495 w 753556"/>
                <a:gd name="connsiteY21" fmla="*/ 81908 h 589740"/>
                <a:gd name="connsiteX22" fmla="*/ 450496 w 753556"/>
                <a:gd name="connsiteY22" fmla="*/ 81908 h 589740"/>
                <a:gd name="connsiteX23" fmla="*/ 450496 w 753556"/>
                <a:gd name="connsiteY23" fmla="*/ 49145 h 589740"/>
                <a:gd name="connsiteX24" fmla="*/ 376778 w 753556"/>
                <a:gd name="connsiteY24" fmla="*/ 49145 h 589740"/>
                <a:gd name="connsiteX25" fmla="*/ 376778 w 753556"/>
                <a:gd name="connsiteY25" fmla="*/ 0 h 589740"/>
                <a:gd name="connsiteX26" fmla="*/ 344015 w 753556"/>
                <a:gd name="connsiteY26" fmla="*/ 0 h 589740"/>
                <a:gd name="connsiteX27" fmla="*/ 344015 w 753556"/>
                <a:gd name="connsiteY27" fmla="*/ 49145 h 589740"/>
                <a:gd name="connsiteX28" fmla="*/ 262107 w 753556"/>
                <a:gd name="connsiteY28" fmla="*/ 49145 h 589740"/>
                <a:gd name="connsiteX29" fmla="*/ 262107 w 753556"/>
                <a:gd name="connsiteY29" fmla="*/ 81908 h 589740"/>
                <a:gd name="connsiteX30" fmla="*/ 297442 w 753556"/>
                <a:gd name="connsiteY30" fmla="*/ 81908 h 589740"/>
                <a:gd name="connsiteX31" fmla="*/ 311287 w 753556"/>
                <a:gd name="connsiteY31" fmla="*/ 149946 h 589740"/>
                <a:gd name="connsiteX32" fmla="*/ 286679 w 753556"/>
                <a:gd name="connsiteY32" fmla="*/ 169149 h 589740"/>
                <a:gd name="connsiteX33" fmla="*/ 286679 w 753556"/>
                <a:gd name="connsiteY33" fmla="*/ 172008 h 589740"/>
                <a:gd name="connsiteX34" fmla="*/ 344015 w 753556"/>
                <a:gd name="connsiteY34" fmla="*/ 172008 h 589740"/>
                <a:gd name="connsiteX35" fmla="*/ 344015 w 753556"/>
                <a:gd name="connsiteY35" fmla="*/ 204771 h 589740"/>
                <a:gd name="connsiteX36" fmla="*/ 229343 w 753556"/>
                <a:gd name="connsiteY36" fmla="*/ 204771 h 589740"/>
                <a:gd name="connsiteX37" fmla="*/ 229343 w 753556"/>
                <a:gd name="connsiteY37" fmla="*/ 237534 h 589740"/>
                <a:gd name="connsiteX38" fmla="*/ 263941 w 753556"/>
                <a:gd name="connsiteY38" fmla="*/ 237534 h 589740"/>
                <a:gd name="connsiteX39" fmla="*/ 299084 w 753556"/>
                <a:gd name="connsiteY39" fmla="*/ 341681 h 589740"/>
                <a:gd name="connsiteX40" fmla="*/ 253916 w 753556"/>
                <a:gd name="connsiteY40" fmla="*/ 380947 h 589740"/>
                <a:gd name="connsiteX41" fmla="*/ 253916 w 753556"/>
                <a:gd name="connsiteY41" fmla="*/ 384969 h 589740"/>
                <a:gd name="connsiteX42" fmla="*/ 344015 w 753556"/>
                <a:gd name="connsiteY42" fmla="*/ 384969 h 589740"/>
                <a:gd name="connsiteX43" fmla="*/ 344015 w 753556"/>
                <a:gd name="connsiteY43" fmla="*/ 466878 h 589740"/>
                <a:gd name="connsiteX44" fmla="*/ 262107 w 753556"/>
                <a:gd name="connsiteY44" fmla="*/ 466878 h 589740"/>
                <a:gd name="connsiteX45" fmla="*/ 237534 w 753556"/>
                <a:gd name="connsiteY45" fmla="*/ 442305 h 589740"/>
                <a:gd name="connsiteX46" fmla="*/ 195843 w 753556"/>
                <a:gd name="connsiteY46" fmla="*/ 442305 h 589740"/>
                <a:gd name="connsiteX47" fmla="*/ 195843 w 753556"/>
                <a:gd name="connsiteY47" fmla="*/ 417733 h 589740"/>
                <a:gd name="connsiteX48" fmla="*/ 212962 w 753556"/>
                <a:gd name="connsiteY48" fmla="*/ 417733 h 589740"/>
                <a:gd name="connsiteX49" fmla="*/ 212962 w 753556"/>
                <a:gd name="connsiteY49" fmla="*/ 384969 h 589740"/>
                <a:gd name="connsiteX50" fmla="*/ 122863 w 753556"/>
                <a:gd name="connsiteY50" fmla="*/ 384969 h 589740"/>
                <a:gd name="connsiteX51" fmla="*/ 122863 w 753556"/>
                <a:gd name="connsiteY51" fmla="*/ 327633 h 589740"/>
                <a:gd name="connsiteX52" fmla="*/ 147435 w 753556"/>
                <a:gd name="connsiteY52" fmla="*/ 327633 h 589740"/>
                <a:gd name="connsiteX53" fmla="*/ 196559 w 753556"/>
                <a:gd name="connsiteY53" fmla="*/ 278467 h 589740"/>
                <a:gd name="connsiteX54" fmla="*/ 174579 w 753556"/>
                <a:gd name="connsiteY54" fmla="*/ 237534 h 589740"/>
                <a:gd name="connsiteX55" fmla="*/ 196580 w 753556"/>
                <a:gd name="connsiteY55" fmla="*/ 237534 h 589740"/>
                <a:gd name="connsiteX56" fmla="*/ 196580 w 753556"/>
                <a:gd name="connsiteY56" fmla="*/ 204771 h 589740"/>
                <a:gd name="connsiteX57" fmla="*/ 122863 w 753556"/>
                <a:gd name="connsiteY57" fmla="*/ 204771 h 589740"/>
                <a:gd name="connsiteX58" fmla="*/ 122863 w 753556"/>
                <a:gd name="connsiteY58" fmla="*/ 155626 h 589740"/>
                <a:gd name="connsiteX59" fmla="*/ 90099 w 753556"/>
                <a:gd name="connsiteY59" fmla="*/ 155626 h 589740"/>
                <a:gd name="connsiteX60" fmla="*/ 90099 w 753556"/>
                <a:gd name="connsiteY60" fmla="*/ 204771 h 589740"/>
                <a:gd name="connsiteX61" fmla="*/ 8191 w 753556"/>
                <a:gd name="connsiteY61" fmla="*/ 204771 h 589740"/>
                <a:gd name="connsiteX62" fmla="*/ 8191 w 753556"/>
                <a:gd name="connsiteY62" fmla="*/ 237534 h 589740"/>
                <a:gd name="connsiteX63" fmla="*/ 43559 w 753556"/>
                <a:gd name="connsiteY63" fmla="*/ 237534 h 589740"/>
                <a:gd name="connsiteX64" fmla="*/ 57385 w 753556"/>
                <a:gd name="connsiteY64" fmla="*/ 305575 h 589740"/>
                <a:gd name="connsiteX65" fmla="*/ 32763 w 753556"/>
                <a:gd name="connsiteY65" fmla="*/ 324775 h 589740"/>
                <a:gd name="connsiteX66" fmla="*/ 32763 w 753556"/>
                <a:gd name="connsiteY66" fmla="*/ 327633 h 589740"/>
                <a:gd name="connsiteX67" fmla="*/ 90099 w 753556"/>
                <a:gd name="connsiteY67" fmla="*/ 327633 h 589740"/>
                <a:gd name="connsiteX68" fmla="*/ 90099 w 753556"/>
                <a:gd name="connsiteY68" fmla="*/ 384969 h 589740"/>
                <a:gd name="connsiteX69" fmla="*/ 0 w 753556"/>
                <a:gd name="connsiteY69" fmla="*/ 384969 h 589740"/>
                <a:gd name="connsiteX70" fmla="*/ 0 w 753556"/>
                <a:gd name="connsiteY70" fmla="*/ 417733 h 589740"/>
                <a:gd name="connsiteX71" fmla="*/ 15644 w 753556"/>
                <a:gd name="connsiteY71" fmla="*/ 417733 h 589740"/>
                <a:gd name="connsiteX72" fmla="*/ 15644 w 753556"/>
                <a:gd name="connsiteY72" fmla="*/ 442305 h 589740"/>
                <a:gd name="connsiteX73" fmla="*/ 0 w 753556"/>
                <a:gd name="connsiteY73" fmla="*/ 442305 h 589740"/>
                <a:gd name="connsiteX74" fmla="*/ 0 w 753556"/>
                <a:gd name="connsiteY74" fmla="*/ 475068 h 589740"/>
                <a:gd name="connsiteX75" fmla="*/ 57336 w 753556"/>
                <a:gd name="connsiteY75" fmla="*/ 475068 h 589740"/>
                <a:gd name="connsiteX76" fmla="*/ 172008 w 753556"/>
                <a:gd name="connsiteY76" fmla="*/ 589740 h 589740"/>
                <a:gd name="connsiteX77" fmla="*/ 549277 w 753556"/>
                <a:gd name="connsiteY77" fmla="*/ 589740 h 589740"/>
                <a:gd name="connsiteX78" fmla="*/ 663458 w 753556"/>
                <a:gd name="connsiteY78" fmla="*/ 475527 h 589740"/>
                <a:gd name="connsiteX79" fmla="*/ 753557 w 753556"/>
                <a:gd name="connsiteY79" fmla="*/ 475527 h 589740"/>
                <a:gd name="connsiteX80" fmla="*/ 753557 w 753556"/>
                <a:gd name="connsiteY80" fmla="*/ 442305 h 589740"/>
                <a:gd name="connsiteX81" fmla="*/ 48441 w 753556"/>
                <a:gd name="connsiteY81" fmla="*/ 442305 h 589740"/>
                <a:gd name="connsiteX82" fmla="*/ 48441 w 753556"/>
                <a:gd name="connsiteY82" fmla="*/ 417733 h 589740"/>
                <a:gd name="connsiteX83" fmla="*/ 90099 w 753556"/>
                <a:gd name="connsiteY83" fmla="*/ 417733 h 589740"/>
                <a:gd name="connsiteX84" fmla="*/ 90099 w 753556"/>
                <a:gd name="connsiteY84" fmla="*/ 442305 h 589740"/>
                <a:gd name="connsiteX85" fmla="*/ 122863 w 753556"/>
                <a:gd name="connsiteY85" fmla="*/ 442305 h 589740"/>
                <a:gd name="connsiteX86" fmla="*/ 122863 w 753556"/>
                <a:gd name="connsiteY86" fmla="*/ 417733 h 589740"/>
                <a:gd name="connsiteX87" fmla="*/ 163079 w 753556"/>
                <a:gd name="connsiteY87" fmla="*/ 417733 h 589740"/>
                <a:gd name="connsiteX88" fmla="*/ 163079 w 753556"/>
                <a:gd name="connsiteY88" fmla="*/ 442305 h 589740"/>
                <a:gd name="connsiteX89" fmla="*/ 573358 w 753556"/>
                <a:gd name="connsiteY89" fmla="*/ 442305 h 589740"/>
                <a:gd name="connsiteX90" fmla="*/ 531667 w 753556"/>
                <a:gd name="connsiteY90" fmla="*/ 442305 h 589740"/>
                <a:gd name="connsiteX91" fmla="*/ 531667 w 753556"/>
                <a:gd name="connsiteY91" fmla="*/ 417733 h 589740"/>
                <a:gd name="connsiteX92" fmla="*/ 573358 w 753556"/>
                <a:gd name="connsiteY92" fmla="*/ 417733 h 589740"/>
                <a:gd name="connsiteX93" fmla="*/ 646339 w 753556"/>
                <a:gd name="connsiteY93" fmla="*/ 442305 h 589740"/>
                <a:gd name="connsiteX94" fmla="*/ 606122 w 753556"/>
                <a:gd name="connsiteY94" fmla="*/ 442305 h 589740"/>
                <a:gd name="connsiteX95" fmla="*/ 606122 w 753556"/>
                <a:gd name="connsiteY95" fmla="*/ 417733 h 589740"/>
                <a:gd name="connsiteX96" fmla="*/ 646339 w 753556"/>
                <a:gd name="connsiteY96" fmla="*/ 417733 h 58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753556" h="589740">
                  <a:moveTo>
                    <a:pt x="679135" y="442305"/>
                  </a:moveTo>
                  <a:lnTo>
                    <a:pt x="679135" y="417733"/>
                  </a:lnTo>
                  <a:lnTo>
                    <a:pt x="696221" y="417733"/>
                  </a:lnTo>
                  <a:lnTo>
                    <a:pt x="696221" y="384969"/>
                  </a:lnTo>
                  <a:lnTo>
                    <a:pt x="483259" y="384969"/>
                  </a:lnTo>
                  <a:lnTo>
                    <a:pt x="483259" y="417733"/>
                  </a:lnTo>
                  <a:lnTo>
                    <a:pt x="498904" y="417733"/>
                  </a:lnTo>
                  <a:lnTo>
                    <a:pt x="498904" y="442305"/>
                  </a:lnTo>
                  <a:lnTo>
                    <a:pt x="483259" y="442305"/>
                  </a:lnTo>
                  <a:lnTo>
                    <a:pt x="458687" y="466878"/>
                  </a:lnTo>
                  <a:lnTo>
                    <a:pt x="376778" y="466878"/>
                  </a:lnTo>
                  <a:lnTo>
                    <a:pt x="376778" y="384969"/>
                  </a:lnTo>
                  <a:lnTo>
                    <a:pt x="410910" y="384969"/>
                  </a:lnTo>
                  <a:cubicBezTo>
                    <a:pt x="453857" y="385041"/>
                    <a:pt x="488731" y="350283"/>
                    <a:pt x="488804" y="307336"/>
                  </a:cubicBezTo>
                  <a:cubicBezTo>
                    <a:pt x="488854" y="277740"/>
                    <a:pt x="472098" y="250680"/>
                    <a:pt x="445581" y="237534"/>
                  </a:cubicBezTo>
                  <a:lnTo>
                    <a:pt x="475068" y="237534"/>
                  </a:lnTo>
                  <a:lnTo>
                    <a:pt x="475068" y="204771"/>
                  </a:lnTo>
                  <a:lnTo>
                    <a:pt x="376778" y="204771"/>
                  </a:lnTo>
                  <a:lnTo>
                    <a:pt x="376778" y="172008"/>
                  </a:lnTo>
                  <a:lnTo>
                    <a:pt x="401351" y="172008"/>
                  </a:lnTo>
                  <a:cubicBezTo>
                    <a:pt x="428493" y="171996"/>
                    <a:pt x="450486" y="149983"/>
                    <a:pt x="450475" y="122841"/>
                  </a:cubicBezTo>
                  <a:cubicBezTo>
                    <a:pt x="450467" y="106377"/>
                    <a:pt x="442216" y="91009"/>
                    <a:pt x="428495" y="81908"/>
                  </a:cubicBezTo>
                  <a:lnTo>
                    <a:pt x="450496" y="81908"/>
                  </a:lnTo>
                  <a:lnTo>
                    <a:pt x="450496" y="49145"/>
                  </a:lnTo>
                  <a:lnTo>
                    <a:pt x="376778" y="49145"/>
                  </a:lnTo>
                  <a:lnTo>
                    <a:pt x="376778" y="0"/>
                  </a:lnTo>
                  <a:lnTo>
                    <a:pt x="344015" y="0"/>
                  </a:lnTo>
                  <a:lnTo>
                    <a:pt x="344015" y="49145"/>
                  </a:lnTo>
                  <a:lnTo>
                    <a:pt x="262107" y="49145"/>
                  </a:lnTo>
                  <a:lnTo>
                    <a:pt x="262107" y="81908"/>
                  </a:lnTo>
                  <a:lnTo>
                    <a:pt x="297442" y="81908"/>
                  </a:lnTo>
                  <a:cubicBezTo>
                    <a:pt x="320054" y="96873"/>
                    <a:pt x="326252" y="127335"/>
                    <a:pt x="311287" y="149946"/>
                  </a:cubicBezTo>
                  <a:cubicBezTo>
                    <a:pt x="305392" y="158853"/>
                    <a:pt x="296752" y="165595"/>
                    <a:pt x="286679" y="169149"/>
                  </a:cubicBezTo>
                  <a:lnTo>
                    <a:pt x="286679" y="172008"/>
                  </a:lnTo>
                  <a:lnTo>
                    <a:pt x="344015" y="172008"/>
                  </a:lnTo>
                  <a:lnTo>
                    <a:pt x="344015" y="204771"/>
                  </a:lnTo>
                  <a:lnTo>
                    <a:pt x="229343" y="204771"/>
                  </a:lnTo>
                  <a:lnTo>
                    <a:pt x="229343" y="237534"/>
                  </a:lnTo>
                  <a:lnTo>
                    <a:pt x="263941" y="237534"/>
                  </a:lnTo>
                  <a:cubicBezTo>
                    <a:pt x="302406" y="256589"/>
                    <a:pt x="318139" y="303217"/>
                    <a:pt x="299084" y="341681"/>
                  </a:cubicBezTo>
                  <a:cubicBezTo>
                    <a:pt x="289874" y="360275"/>
                    <a:pt x="273610" y="374413"/>
                    <a:pt x="253916" y="380947"/>
                  </a:cubicBezTo>
                  <a:lnTo>
                    <a:pt x="253916" y="384969"/>
                  </a:lnTo>
                  <a:lnTo>
                    <a:pt x="344015" y="384969"/>
                  </a:lnTo>
                  <a:lnTo>
                    <a:pt x="344015" y="466878"/>
                  </a:lnTo>
                  <a:lnTo>
                    <a:pt x="262107" y="466878"/>
                  </a:lnTo>
                  <a:lnTo>
                    <a:pt x="237534" y="442305"/>
                  </a:lnTo>
                  <a:lnTo>
                    <a:pt x="195843" y="442305"/>
                  </a:lnTo>
                  <a:lnTo>
                    <a:pt x="195843" y="417733"/>
                  </a:lnTo>
                  <a:lnTo>
                    <a:pt x="212962" y="417733"/>
                  </a:lnTo>
                  <a:lnTo>
                    <a:pt x="212962" y="384969"/>
                  </a:lnTo>
                  <a:lnTo>
                    <a:pt x="122863" y="384969"/>
                  </a:lnTo>
                  <a:lnTo>
                    <a:pt x="122863" y="327633"/>
                  </a:lnTo>
                  <a:lnTo>
                    <a:pt x="147435" y="327633"/>
                  </a:lnTo>
                  <a:cubicBezTo>
                    <a:pt x="174577" y="327622"/>
                    <a:pt x="196570" y="305609"/>
                    <a:pt x="196559" y="278467"/>
                  </a:cubicBezTo>
                  <a:cubicBezTo>
                    <a:pt x="196551" y="262003"/>
                    <a:pt x="188300" y="246635"/>
                    <a:pt x="174579" y="237534"/>
                  </a:cubicBezTo>
                  <a:lnTo>
                    <a:pt x="196580" y="237534"/>
                  </a:lnTo>
                  <a:lnTo>
                    <a:pt x="196580" y="204771"/>
                  </a:lnTo>
                  <a:lnTo>
                    <a:pt x="122863" y="204771"/>
                  </a:lnTo>
                  <a:lnTo>
                    <a:pt x="122863" y="155626"/>
                  </a:lnTo>
                  <a:lnTo>
                    <a:pt x="90099" y="155626"/>
                  </a:lnTo>
                  <a:lnTo>
                    <a:pt x="90099" y="204771"/>
                  </a:lnTo>
                  <a:lnTo>
                    <a:pt x="8191" y="204771"/>
                  </a:lnTo>
                  <a:lnTo>
                    <a:pt x="8191" y="237534"/>
                  </a:lnTo>
                  <a:lnTo>
                    <a:pt x="43559" y="237534"/>
                  </a:lnTo>
                  <a:cubicBezTo>
                    <a:pt x="66166" y="252505"/>
                    <a:pt x="72356" y="282969"/>
                    <a:pt x="57385" y="305575"/>
                  </a:cubicBezTo>
                  <a:cubicBezTo>
                    <a:pt x="51486" y="314484"/>
                    <a:pt x="42841" y="321225"/>
                    <a:pt x="32763" y="324775"/>
                  </a:cubicBezTo>
                  <a:lnTo>
                    <a:pt x="32763" y="327633"/>
                  </a:lnTo>
                  <a:lnTo>
                    <a:pt x="90099" y="327633"/>
                  </a:lnTo>
                  <a:lnTo>
                    <a:pt x="90099" y="384969"/>
                  </a:lnTo>
                  <a:lnTo>
                    <a:pt x="0" y="384969"/>
                  </a:lnTo>
                  <a:lnTo>
                    <a:pt x="0" y="417733"/>
                  </a:lnTo>
                  <a:lnTo>
                    <a:pt x="15644" y="417733"/>
                  </a:lnTo>
                  <a:lnTo>
                    <a:pt x="15644" y="442305"/>
                  </a:lnTo>
                  <a:lnTo>
                    <a:pt x="0" y="442305"/>
                  </a:lnTo>
                  <a:lnTo>
                    <a:pt x="0" y="475068"/>
                  </a:lnTo>
                  <a:lnTo>
                    <a:pt x="57336" y="475068"/>
                  </a:lnTo>
                  <a:lnTo>
                    <a:pt x="172008" y="589740"/>
                  </a:lnTo>
                  <a:lnTo>
                    <a:pt x="549277" y="589740"/>
                  </a:lnTo>
                  <a:lnTo>
                    <a:pt x="663458" y="475527"/>
                  </a:lnTo>
                  <a:lnTo>
                    <a:pt x="753557" y="475527"/>
                  </a:lnTo>
                  <a:lnTo>
                    <a:pt x="753557" y="442305"/>
                  </a:lnTo>
                  <a:close/>
                  <a:moveTo>
                    <a:pt x="48441" y="442305"/>
                  </a:moveTo>
                  <a:lnTo>
                    <a:pt x="48441" y="417733"/>
                  </a:lnTo>
                  <a:lnTo>
                    <a:pt x="90099" y="417733"/>
                  </a:lnTo>
                  <a:lnTo>
                    <a:pt x="90099" y="442305"/>
                  </a:lnTo>
                  <a:close/>
                  <a:moveTo>
                    <a:pt x="122863" y="442305"/>
                  </a:moveTo>
                  <a:lnTo>
                    <a:pt x="122863" y="417733"/>
                  </a:lnTo>
                  <a:lnTo>
                    <a:pt x="163079" y="417733"/>
                  </a:lnTo>
                  <a:lnTo>
                    <a:pt x="163079" y="442305"/>
                  </a:lnTo>
                  <a:close/>
                  <a:moveTo>
                    <a:pt x="573358" y="442305"/>
                  </a:moveTo>
                  <a:lnTo>
                    <a:pt x="531667" y="442305"/>
                  </a:lnTo>
                  <a:lnTo>
                    <a:pt x="531667" y="417733"/>
                  </a:lnTo>
                  <a:lnTo>
                    <a:pt x="573358" y="417733"/>
                  </a:lnTo>
                  <a:close/>
                  <a:moveTo>
                    <a:pt x="646339" y="442305"/>
                  </a:moveTo>
                  <a:lnTo>
                    <a:pt x="606122" y="442305"/>
                  </a:lnTo>
                  <a:lnTo>
                    <a:pt x="606122" y="417733"/>
                  </a:lnTo>
                  <a:lnTo>
                    <a:pt x="646339" y="417733"/>
                  </a:lnTo>
                  <a:close/>
                </a:path>
              </a:pathLst>
            </a:custGeom>
            <a:solidFill>
              <a:srgbClr val="000000"/>
            </a:solidFill>
            <a:ln w="8136" cap="flat">
              <a:noFill/>
              <a:prstDash val="solid"/>
              <a:miter/>
            </a:ln>
          </p:spPr>
          <p:txBody>
            <a:bodyPr rtlCol="0" anchor="ctr"/>
            <a:lstStyle/>
            <a:p>
              <a:endParaRPr lang="de-CH"/>
            </a:p>
          </p:txBody>
        </p:sp>
        <p:sp>
          <p:nvSpPr>
            <p:cNvPr id="3" name="Grafik 16" descr="Segelboot wie Pirat Silhouette">
              <a:extLst>
                <a:ext uri="{FF2B5EF4-FFF2-40B4-BE49-F238E27FC236}">
                  <a16:creationId xmlns:a16="http://schemas.microsoft.com/office/drawing/2014/main" id="{D516DC30-D5BB-37BC-8518-A7313C420A59}"/>
                </a:ext>
              </a:extLst>
            </p:cNvPr>
            <p:cNvSpPr/>
            <p:nvPr/>
          </p:nvSpPr>
          <p:spPr>
            <a:xfrm>
              <a:off x="6095999" y="689033"/>
              <a:ext cx="2720949" cy="2100267"/>
            </a:xfrm>
            <a:custGeom>
              <a:avLst/>
              <a:gdLst>
                <a:gd name="connsiteX0" fmla="*/ 671648 w 753556"/>
                <a:gd name="connsiteY0" fmla="*/ 434114 h 597930"/>
                <a:gd name="connsiteX1" fmla="*/ 671648 w 753556"/>
                <a:gd name="connsiteY1" fmla="*/ 401351 h 597930"/>
                <a:gd name="connsiteX2" fmla="*/ 696221 w 753556"/>
                <a:gd name="connsiteY2" fmla="*/ 401351 h 597930"/>
                <a:gd name="connsiteX3" fmla="*/ 696221 w 753556"/>
                <a:gd name="connsiteY3" fmla="*/ 384969 h 597930"/>
                <a:gd name="connsiteX4" fmla="*/ 483259 w 753556"/>
                <a:gd name="connsiteY4" fmla="*/ 384969 h 597930"/>
                <a:gd name="connsiteX5" fmla="*/ 483259 w 753556"/>
                <a:gd name="connsiteY5" fmla="*/ 401351 h 597930"/>
                <a:gd name="connsiteX6" fmla="*/ 507832 w 753556"/>
                <a:gd name="connsiteY6" fmla="*/ 401351 h 597930"/>
                <a:gd name="connsiteX7" fmla="*/ 507832 w 753556"/>
                <a:gd name="connsiteY7" fmla="*/ 434114 h 597930"/>
                <a:gd name="connsiteX8" fmla="*/ 479868 w 753556"/>
                <a:gd name="connsiteY8" fmla="*/ 434114 h 597930"/>
                <a:gd name="connsiteX9" fmla="*/ 455296 w 753556"/>
                <a:gd name="connsiteY9" fmla="*/ 458687 h 597930"/>
                <a:gd name="connsiteX10" fmla="*/ 368588 w 753556"/>
                <a:gd name="connsiteY10" fmla="*/ 458687 h 597930"/>
                <a:gd name="connsiteX11" fmla="*/ 368588 w 753556"/>
                <a:gd name="connsiteY11" fmla="*/ 368588 h 597930"/>
                <a:gd name="connsiteX12" fmla="*/ 410910 w 753556"/>
                <a:gd name="connsiteY12" fmla="*/ 368588 h 597930"/>
                <a:gd name="connsiteX13" fmla="*/ 488726 w 753556"/>
                <a:gd name="connsiteY13" fmla="*/ 290909 h 597930"/>
                <a:gd name="connsiteX14" fmla="*/ 458547 w 753556"/>
                <a:gd name="connsiteY14" fmla="*/ 229343 h 597930"/>
                <a:gd name="connsiteX15" fmla="*/ 483259 w 753556"/>
                <a:gd name="connsiteY15" fmla="*/ 229343 h 597930"/>
                <a:gd name="connsiteX16" fmla="*/ 483259 w 753556"/>
                <a:gd name="connsiteY16" fmla="*/ 212962 h 597930"/>
                <a:gd name="connsiteX17" fmla="*/ 368588 w 753556"/>
                <a:gd name="connsiteY17" fmla="*/ 212962 h 597930"/>
                <a:gd name="connsiteX18" fmla="*/ 368588 w 753556"/>
                <a:gd name="connsiteY18" fmla="*/ 155626 h 597930"/>
                <a:gd name="connsiteX19" fmla="*/ 401351 w 753556"/>
                <a:gd name="connsiteY19" fmla="*/ 155626 h 597930"/>
                <a:gd name="connsiteX20" fmla="*/ 450492 w 753556"/>
                <a:gd name="connsiteY20" fmla="*/ 106592 h 597930"/>
                <a:gd name="connsiteX21" fmla="*/ 437907 w 753556"/>
                <a:gd name="connsiteY21" fmla="*/ 73718 h 597930"/>
                <a:gd name="connsiteX22" fmla="*/ 450496 w 753556"/>
                <a:gd name="connsiteY22" fmla="*/ 73718 h 597930"/>
                <a:gd name="connsiteX23" fmla="*/ 450496 w 753556"/>
                <a:gd name="connsiteY23" fmla="*/ 57336 h 597930"/>
                <a:gd name="connsiteX24" fmla="*/ 368588 w 753556"/>
                <a:gd name="connsiteY24" fmla="*/ 57336 h 597930"/>
                <a:gd name="connsiteX25" fmla="*/ 368588 w 753556"/>
                <a:gd name="connsiteY25" fmla="*/ 0 h 597930"/>
                <a:gd name="connsiteX26" fmla="*/ 352206 w 753556"/>
                <a:gd name="connsiteY26" fmla="*/ 0 h 597930"/>
                <a:gd name="connsiteX27" fmla="*/ 352206 w 753556"/>
                <a:gd name="connsiteY27" fmla="*/ 57336 h 597930"/>
                <a:gd name="connsiteX28" fmla="*/ 270298 w 753556"/>
                <a:gd name="connsiteY28" fmla="*/ 57336 h 597930"/>
                <a:gd name="connsiteX29" fmla="*/ 270298 w 753556"/>
                <a:gd name="connsiteY29" fmla="*/ 73718 h 597930"/>
                <a:gd name="connsiteX30" fmla="*/ 306853 w 753556"/>
                <a:gd name="connsiteY30" fmla="*/ 73718 h 597930"/>
                <a:gd name="connsiteX31" fmla="*/ 303224 w 753556"/>
                <a:gd name="connsiteY31" fmla="*/ 142951 h 597930"/>
                <a:gd name="connsiteX32" fmla="*/ 286679 w 753556"/>
                <a:gd name="connsiteY32" fmla="*/ 152767 h 597930"/>
                <a:gd name="connsiteX33" fmla="*/ 286679 w 753556"/>
                <a:gd name="connsiteY33" fmla="*/ 155626 h 597930"/>
                <a:gd name="connsiteX34" fmla="*/ 352206 w 753556"/>
                <a:gd name="connsiteY34" fmla="*/ 155626 h 597930"/>
                <a:gd name="connsiteX35" fmla="*/ 352206 w 753556"/>
                <a:gd name="connsiteY35" fmla="*/ 212962 h 597930"/>
                <a:gd name="connsiteX36" fmla="*/ 237534 w 753556"/>
                <a:gd name="connsiteY36" fmla="*/ 212962 h 597930"/>
                <a:gd name="connsiteX37" fmla="*/ 237534 w 753556"/>
                <a:gd name="connsiteY37" fmla="*/ 229343 h 597930"/>
                <a:gd name="connsiteX38" fmla="*/ 277030 w 753556"/>
                <a:gd name="connsiteY38" fmla="*/ 229343 h 597930"/>
                <a:gd name="connsiteX39" fmla="*/ 290877 w 753556"/>
                <a:gd name="connsiteY39" fmla="*/ 338396 h 597930"/>
                <a:gd name="connsiteX40" fmla="*/ 253916 w 753556"/>
                <a:gd name="connsiteY40" fmla="*/ 364566 h 597930"/>
                <a:gd name="connsiteX41" fmla="*/ 253916 w 753556"/>
                <a:gd name="connsiteY41" fmla="*/ 368588 h 597930"/>
                <a:gd name="connsiteX42" fmla="*/ 352206 w 753556"/>
                <a:gd name="connsiteY42" fmla="*/ 368588 h 597930"/>
                <a:gd name="connsiteX43" fmla="*/ 352206 w 753556"/>
                <a:gd name="connsiteY43" fmla="*/ 458687 h 597930"/>
                <a:gd name="connsiteX44" fmla="*/ 265498 w 753556"/>
                <a:gd name="connsiteY44" fmla="*/ 458687 h 597930"/>
                <a:gd name="connsiteX45" fmla="*/ 240925 w 753556"/>
                <a:gd name="connsiteY45" fmla="*/ 434114 h 597930"/>
                <a:gd name="connsiteX46" fmla="*/ 188389 w 753556"/>
                <a:gd name="connsiteY46" fmla="*/ 434114 h 597930"/>
                <a:gd name="connsiteX47" fmla="*/ 188389 w 753556"/>
                <a:gd name="connsiteY47" fmla="*/ 401351 h 597930"/>
                <a:gd name="connsiteX48" fmla="*/ 212962 w 753556"/>
                <a:gd name="connsiteY48" fmla="*/ 401351 h 597930"/>
                <a:gd name="connsiteX49" fmla="*/ 212962 w 753556"/>
                <a:gd name="connsiteY49" fmla="*/ 384969 h 597930"/>
                <a:gd name="connsiteX50" fmla="*/ 114672 w 753556"/>
                <a:gd name="connsiteY50" fmla="*/ 384969 h 597930"/>
                <a:gd name="connsiteX51" fmla="*/ 114672 w 753556"/>
                <a:gd name="connsiteY51" fmla="*/ 311252 h 597930"/>
                <a:gd name="connsiteX52" fmla="*/ 147435 w 753556"/>
                <a:gd name="connsiteY52" fmla="*/ 311252 h 597930"/>
                <a:gd name="connsiteX53" fmla="*/ 196576 w 753556"/>
                <a:gd name="connsiteY53" fmla="*/ 262217 h 597930"/>
                <a:gd name="connsiteX54" fmla="*/ 183991 w 753556"/>
                <a:gd name="connsiteY54" fmla="*/ 229343 h 597930"/>
                <a:gd name="connsiteX55" fmla="*/ 196580 w 753556"/>
                <a:gd name="connsiteY55" fmla="*/ 229343 h 597930"/>
                <a:gd name="connsiteX56" fmla="*/ 196580 w 753556"/>
                <a:gd name="connsiteY56" fmla="*/ 212962 h 597930"/>
                <a:gd name="connsiteX57" fmla="*/ 114672 w 753556"/>
                <a:gd name="connsiteY57" fmla="*/ 212962 h 597930"/>
                <a:gd name="connsiteX58" fmla="*/ 114672 w 753556"/>
                <a:gd name="connsiteY58" fmla="*/ 155626 h 597930"/>
                <a:gd name="connsiteX59" fmla="*/ 98290 w 753556"/>
                <a:gd name="connsiteY59" fmla="*/ 155626 h 597930"/>
                <a:gd name="connsiteX60" fmla="*/ 98290 w 753556"/>
                <a:gd name="connsiteY60" fmla="*/ 212962 h 597930"/>
                <a:gd name="connsiteX61" fmla="*/ 16382 w 753556"/>
                <a:gd name="connsiteY61" fmla="*/ 212962 h 597930"/>
                <a:gd name="connsiteX62" fmla="*/ 16382 w 753556"/>
                <a:gd name="connsiteY62" fmla="*/ 229343 h 597930"/>
                <a:gd name="connsiteX63" fmla="*/ 52937 w 753556"/>
                <a:gd name="connsiteY63" fmla="*/ 229343 h 597930"/>
                <a:gd name="connsiteX64" fmla="*/ 49308 w 753556"/>
                <a:gd name="connsiteY64" fmla="*/ 298576 h 597930"/>
                <a:gd name="connsiteX65" fmla="*/ 32763 w 753556"/>
                <a:gd name="connsiteY65" fmla="*/ 308393 h 597930"/>
                <a:gd name="connsiteX66" fmla="*/ 32763 w 753556"/>
                <a:gd name="connsiteY66" fmla="*/ 311252 h 597930"/>
                <a:gd name="connsiteX67" fmla="*/ 98290 w 753556"/>
                <a:gd name="connsiteY67" fmla="*/ 311252 h 597930"/>
                <a:gd name="connsiteX68" fmla="*/ 98290 w 753556"/>
                <a:gd name="connsiteY68" fmla="*/ 384969 h 597930"/>
                <a:gd name="connsiteX69" fmla="*/ 0 w 753556"/>
                <a:gd name="connsiteY69" fmla="*/ 384969 h 597930"/>
                <a:gd name="connsiteX70" fmla="*/ 0 w 753556"/>
                <a:gd name="connsiteY70" fmla="*/ 401351 h 597930"/>
                <a:gd name="connsiteX71" fmla="*/ 24573 w 753556"/>
                <a:gd name="connsiteY71" fmla="*/ 401351 h 597930"/>
                <a:gd name="connsiteX72" fmla="*/ 24573 w 753556"/>
                <a:gd name="connsiteY72" fmla="*/ 434114 h 597930"/>
                <a:gd name="connsiteX73" fmla="*/ 0 w 753556"/>
                <a:gd name="connsiteY73" fmla="*/ 434114 h 597930"/>
                <a:gd name="connsiteX74" fmla="*/ 0 w 753556"/>
                <a:gd name="connsiteY74" fmla="*/ 483259 h 597930"/>
                <a:gd name="connsiteX75" fmla="*/ 53945 w 753556"/>
                <a:gd name="connsiteY75" fmla="*/ 483259 h 597930"/>
                <a:gd name="connsiteX76" fmla="*/ 168616 w 753556"/>
                <a:gd name="connsiteY76" fmla="*/ 597931 h 597930"/>
                <a:gd name="connsiteX77" fmla="*/ 552660 w 753556"/>
                <a:gd name="connsiteY77" fmla="*/ 597931 h 597930"/>
                <a:gd name="connsiteX78" fmla="*/ 666849 w 753556"/>
                <a:gd name="connsiteY78" fmla="*/ 483718 h 597930"/>
                <a:gd name="connsiteX79" fmla="*/ 753557 w 753556"/>
                <a:gd name="connsiteY79" fmla="*/ 483718 h 597930"/>
                <a:gd name="connsiteX80" fmla="*/ 753557 w 753556"/>
                <a:gd name="connsiteY80" fmla="*/ 434114 h 597930"/>
                <a:gd name="connsiteX81" fmla="*/ 327027 w 753556"/>
                <a:gd name="connsiteY81" fmla="*/ 73718 h 597930"/>
                <a:gd name="connsiteX82" fmla="*/ 401351 w 753556"/>
                <a:gd name="connsiteY82" fmla="*/ 73718 h 597930"/>
                <a:gd name="connsiteX83" fmla="*/ 434114 w 753556"/>
                <a:gd name="connsiteY83" fmla="*/ 106481 h 597930"/>
                <a:gd name="connsiteX84" fmla="*/ 401351 w 753556"/>
                <a:gd name="connsiteY84" fmla="*/ 139244 h 597930"/>
                <a:gd name="connsiteX85" fmla="*/ 326994 w 753556"/>
                <a:gd name="connsiteY85" fmla="*/ 139244 h 597930"/>
                <a:gd name="connsiteX86" fmla="*/ 326994 w 753556"/>
                <a:gd name="connsiteY86" fmla="*/ 73718 h 597930"/>
                <a:gd name="connsiteX87" fmla="*/ 323538 w 753556"/>
                <a:gd name="connsiteY87" fmla="*/ 290775 h 597930"/>
                <a:gd name="connsiteX88" fmla="*/ 300563 w 753556"/>
                <a:gd name="connsiteY88" fmla="*/ 229343 h 597930"/>
                <a:gd name="connsiteX89" fmla="*/ 410893 w 753556"/>
                <a:gd name="connsiteY89" fmla="*/ 229343 h 597930"/>
                <a:gd name="connsiteX90" fmla="*/ 472324 w 753556"/>
                <a:gd name="connsiteY90" fmla="*/ 290775 h 597930"/>
                <a:gd name="connsiteX91" fmla="*/ 410893 w 753556"/>
                <a:gd name="connsiteY91" fmla="*/ 352206 h 597930"/>
                <a:gd name="connsiteX92" fmla="*/ 300759 w 753556"/>
                <a:gd name="connsiteY92" fmla="*/ 352206 h 597930"/>
                <a:gd name="connsiteX93" fmla="*/ 323538 w 753556"/>
                <a:gd name="connsiteY93" fmla="*/ 290775 h 597930"/>
                <a:gd name="connsiteX94" fmla="*/ 73111 w 753556"/>
                <a:gd name="connsiteY94" fmla="*/ 229343 h 597930"/>
                <a:gd name="connsiteX95" fmla="*/ 147435 w 753556"/>
                <a:gd name="connsiteY95" fmla="*/ 229343 h 597930"/>
                <a:gd name="connsiteX96" fmla="*/ 180198 w 753556"/>
                <a:gd name="connsiteY96" fmla="*/ 262107 h 597930"/>
                <a:gd name="connsiteX97" fmla="*/ 147435 w 753556"/>
                <a:gd name="connsiteY97" fmla="*/ 294870 h 597930"/>
                <a:gd name="connsiteX98" fmla="*/ 73079 w 753556"/>
                <a:gd name="connsiteY98" fmla="*/ 294870 h 597930"/>
                <a:gd name="connsiteX99" fmla="*/ 73079 w 753556"/>
                <a:gd name="connsiteY99" fmla="*/ 229343 h 597930"/>
                <a:gd name="connsiteX100" fmla="*/ 655267 w 753556"/>
                <a:gd name="connsiteY100" fmla="*/ 434114 h 597930"/>
                <a:gd name="connsiteX101" fmla="*/ 597931 w 753556"/>
                <a:gd name="connsiteY101" fmla="*/ 434114 h 597930"/>
                <a:gd name="connsiteX102" fmla="*/ 597931 w 753556"/>
                <a:gd name="connsiteY102" fmla="*/ 401351 h 597930"/>
                <a:gd name="connsiteX103" fmla="*/ 655267 w 753556"/>
                <a:gd name="connsiteY103" fmla="*/ 401351 h 597930"/>
                <a:gd name="connsiteX104" fmla="*/ 524213 w 753556"/>
                <a:gd name="connsiteY104" fmla="*/ 401351 h 597930"/>
                <a:gd name="connsiteX105" fmla="*/ 581549 w 753556"/>
                <a:gd name="connsiteY105" fmla="*/ 401351 h 597930"/>
                <a:gd name="connsiteX106" fmla="*/ 581549 w 753556"/>
                <a:gd name="connsiteY106" fmla="*/ 434114 h 597930"/>
                <a:gd name="connsiteX107" fmla="*/ 524213 w 753556"/>
                <a:gd name="connsiteY107" fmla="*/ 434114 h 597930"/>
                <a:gd name="connsiteX108" fmla="*/ 172008 w 753556"/>
                <a:gd name="connsiteY108" fmla="*/ 401351 h 597930"/>
                <a:gd name="connsiteX109" fmla="*/ 172008 w 753556"/>
                <a:gd name="connsiteY109" fmla="*/ 434114 h 597930"/>
                <a:gd name="connsiteX110" fmla="*/ 114672 w 753556"/>
                <a:gd name="connsiteY110" fmla="*/ 434114 h 597930"/>
                <a:gd name="connsiteX111" fmla="*/ 114672 w 753556"/>
                <a:gd name="connsiteY111" fmla="*/ 401351 h 597930"/>
                <a:gd name="connsiteX112" fmla="*/ 40954 w 753556"/>
                <a:gd name="connsiteY112" fmla="*/ 401351 h 597930"/>
                <a:gd name="connsiteX113" fmla="*/ 98290 w 753556"/>
                <a:gd name="connsiteY113" fmla="*/ 401351 h 597930"/>
                <a:gd name="connsiteX114" fmla="*/ 98290 w 753556"/>
                <a:gd name="connsiteY114" fmla="*/ 434114 h 597930"/>
                <a:gd name="connsiteX115" fmla="*/ 40954 w 753556"/>
                <a:gd name="connsiteY115" fmla="*/ 434114 h 597930"/>
                <a:gd name="connsiteX116" fmla="*/ 737175 w 753556"/>
                <a:gd name="connsiteY116" fmla="*/ 467336 h 597930"/>
                <a:gd name="connsiteX117" fmla="*/ 660067 w 753556"/>
                <a:gd name="connsiteY117" fmla="*/ 467336 h 597930"/>
                <a:gd name="connsiteX118" fmla="*/ 545878 w 753556"/>
                <a:gd name="connsiteY118" fmla="*/ 581549 h 597930"/>
                <a:gd name="connsiteX119" fmla="*/ 175399 w 753556"/>
                <a:gd name="connsiteY119" fmla="*/ 581549 h 597930"/>
                <a:gd name="connsiteX120" fmla="*/ 60727 w 753556"/>
                <a:gd name="connsiteY120" fmla="*/ 466878 h 597930"/>
                <a:gd name="connsiteX121" fmla="*/ 16382 w 753556"/>
                <a:gd name="connsiteY121" fmla="*/ 466878 h 597930"/>
                <a:gd name="connsiteX122" fmla="*/ 16382 w 753556"/>
                <a:gd name="connsiteY122" fmla="*/ 450496 h 597930"/>
                <a:gd name="connsiteX123" fmla="*/ 234143 w 753556"/>
                <a:gd name="connsiteY123" fmla="*/ 450496 h 597930"/>
                <a:gd name="connsiteX124" fmla="*/ 258716 w 753556"/>
                <a:gd name="connsiteY124" fmla="*/ 475068 h 597930"/>
                <a:gd name="connsiteX125" fmla="*/ 462078 w 753556"/>
                <a:gd name="connsiteY125" fmla="*/ 475068 h 597930"/>
                <a:gd name="connsiteX126" fmla="*/ 486650 w 753556"/>
                <a:gd name="connsiteY126" fmla="*/ 450496 h 597930"/>
                <a:gd name="connsiteX127" fmla="*/ 737175 w 753556"/>
                <a:gd name="connsiteY127" fmla="*/ 450496 h 59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53556" h="597930">
                  <a:moveTo>
                    <a:pt x="671648" y="434114"/>
                  </a:moveTo>
                  <a:lnTo>
                    <a:pt x="671648" y="401351"/>
                  </a:lnTo>
                  <a:lnTo>
                    <a:pt x="696221" y="401351"/>
                  </a:lnTo>
                  <a:lnTo>
                    <a:pt x="696221" y="384969"/>
                  </a:lnTo>
                  <a:lnTo>
                    <a:pt x="483259" y="384969"/>
                  </a:lnTo>
                  <a:lnTo>
                    <a:pt x="483259" y="401351"/>
                  </a:lnTo>
                  <a:lnTo>
                    <a:pt x="507832" y="401351"/>
                  </a:lnTo>
                  <a:lnTo>
                    <a:pt x="507832" y="434114"/>
                  </a:lnTo>
                  <a:lnTo>
                    <a:pt x="479868" y="434114"/>
                  </a:lnTo>
                  <a:lnTo>
                    <a:pt x="455296" y="458687"/>
                  </a:lnTo>
                  <a:lnTo>
                    <a:pt x="368588" y="458687"/>
                  </a:lnTo>
                  <a:lnTo>
                    <a:pt x="368588" y="368588"/>
                  </a:lnTo>
                  <a:lnTo>
                    <a:pt x="410910" y="368588"/>
                  </a:lnTo>
                  <a:cubicBezTo>
                    <a:pt x="453848" y="368626"/>
                    <a:pt x="488688" y="333848"/>
                    <a:pt x="488726" y="290909"/>
                  </a:cubicBezTo>
                  <a:cubicBezTo>
                    <a:pt x="488747" y="266821"/>
                    <a:pt x="477602" y="244082"/>
                    <a:pt x="458547" y="229343"/>
                  </a:cubicBezTo>
                  <a:lnTo>
                    <a:pt x="483259" y="229343"/>
                  </a:lnTo>
                  <a:lnTo>
                    <a:pt x="483259" y="212962"/>
                  </a:lnTo>
                  <a:lnTo>
                    <a:pt x="368588" y="212962"/>
                  </a:lnTo>
                  <a:lnTo>
                    <a:pt x="368588" y="155626"/>
                  </a:lnTo>
                  <a:lnTo>
                    <a:pt x="401351" y="155626"/>
                  </a:lnTo>
                  <a:cubicBezTo>
                    <a:pt x="428461" y="155655"/>
                    <a:pt x="450462" y="133702"/>
                    <a:pt x="450492" y="106592"/>
                  </a:cubicBezTo>
                  <a:cubicBezTo>
                    <a:pt x="450506" y="94454"/>
                    <a:pt x="446022" y="82743"/>
                    <a:pt x="437907" y="73718"/>
                  </a:cubicBezTo>
                  <a:lnTo>
                    <a:pt x="450496" y="73718"/>
                  </a:lnTo>
                  <a:lnTo>
                    <a:pt x="450496" y="57336"/>
                  </a:lnTo>
                  <a:lnTo>
                    <a:pt x="368588" y="57336"/>
                  </a:lnTo>
                  <a:lnTo>
                    <a:pt x="368588" y="0"/>
                  </a:lnTo>
                  <a:lnTo>
                    <a:pt x="352206" y="0"/>
                  </a:lnTo>
                  <a:lnTo>
                    <a:pt x="352206" y="57336"/>
                  </a:lnTo>
                  <a:lnTo>
                    <a:pt x="270298" y="57336"/>
                  </a:lnTo>
                  <a:lnTo>
                    <a:pt x="270298" y="73718"/>
                  </a:lnTo>
                  <a:lnTo>
                    <a:pt x="306853" y="73718"/>
                  </a:lnTo>
                  <a:cubicBezTo>
                    <a:pt x="324969" y="93837"/>
                    <a:pt x="323344" y="124834"/>
                    <a:pt x="303224" y="142951"/>
                  </a:cubicBezTo>
                  <a:cubicBezTo>
                    <a:pt x="298412" y="147283"/>
                    <a:pt x="292789" y="150620"/>
                    <a:pt x="286679" y="152767"/>
                  </a:cubicBezTo>
                  <a:lnTo>
                    <a:pt x="286679" y="155626"/>
                  </a:lnTo>
                  <a:lnTo>
                    <a:pt x="352206" y="155626"/>
                  </a:lnTo>
                  <a:lnTo>
                    <a:pt x="352206" y="212962"/>
                  </a:lnTo>
                  <a:lnTo>
                    <a:pt x="237534" y="212962"/>
                  </a:lnTo>
                  <a:lnTo>
                    <a:pt x="237534" y="229343"/>
                  </a:lnTo>
                  <a:lnTo>
                    <a:pt x="277030" y="229343"/>
                  </a:lnTo>
                  <a:cubicBezTo>
                    <a:pt x="310968" y="255633"/>
                    <a:pt x="317167" y="304458"/>
                    <a:pt x="290877" y="338396"/>
                  </a:cubicBezTo>
                  <a:cubicBezTo>
                    <a:pt x="281427" y="350595"/>
                    <a:pt x="268561" y="359705"/>
                    <a:pt x="253916" y="364566"/>
                  </a:cubicBezTo>
                  <a:lnTo>
                    <a:pt x="253916" y="368588"/>
                  </a:lnTo>
                  <a:lnTo>
                    <a:pt x="352206" y="368588"/>
                  </a:lnTo>
                  <a:lnTo>
                    <a:pt x="352206" y="458687"/>
                  </a:lnTo>
                  <a:lnTo>
                    <a:pt x="265498" y="458687"/>
                  </a:lnTo>
                  <a:lnTo>
                    <a:pt x="240925" y="434114"/>
                  </a:lnTo>
                  <a:lnTo>
                    <a:pt x="188389" y="434114"/>
                  </a:lnTo>
                  <a:lnTo>
                    <a:pt x="188389" y="401351"/>
                  </a:lnTo>
                  <a:lnTo>
                    <a:pt x="212962" y="401351"/>
                  </a:lnTo>
                  <a:lnTo>
                    <a:pt x="212962" y="384969"/>
                  </a:lnTo>
                  <a:lnTo>
                    <a:pt x="114672" y="384969"/>
                  </a:lnTo>
                  <a:lnTo>
                    <a:pt x="114672" y="311252"/>
                  </a:lnTo>
                  <a:lnTo>
                    <a:pt x="147435" y="311252"/>
                  </a:lnTo>
                  <a:cubicBezTo>
                    <a:pt x="174545" y="311281"/>
                    <a:pt x="196546" y="289328"/>
                    <a:pt x="196576" y="262217"/>
                  </a:cubicBezTo>
                  <a:cubicBezTo>
                    <a:pt x="196590" y="250080"/>
                    <a:pt x="192106" y="238369"/>
                    <a:pt x="183991" y="229343"/>
                  </a:cubicBezTo>
                  <a:lnTo>
                    <a:pt x="196580" y="229343"/>
                  </a:lnTo>
                  <a:lnTo>
                    <a:pt x="196580" y="212962"/>
                  </a:lnTo>
                  <a:lnTo>
                    <a:pt x="114672" y="212962"/>
                  </a:lnTo>
                  <a:lnTo>
                    <a:pt x="114672" y="155626"/>
                  </a:lnTo>
                  <a:lnTo>
                    <a:pt x="98290" y="155626"/>
                  </a:lnTo>
                  <a:lnTo>
                    <a:pt x="98290" y="212962"/>
                  </a:lnTo>
                  <a:lnTo>
                    <a:pt x="16382" y="212962"/>
                  </a:lnTo>
                  <a:lnTo>
                    <a:pt x="16382" y="229343"/>
                  </a:lnTo>
                  <a:lnTo>
                    <a:pt x="52937" y="229343"/>
                  </a:lnTo>
                  <a:cubicBezTo>
                    <a:pt x="71053" y="249463"/>
                    <a:pt x="69428" y="280460"/>
                    <a:pt x="49308" y="298576"/>
                  </a:cubicBezTo>
                  <a:cubicBezTo>
                    <a:pt x="44496" y="302909"/>
                    <a:pt x="38872" y="306245"/>
                    <a:pt x="32763" y="308393"/>
                  </a:cubicBezTo>
                  <a:lnTo>
                    <a:pt x="32763" y="311252"/>
                  </a:lnTo>
                  <a:lnTo>
                    <a:pt x="98290" y="311252"/>
                  </a:lnTo>
                  <a:lnTo>
                    <a:pt x="98290" y="384969"/>
                  </a:lnTo>
                  <a:lnTo>
                    <a:pt x="0" y="384969"/>
                  </a:lnTo>
                  <a:lnTo>
                    <a:pt x="0" y="401351"/>
                  </a:lnTo>
                  <a:lnTo>
                    <a:pt x="24573" y="401351"/>
                  </a:lnTo>
                  <a:lnTo>
                    <a:pt x="24573" y="434114"/>
                  </a:lnTo>
                  <a:lnTo>
                    <a:pt x="0" y="434114"/>
                  </a:lnTo>
                  <a:lnTo>
                    <a:pt x="0" y="483259"/>
                  </a:lnTo>
                  <a:lnTo>
                    <a:pt x="53945" y="483259"/>
                  </a:lnTo>
                  <a:lnTo>
                    <a:pt x="168616" y="597931"/>
                  </a:lnTo>
                  <a:lnTo>
                    <a:pt x="552660" y="597931"/>
                  </a:lnTo>
                  <a:lnTo>
                    <a:pt x="666849" y="483718"/>
                  </a:lnTo>
                  <a:lnTo>
                    <a:pt x="753557" y="483718"/>
                  </a:lnTo>
                  <a:lnTo>
                    <a:pt x="753557" y="434114"/>
                  </a:lnTo>
                  <a:close/>
                  <a:moveTo>
                    <a:pt x="327027" y="73718"/>
                  </a:moveTo>
                  <a:lnTo>
                    <a:pt x="401351" y="73718"/>
                  </a:lnTo>
                  <a:cubicBezTo>
                    <a:pt x="419445" y="73718"/>
                    <a:pt x="434114" y="88386"/>
                    <a:pt x="434114" y="106481"/>
                  </a:cubicBezTo>
                  <a:cubicBezTo>
                    <a:pt x="434114" y="124575"/>
                    <a:pt x="419445" y="139244"/>
                    <a:pt x="401351" y="139244"/>
                  </a:cubicBezTo>
                  <a:lnTo>
                    <a:pt x="326994" y="139244"/>
                  </a:lnTo>
                  <a:cubicBezTo>
                    <a:pt x="338746" y="118983"/>
                    <a:pt x="338746" y="93979"/>
                    <a:pt x="326994" y="73718"/>
                  </a:cubicBezTo>
                  <a:close/>
                  <a:moveTo>
                    <a:pt x="323538" y="290775"/>
                  </a:moveTo>
                  <a:cubicBezTo>
                    <a:pt x="323496" y="268205"/>
                    <a:pt x="315342" y="246402"/>
                    <a:pt x="300563" y="229343"/>
                  </a:cubicBezTo>
                  <a:lnTo>
                    <a:pt x="410893" y="229343"/>
                  </a:lnTo>
                  <a:cubicBezTo>
                    <a:pt x="444820" y="229343"/>
                    <a:pt x="472324" y="256847"/>
                    <a:pt x="472324" y="290775"/>
                  </a:cubicBezTo>
                  <a:cubicBezTo>
                    <a:pt x="472324" y="324702"/>
                    <a:pt x="444820" y="352206"/>
                    <a:pt x="410893" y="352206"/>
                  </a:cubicBezTo>
                  <a:lnTo>
                    <a:pt x="300759" y="352206"/>
                  </a:lnTo>
                  <a:cubicBezTo>
                    <a:pt x="315474" y="335124"/>
                    <a:pt x="323559" y="313321"/>
                    <a:pt x="323538" y="290775"/>
                  </a:cubicBezTo>
                  <a:close/>
                  <a:moveTo>
                    <a:pt x="73111" y="229343"/>
                  </a:moveTo>
                  <a:lnTo>
                    <a:pt x="147435" y="229343"/>
                  </a:lnTo>
                  <a:cubicBezTo>
                    <a:pt x="165529" y="229343"/>
                    <a:pt x="180198" y="244012"/>
                    <a:pt x="180198" y="262107"/>
                  </a:cubicBezTo>
                  <a:cubicBezTo>
                    <a:pt x="180198" y="280201"/>
                    <a:pt x="165529" y="294870"/>
                    <a:pt x="147435" y="294870"/>
                  </a:cubicBezTo>
                  <a:lnTo>
                    <a:pt x="73079" y="294870"/>
                  </a:lnTo>
                  <a:cubicBezTo>
                    <a:pt x="84830" y="274608"/>
                    <a:pt x="84830" y="249605"/>
                    <a:pt x="73079" y="229343"/>
                  </a:cubicBezTo>
                  <a:close/>
                  <a:moveTo>
                    <a:pt x="655267" y="434114"/>
                  </a:moveTo>
                  <a:lnTo>
                    <a:pt x="597931" y="434114"/>
                  </a:lnTo>
                  <a:lnTo>
                    <a:pt x="597931" y="401351"/>
                  </a:lnTo>
                  <a:lnTo>
                    <a:pt x="655267" y="401351"/>
                  </a:lnTo>
                  <a:close/>
                  <a:moveTo>
                    <a:pt x="524213" y="401351"/>
                  </a:moveTo>
                  <a:lnTo>
                    <a:pt x="581549" y="401351"/>
                  </a:lnTo>
                  <a:lnTo>
                    <a:pt x="581549" y="434114"/>
                  </a:lnTo>
                  <a:lnTo>
                    <a:pt x="524213" y="434114"/>
                  </a:lnTo>
                  <a:close/>
                  <a:moveTo>
                    <a:pt x="172008" y="401351"/>
                  </a:moveTo>
                  <a:lnTo>
                    <a:pt x="172008" y="434114"/>
                  </a:lnTo>
                  <a:lnTo>
                    <a:pt x="114672" y="434114"/>
                  </a:lnTo>
                  <a:lnTo>
                    <a:pt x="114672" y="401351"/>
                  </a:lnTo>
                  <a:close/>
                  <a:moveTo>
                    <a:pt x="40954" y="401351"/>
                  </a:moveTo>
                  <a:lnTo>
                    <a:pt x="98290" y="401351"/>
                  </a:lnTo>
                  <a:lnTo>
                    <a:pt x="98290" y="434114"/>
                  </a:lnTo>
                  <a:lnTo>
                    <a:pt x="40954" y="434114"/>
                  </a:lnTo>
                  <a:close/>
                  <a:moveTo>
                    <a:pt x="737175" y="467336"/>
                  </a:moveTo>
                  <a:lnTo>
                    <a:pt x="660067" y="467336"/>
                  </a:lnTo>
                  <a:lnTo>
                    <a:pt x="545878" y="581549"/>
                  </a:lnTo>
                  <a:lnTo>
                    <a:pt x="175399" y="581549"/>
                  </a:lnTo>
                  <a:lnTo>
                    <a:pt x="60727" y="466878"/>
                  </a:lnTo>
                  <a:lnTo>
                    <a:pt x="16382" y="466878"/>
                  </a:lnTo>
                  <a:lnTo>
                    <a:pt x="16382" y="450496"/>
                  </a:lnTo>
                  <a:lnTo>
                    <a:pt x="234143" y="450496"/>
                  </a:lnTo>
                  <a:lnTo>
                    <a:pt x="258716" y="475068"/>
                  </a:lnTo>
                  <a:lnTo>
                    <a:pt x="462078" y="475068"/>
                  </a:lnTo>
                  <a:lnTo>
                    <a:pt x="486650" y="450496"/>
                  </a:lnTo>
                  <a:lnTo>
                    <a:pt x="737175" y="450496"/>
                  </a:lnTo>
                  <a:close/>
                </a:path>
              </a:pathLst>
            </a:custGeom>
            <a:solidFill>
              <a:srgbClr val="000000"/>
            </a:solidFill>
            <a:ln w="8136" cap="flat">
              <a:noFill/>
              <a:prstDash val="solid"/>
              <a:miter/>
            </a:ln>
          </p:spPr>
          <p:txBody>
            <a:bodyPr rtlCol="0" anchor="ctr"/>
            <a:lstStyle/>
            <a:p>
              <a:endParaRPr lang="de-CH" dirty="0"/>
            </a:p>
          </p:txBody>
        </p:sp>
      </p:grpSp>
    </p:spTree>
    <p:extLst>
      <p:ext uri="{BB962C8B-B14F-4D97-AF65-F5344CB8AC3E}">
        <p14:creationId xmlns:p14="http://schemas.microsoft.com/office/powerpoint/2010/main" val="1430416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BD383"/>
        </a:solidFill>
        <a:effectLst/>
      </p:bgPr>
    </p:bg>
    <p:spTree>
      <p:nvGrpSpPr>
        <p:cNvPr id="1" name="">
          <a:extLst>
            <a:ext uri="{FF2B5EF4-FFF2-40B4-BE49-F238E27FC236}">
              <a16:creationId xmlns:a16="http://schemas.microsoft.com/office/drawing/2014/main" id="{7D019C1C-CC25-CAA7-11C8-9638576CC13E}"/>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489674EE-A940-AA3C-3F39-BF0EDEE181E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7A99B21-48CA-4823-5271-BC58386C734B}"/>
              </a:ext>
            </a:extLst>
          </p:cNvPr>
          <p:cNvSpPr>
            <a:spLocks noGrp="1"/>
          </p:cNvSpPr>
          <p:nvPr>
            <p:ph type="sldNum" sz="quarter" idx="12"/>
          </p:nvPr>
        </p:nvSpPr>
        <p:spPr/>
        <p:txBody>
          <a:bodyPr/>
          <a:lstStyle/>
          <a:p>
            <a:fld id="{33883982-FD16-464E-B8BE-45F01105FA6D}" type="slidenum">
              <a:rPr lang="de-DE" smtClean="0"/>
              <a:t>28</a:t>
            </a:fld>
            <a:endParaRPr lang="de-DE"/>
          </a:p>
        </p:txBody>
      </p:sp>
      <p:graphicFrame>
        <p:nvGraphicFramePr>
          <p:cNvPr id="11" name="Inhaltsplatzhalter 10">
            <a:extLst>
              <a:ext uri="{FF2B5EF4-FFF2-40B4-BE49-F238E27FC236}">
                <a16:creationId xmlns:a16="http://schemas.microsoft.com/office/drawing/2014/main" id="{7CAC1646-971B-777B-0B4F-C831974955EA}"/>
              </a:ext>
            </a:extLst>
          </p:cNvPr>
          <p:cNvGraphicFramePr>
            <a:graphicFrameLocks noGrp="1"/>
          </p:cNvGraphicFramePr>
          <p:nvPr>
            <p:ph idx="1"/>
            <p:extLst>
              <p:ext uri="{D42A27DB-BD31-4B8C-83A1-F6EECF244321}">
                <p14:modId xmlns:p14="http://schemas.microsoft.com/office/powerpoint/2010/main" val="3318104002"/>
              </p:ext>
            </p:extLst>
          </p:nvPr>
        </p:nvGraphicFramePr>
        <p:xfrm>
          <a:off x="-377712" y="1320083"/>
          <a:ext cx="12182251" cy="497517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el 1">
            <a:extLst>
              <a:ext uri="{FF2B5EF4-FFF2-40B4-BE49-F238E27FC236}">
                <a16:creationId xmlns:a16="http://schemas.microsoft.com/office/drawing/2014/main" id="{55A483EC-3302-0CBA-4A94-6E89EAFC7923}"/>
              </a:ext>
            </a:extLst>
          </p:cNvPr>
          <p:cNvSpPr>
            <a:spLocks noGrp="1"/>
          </p:cNvSpPr>
          <p:nvPr>
            <p:ph type="title"/>
          </p:nvPr>
        </p:nvSpPr>
        <p:spPr>
          <a:xfrm>
            <a:off x="387461" y="365125"/>
            <a:ext cx="11417078" cy="1325563"/>
          </a:xfrm>
        </p:spPr>
        <p:txBody>
          <a:bodyPr/>
          <a:lstStyle/>
          <a:p>
            <a:r>
              <a:rPr lang="de-DE" dirty="0">
                <a:solidFill>
                  <a:schemeClr val="tx1"/>
                </a:solidFill>
              </a:rPr>
              <a:t>Vergleich Erfolg mit Vorjahren in Mio.</a:t>
            </a:r>
          </a:p>
        </p:txBody>
      </p:sp>
    </p:spTree>
    <p:extLst>
      <p:ext uri="{BB962C8B-B14F-4D97-AF65-F5344CB8AC3E}">
        <p14:creationId xmlns:p14="http://schemas.microsoft.com/office/powerpoint/2010/main" val="1798355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BD383"/>
        </a:solidFill>
        <a:effectLst/>
      </p:bgPr>
    </p:bg>
    <p:spTree>
      <p:nvGrpSpPr>
        <p:cNvPr id="1" name="">
          <a:extLst>
            <a:ext uri="{FF2B5EF4-FFF2-40B4-BE49-F238E27FC236}">
              <a16:creationId xmlns:a16="http://schemas.microsoft.com/office/drawing/2014/main" id="{0F41592B-2DF9-7831-E32E-0551F3745A2F}"/>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7CC3E82B-E692-338A-E4CB-A2372E9A36E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BA8EC12-39AE-FE66-9CBB-91FAA220D4F0}"/>
              </a:ext>
            </a:extLst>
          </p:cNvPr>
          <p:cNvSpPr>
            <a:spLocks noGrp="1"/>
          </p:cNvSpPr>
          <p:nvPr>
            <p:ph type="sldNum" sz="quarter" idx="12"/>
          </p:nvPr>
        </p:nvSpPr>
        <p:spPr/>
        <p:txBody>
          <a:bodyPr/>
          <a:lstStyle/>
          <a:p>
            <a:fld id="{33883982-FD16-464E-B8BE-45F01105FA6D}" type="slidenum">
              <a:rPr lang="de-DE" smtClean="0"/>
              <a:t>29</a:t>
            </a:fld>
            <a:endParaRPr lang="de-DE"/>
          </a:p>
        </p:txBody>
      </p:sp>
      <p:sp>
        <p:nvSpPr>
          <p:cNvPr id="3" name="Inhaltsplatzhalter 2">
            <a:extLst>
              <a:ext uri="{FF2B5EF4-FFF2-40B4-BE49-F238E27FC236}">
                <a16:creationId xmlns:a16="http://schemas.microsoft.com/office/drawing/2014/main" id="{CF372907-C9A5-EB61-92C3-B684B4D520A6}"/>
              </a:ext>
            </a:extLst>
          </p:cNvPr>
          <p:cNvSpPr>
            <a:spLocks noGrp="1"/>
          </p:cNvSpPr>
          <p:nvPr>
            <p:ph idx="1"/>
          </p:nvPr>
        </p:nvSpPr>
        <p:spPr>
          <a:xfrm>
            <a:off x="381000" y="1514274"/>
            <a:ext cx="11486759" cy="5141484"/>
          </a:xfrm>
        </p:spPr>
        <p:txBody>
          <a:bodyPr>
            <a:normAutofit fontScale="92500" lnSpcReduction="10000"/>
          </a:bodyPr>
          <a:lstStyle/>
          <a:p>
            <a:r>
              <a:rPr lang="de-DE" sz="3000" dirty="0">
                <a:solidFill>
                  <a:schemeClr val="tx1"/>
                </a:solidFill>
              </a:rPr>
              <a:t>Nettoverschuldungsquotient</a:t>
            </a:r>
          </a:p>
          <a:p>
            <a:pPr indent="0">
              <a:buNone/>
            </a:pPr>
            <a:r>
              <a:rPr lang="de-DE" sz="3000" dirty="0">
                <a:solidFill>
                  <a:schemeClr val="tx1"/>
                </a:solidFill>
              </a:rPr>
              <a:t>	-111.6 %</a:t>
            </a:r>
          </a:p>
          <a:p>
            <a:pPr indent="0">
              <a:buNone/>
            </a:pPr>
            <a:endParaRPr lang="de-DE" sz="3000" dirty="0">
              <a:solidFill>
                <a:schemeClr val="tx1"/>
              </a:solidFill>
            </a:endParaRPr>
          </a:p>
          <a:p>
            <a:pPr indent="0">
              <a:buNone/>
            </a:pPr>
            <a:r>
              <a:rPr lang="de-CH" sz="3000" dirty="0">
                <a:solidFill>
                  <a:schemeClr val="tx1"/>
                </a:solidFill>
              </a:rPr>
              <a:t>zeigt den Anteil der direkten Steuern natürlicher und juristischer Personen, der erforderlich wäre, um die Nettoschuld abzutragen.</a:t>
            </a:r>
            <a:endParaRPr lang="de-DE" sz="3000" dirty="0">
              <a:solidFill>
                <a:schemeClr val="tx1"/>
              </a:solidFill>
            </a:endParaRPr>
          </a:p>
          <a:p>
            <a:pPr indent="0">
              <a:buNone/>
            </a:pPr>
            <a:endParaRPr lang="de-DE" sz="3000" dirty="0">
              <a:solidFill>
                <a:schemeClr val="tx1"/>
              </a:solidFill>
            </a:endParaRPr>
          </a:p>
          <a:p>
            <a:r>
              <a:rPr lang="de-DE" sz="3000" dirty="0">
                <a:solidFill>
                  <a:schemeClr val="tx1"/>
                </a:solidFill>
              </a:rPr>
              <a:t>Selbstfinanzierungsgrad</a:t>
            </a:r>
          </a:p>
          <a:p>
            <a:pPr indent="0">
              <a:buNone/>
            </a:pPr>
            <a:r>
              <a:rPr lang="de-DE" sz="3000" dirty="0">
                <a:solidFill>
                  <a:schemeClr val="tx1"/>
                </a:solidFill>
              </a:rPr>
              <a:t>	64.8 %</a:t>
            </a:r>
          </a:p>
          <a:p>
            <a:pPr indent="0">
              <a:buNone/>
            </a:pPr>
            <a:endParaRPr lang="de-DE" sz="3000" dirty="0"/>
          </a:p>
          <a:p>
            <a:pPr indent="0">
              <a:buNone/>
            </a:pPr>
            <a:r>
              <a:rPr lang="de-DE" sz="3000" dirty="0">
                <a:solidFill>
                  <a:schemeClr val="tx1"/>
                </a:solidFill>
              </a:rPr>
              <a:t>zeigt den Anteil der Nettoinvestitionen, der aus eigenen Mitteln finanziert werden kann.</a:t>
            </a:r>
          </a:p>
          <a:p>
            <a:pPr indent="0">
              <a:buNone/>
            </a:pPr>
            <a:endParaRPr lang="de-DE" sz="1600" dirty="0">
              <a:solidFill>
                <a:schemeClr val="tx1"/>
              </a:solidFill>
            </a:endParaRPr>
          </a:p>
          <a:p>
            <a:pPr indent="0">
              <a:buNone/>
            </a:pPr>
            <a:endParaRPr lang="de-DE" sz="1000" dirty="0">
              <a:solidFill>
                <a:schemeClr val="tx1"/>
              </a:solidFill>
            </a:endParaRPr>
          </a:p>
          <a:p>
            <a:pPr indent="0">
              <a:buNone/>
            </a:pPr>
            <a:endParaRPr lang="de-DE" sz="1000" dirty="0">
              <a:solidFill>
                <a:schemeClr val="tx1"/>
              </a:solidFill>
            </a:endParaRPr>
          </a:p>
          <a:p>
            <a:pPr indent="0">
              <a:buNone/>
            </a:pPr>
            <a:endParaRPr lang="de-CH" sz="1000" dirty="0">
              <a:solidFill>
                <a:schemeClr val="tx1"/>
              </a:solidFill>
            </a:endParaRPr>
          </a:p>
        </p:txBody>
      </p:sp>
      <p:sp>
        <p:nvSpPr>
          <p:cNvPr id="8" name="Titel 1">
            <a:extLst>
              <a:ext uri="{FF2B5EF4-FFF2-40B4-BE49-F238E27FC236}">
                <a16:creationId xmlns:a16="http://schemas.microsoft.com/office/drawing/2014/main" id="{4D9AAEBD-2E3B-AD77-BA43-B40B21E88AC7}"/>
              </a:ext>
            </a:extLst>
          </p:cNvPr>
          <p:cNvSpPr>
            <a:spLocks noGrp="1"/>
          </p:cNvSpPr>
          <p:nvPr>
            <p:ph type="title"/>
          </p:nvPr>
        </p:nvSpPr>
        <p:spPr>
          <a:xfrm>
            <a:off x="387461" y="365125"/>
            <a:ext cx="11417078" cy="1325563"/>
          </a:xfrm>
        </p:spPr>
        <p:txBody>
          <a:bodyPr/>
          <a:lstStyle/>
          <a:p>
            <a:r>
              <a:rPr lang="de-DE" dirty="0">
                <a:solidFill>
                  <a:schemeClr val="tx1"/>
                </a:solidFill>
              </a:rPr>
              <a:t>Finanzkennzahlen</a:t>
            </a:r>
          </a:p>
        </p:txBody>
      </p:sp>
      <p:graphicFrame>
        <p:nvGraphicFramePr>
          <p:cNvPr id="9" name="Tabelle 8">
            <a:extLst>
              <a:ext uri="{FF2B5EF4-FFF2-40B4-BE49-F238E27FC236}">
                <a16:creationId xmlns:a16="http://schemas.microsoft.com/office/drawing/2014/main" id="{F2971940-2BE7-BADF-D63D-F2159496093E}"/>
              </a:ext>
            </a:extLst>
          </p:cNvPr>
          <p:cNvGraphicFramePr>
            <a:graphicFrameLocks noGrp="1"/>
          </p:cNvGraphicFramePr>
          <p:nvPr>
            <p:extLst>
              <p:ext uri="{D42A27DB-BD31-4B8C-83A1-F6EECF244321}">
                <p14:modId xmlns:p14="http://schemas.microsoft.com/office/powerpoint/2010/main" val="150013821"/>
              </p:ext>
            </p:extLst>
          </p:nvPr>
        </p:nvGraphicFramePr>
        <p:xfrm>
          <a:off x="6334123" y="1489279"/>
          <a:ext cx="4527783" cy="1311837"/>
        </p:xfrm>
        <a:graphic>
          <a:graphicData uri="http://schemas.openxmlformats.org/drawingml/2006/table">
            <a:tbl>
              <a:tblPr>
                <a:tableStyleId>{5C22544A-7EE6-4342-B048-85BDC9FD1C3A}</a:tableStyleId>
              </a:tblPr>
              <a:tblGrid>
                <a:gridCol w="2262210">
                  <a:extLst>
                    <a:ext uri="{9D8B030D-6E8A-4147-A177-3AD203B41FA5}">
                      <a16:colId xmlns:a16="http://schemas.microsoft.com/office/drawing/2014/main" val="452686976"/>
                    </a:ext>
                  </a:extLst>
                </a:gridCol>
                <a:gridCol w="2265573">
                  <a:extLst>
                    <a:ext uri="{9D8B030D-6E8A-4147-A177-3AD203B41FA5}">
                      <a16:colId xmlns:a16="http://schemas.microsoft.com/office/drawing/2014/main" val="3550280169"/>
                    </a:ext>
                  </a:extLst>
                </a:gridCol>
              </a:tblGrid>
              <a:tr h="437279">
                <a:tc>
                  <a:txBody>
                    <a:bodyPr/>
                    <a:lstStyle/>
                    <a:p>
                      <a:pPr algn="l" fontAlgn="b"/>
                      <a:r>
                        <a:rPr lang="de-CH" sz="2800" b="0" u="none" strike="noStrike" dirty="0">
                          <a:solidFill>
                            <a:schemeClr val="tx1"/>
                          </a:solidFill>
                          <a:effectLst/>
                        </a:rPr>
                        <a:t>&lt; 100% </a:t>
                      </a:r>
                      <a:endParaRPr lang="de-CH" sz="2800" b="0" i="0" u="none" strike="noStrike" dirty="0">
                        <a:solidFill>
                          <a:schemeClr val="tx1"/>
                        </a:solidFill>
                        <a:effectLst/>
                        <a:latin typeface="Arial" panose="020B0604020202020204" pitchFamily="34" charset="0"/>
                      </a:endParaRPr>
                    </a:p>
                  </a:txBody>
                  <a:tcPr marL="0" marR="0" marT="0" marB="0" anchor="b">
                    <a:solidFill>
                      <a:srgbClr val="EEF7FA"/>
                    </a:solidFill>
                  </a:tcPr>
                </a:tc>
                <a:tc>
                  <a:txBody>
                    <a:bodyPr/>
                    <a:lstStyle/>
                    <a:p>
                      <a:pPr algn="l" fontAlgn="b"/>
                      <a:r>
                        <a:rPr lang="de-CH" sz="2800" b="0" u="none" strike="noStrike" dirty="0">
                          <a:solidFill>
                            <a:schemeClr val="tx1"/>
                          </a:solidFill>
                          <a:effectLst/>
                        </a:rPr>
                        <a:t>gut</a:t>
                      </a:r>
                      <a:endParaRPr lang="de-CH" sz="2800" b="0" i="0" u="none" strike="noStrike" dirty="0">
                        <a:solidFill>
                          <a:schemeClr val="tx1"/>
                        </a:solidFill>
                        <a:effectLst/>
                        <a:latin typeface="Arial" panose="020B0604020202020204" pitchFamily="34" charset="0"/>
                      </a:endParaRPr>
                    </a:p>
                  </a:txBody>
                  <a:tcPr marL="0" marR="0" marT="0" marB="0" anchor="b">
                    <a:solidFill>
                      <a:srgbClr val="EEF7FA"/>
                    </a:solidFill>
                  </a:tcPr>
                </a:tc>
                <a:extLst>
                  <a:ext uri="{0D108BD9-81ED-4DB2-BD59-A6C34878D82A}">
                    <a16:rowId xmlns:a16="http://schemas.microsoft.com/office/drawing/2014/main" val="3820007016"/>
                  </a:ext>
                </a:extLst>
              </a:tr>
              <a:tr h="437279">
                <a:tc>
                  <a:txBody>
                    <a:bodyPr/>
                    <a:lstStyle/>
                    <a:p>
                      <a:pPr algn="l" fontAlgn="b"/>
                      <a:r>
                        <a:rPr lang="de-CH" sz="2800" b="0" u="none" strike="noStrike" dirty="0">
                          <a:solidFill>
                            <a:schemeClr val="tx1"/>
                          </a:solidFill>
                          <a:effectLst/>
                        </a:rPr>
                        <a:t>100% - 150%</a:t>
                      </a:r>
                      <a:endParaRPr lang="de-CH" sz="2800" b="0" i="0" u="none" strike="noStrike" dirty="0">
                        <a:solidFill>
                          <a:schemeClr val="tx1"/>
                        </a:solidFill>
                        <a:effectLst/>
                        <a:latin typeface="Arial" panose="020B0604020202020204" pitchFamily="34" charset="0"/>
                      </a:endParaRPr>
                    </a:p>
                  </a:txBody>
                  <a:tcPr marL="0" marR="0" marT="0" marB="0" anchor="b">
                    <a:solidFill>
                      <a:srgbClr val="DAEFF5"/>
                    </a:solidFill>
                  </a:tcPr>
                </a:tc>
                <a:tc>
                  <a:txBody>
                    <a:bodyPr/>
                    <a:lstStyle/>
                    <a:p>
                      <a:pPr algn="l" fontAlgn="b"/>
                      <a:r>
                        <a:rPr lang="de-CH" sz="2800" b="0" u="none" strike="noStrike" dirty="0">
                          <a:solidFill>
                            <a:schemeClr val="tx1"/>
                          </a:solidFill>
                          <a:effectLst/>
                        </a:rPr>
                        <a:t>genügend</a:t>
                      </a:r>
                      <a:endParaRPr lang="de-CH" sz="2800" b="0" i="0" u="none" strike="noStrike" dirty="0">
                        <a:solidFill>
                          <a:schemeClr val="tx1"/>
                        </a:solidFill>
                        <a:effectLst/>
                        <a:latin typeface="Arial" panose="020B0604020202020204" pitchFamily="34" charset="0"/>
                      </a:endParaRPr>
                    </a:p>
                  </a:txBody>
                  <a:tcPr marL="0" marR="0" marT="0" marB="0" anchor="b">
                    <a:solidFill>
                      <a:srgbClr val="DAEFF5"/>
                    </a:solidFill>
                  </a:tcPr>
                </a:tc>
                <a:extLst>
                  <a:ext uri="{0D108BD9-81ED-4DB2-BD59-A6C34878D82A}">
                    <a16:rowId xmlns:a16="http://schemas.microsoft.com/office/drawing/2014/main" val="3692163362"/>
                  </a:ext>
                </a:extLst>
              </a:tr>
              <a:tr h="437279">
                <a:tc>
                  <a:txBody>
                    <a:bodyPr/>
                    <a:lstStyle/>
                    <a:p>
                      <a:pPr algn="l" fontAlgn="b"/>
                      <a:r>
                        <a:rPr lang="de-CH" sz="2800" b="0" u="none" strike="noStrike" dirty="0">
                          <a:solidFill>
                            <a:schemeClr val="tx1"/>
                          </a:solidFill>
                          <a:effectLst/>
                        </a:rPr>
                        <a:t>&gt; 150%</a:t>
                      </a:r>
                      <a:endParaRPr lang="de-CH" sz="2800" b="0" i="0" u="none" strike="noStrike" dirty="0">
                        <a:solidFill>
                          <a:schemeClr val="tx1"/>
                        </a:solidFill>
                        <a:effectLst/>
                        <a:latin typeface="Arial" panose="020B0604020202020204" pitchFamily="34" charset="0"/>
                      </a:endParaRPr>
                    </a:p>
                  </a:txBody>
                  <a:tcPr marL="0" marR="0" marT="0" marB="0" anchor="b"/>
                </a:tc>
                <a:tc>
                  <a:txBody>
                    <a:bodyPr/>
                    <a:lstStyle/>
                    <a:p>
                      <a:pPr algn="l" fontAlgn="b"/>
                      <a:r>
                        <a:rPr lang="de-CH" sz="2800" b="0" u="none" strike="noStrike" dirty="0">
                          <a:solidFill>
                            <a:schemeClr val="tx1"/>
                          </a:solidFill>
                          <a:effectLst/>
                        </a:rPr>
                        <a:t>schlecht</a:t>
                      </a:r>
                      <a:endParaRPr lang="de-CH" sz="2800" b="0" i="0" u="none" strike="noStrike" dirty="0">
                        <a:solidFill>
                          <a:schemeClr val="tx1"/>
                        </a:solidFill>
                        <a:effectLst/>
                        <a:latin typeface="Arial" panose="020B0604020202020204" pitchFamily="34" charset="0"/>
                      </a:endParaRPr>
                    </a:p>
                  </a:txBody>
                  <a:tcPr marL="0" marR="0" marT="0" marB="0" anchor="b"/>
                </a:tc>
                <a:extLst>
                  <a:ext uri="{0D108BD9-81ED-4DB2-BD59-A6C34878D82A}">
                    <a16:rowId xmlns:a16="http://schemas.microsoft.com/office/drawing/2014/main" val="3239656548"/>
                  </a:ext>
                </a:extLst>
              </a:tr>
            </a:tbl>
          </a:graphicData>
        </a:graphic>
      </p:graphicFrame>
      <p:graphicFrame>
        <p:nvGraphicFramePr>
          <p:cNvPr id="10" name="Tabelle 9">
            <a:extLst>
              <a:ext uri="{FF2B5EF4-FFF2-40B4-BE49-F238E27FC236}">
                <a16:creationId xmlns:a16="http://schemas.microsoft.com/office/drawing/2014/main" id="{2D5FB011-B9BC-3DCA-8CD9-288DCB6F66C7}"/>
              </a:ext>
            </a:extLst>
          </p:cNvPr>
          <p:cNvGraphicFramePr>
            <a:graphicFrameLocks noGrp="1"/>
          </p:cNvGraphicFramePr>
          <p:nvPr>
            <p:extLst>
              <p:ext uri="{D42A27DB-BD31-4B8C-83A1-F6EECF244321}">
                <p14:modId xmlns:p14="http://schemas.microsoft.com/office/powerpoint/2010/main" val="92433916"/>
              </p:ext>
            </p:extLst>
          </p:nvPr>
        </p:nvGraphicFramePr>
        <p:xfrm>
          <a:off x="6334123" y="3901313"/>
          <a:ext cx="4527783" cy="1311837"/>
        </p:xfrm>
        <a:graphic>
          <a:graphicData uri="http://schemas.openxmlformats.org/drawingml/2006/table">
            <a:tbl>
              <a:tblPr/>
              <a:tblGrid>
                <a:gridCol w="1661687">
                  <a:extLst>
                    <a:ext uri="{9D8B030D-6E8A-4147-A177-3AD203B41FA5}">
                      <a16:colId xmlns:a16="http://schemas.microsoft.com/office/drawing/2014/main" val="452686976"/>
                    </a:ext>
                  </a:extLst>
                </a:gridCol>
                <a:gridCol w="2866096">
                  <a:extLst>
                    <a:ext uri="{9D8B030D-6E8A-4147-A177-3AD203B41FA5}">
                      <a16:colId xmlns:a16="http://schemas.microsoft.com/office/drawing/2014/main" val="3550280169"/>
                    </a:ext>
                  </a:extLst>
                </a:gridCol>
              </a:tblGrid>
              <a:tr h="437279">
                <a:tc>
                  <a:txBody>
                    <a:bodyPr/>
                    <a:lstStyle/>
                    <a:p>
                      <a:pPr marL="0" algn="l" defTabSz="914400" rtl="0" eaLnBrk="1" fontAlgn="b" latinLnBrk="0" hangingPunct="1"/>
                      <a:r>
                        <a:rPr lang="de-CH" sz="2800" b="0" u="none" strike="noStrike" kern="1200" dirty="0">
                          <a:solidFill>
                            <a:schemeClr val="tx1"/>
                          </a:solidFill>
                          <a:effectLst/>
                          <a:latin typeface="+mn-lt"/>
                          <a:ea typeface="+mn-ea"/>
                          <a:cs typeface="+mn-cs"/>
                        </a:rPr>
                        <a:t>&gt; 100%</a:t>
                      </a:r>
                    </a:p>
                  </a:txBody>
                  <a:tcPr marL="0" marR="0" marT="0" marB="0" anchor="b">
                    <a:lnL>
                      <a:noFill/>
                    </a:lnL>
                    <a:lnR>
                      <a:noFill/>
                    </a:lnR>
                    <a:lnT>
                      <a:noFill/>
                    </a:lnT>
                    <a:lnB w="6350" cap="flat" cmpd="sng" algn="ctr">
                      <a:solidFill>
                        <a:srgbClr val="A6A6A6"/>
                      </a:solidFill>
                      <a:prstDash val="dot"/>
                      <a:round/>
                      <a:headEnd type="none" w="med" len="med"/>
                      <a:tailEnd type="none" w="med" len="med"/>
                    </a:lnB>
                    <a:solidFill>
                      <a:srgbClr val="EEF7FA"/>
                    </a:solidFill>
                  </a:tcPr>
                </a:tc>
                <a:tc>
                  <a:txBody>
                    <a:bodyPr/>
                    <a:lstStyle/>
                    <a:p>
                      <a:pPr marL="0" algn="l" defTabSz="914400" rtl="0" eaLnBrk="1" fontAlgn="b" latinLnBrk="0" hangingPunct="1"/>
                      <a:r>
                        <a:rPr lang="de-CH" sz="2800" b="0" u="none" strike="noStrike" kern="1200" dirty="0">
                          <a:solidFill>
                            <a:schemeClr val="tx1"/>
                          </a:solidFill>
                          <a:effectLst/>
                          <a:latin typeface="+mn-lt"/>
                          <a:ea typeface="+mn-ea"/>
                          <a:cs typeface="+mn-cs"/>
                        </a:rPr>
                        <a:t>Hochkonjunktur</a:t>
                      </a:r>
                    </a:p>
                  </a:txBody>
                  <a:tcPr marL="0" marR="0" marT="0" marB="0" anchor="b">
                    <a:lnL>
                      <a:noFill/>
                    </a:lnL>
                    <a:lnR>
                      <a:noFill/>
                    </a:lnR>
                    <a:lnT>
                      <a:noFill/>
                    </a:lnT>
                    <a:lnB w="6350" cap="flat" cmpd="sng" algn="ctr">
                      <a:solidFill>
                        <a:srgbClr val="A6A6A6"/>
                      </a:solidFill>
                      <a:prstDash val="dot"/>
                      <a:round/>
                      <a:headEnd type="none" w="med" len="med"/>
                      <a:tailEnd type="none" w="med" len="med"/>
                    </a:lnB>
                    <a:solidFill>
                      <a:srgbClr val="EEF7FA"/>
                    </a:solidFill>
                  </a:tcPr>
                </a:tc>
                <a:extLst>
                  <a:ext uri="{0D108BD9-81ED-4DB2-BD59-A6C34878D82A}">
                    <a16:rowId xmlns:a16="http://schemas.microsoft.com/office/drawing/2014/main" val="3820007016"/>
                  </a:ext>
                </a:extLst>
              </a:tr>
              <a:tr h="437279">
                <a:tc>
                  <a:txBody>
                    <a:bodyPr/>
                    <a:lstStyle/>
                    <a:p>
                      <a:pPr algn="l" fontAlgn="b"/>
                      <a:r>
                        <a:rPr lang="de-CH" sz="2800" b="0" i="0" u="none" strike="noStrike" dirty="0">
                          <a:solidFill>
                            <a:schemeClr val="tx1"/>
                          </a:solidFill>
                          <a:effectLst/>
                          <a:latin typeface="Arial" panose="020B0604020202020204" pitchFamily="34" charset="0"/>
                        </a:rPr>
                        <a:t>80 - </a:t>
                      </a:r>
                      <a:r>
                        <a:rPr lang="de-CH" sz="2800" b="0" u="none" strike="noStrike" kern="1200" dirty="0">
                          <a:solidFill>
                            <a:schemeClr val="tx1"/>
                          </a:solidFill>
                          <a:effectLst/>
                          <a:latin typeface="+mn-lt"/>
                          <a:ea typeface="+mn-ea"/>
                          <a:cs typeface="+mn-cs"/>
                        </a:rPr>
                        <a:t>100</a:t>
                      </a:r>
                      <a:r>
                        <a:rPr lang="de-CH" sz="2800" b="0" i="0" u="none" strike="noStrike" dirty="0">
                          <a:solidFill>
                            <a:schemeClr val="tx1"/>
                          </a:solidFill>
                          <a:effectLst/>
                          <a:latin typeface="Arial" panose="020B0604020202020204" pitchFamily="34" charset="0"/>
                        </a:rPr>
                        <a:t>%</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tc>
                  <a:txBody>
                    <a:bodyPr/>
                    <a:lstStyle/>
                    <a:p>
                      <a:pPr algn="l" fontAlgn="b"/>
                      <a:r>
                        <a:rPr lang="de-CH" sz="2800" b="0" i="0" u="none" strike="noStrike" dirty="0">
                          <a:solidFill>
                            <a:schemeClr val="tx1"/>
                          </a:solidFill>
                          <a:effectLst/>
                          <a:latin typeface="Arial" panose="020B0604020202020204" pitchFamily="34" charset="0"/>
                        </a:rPr>
                        <a:t>Normalfall</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extLst>
                  <a:ext uri="{0D108BD9-81ED-4DB2-BD59-A6C34878D82A}">
                    <a16:rowId xmlns:a16="http://schemas.microsoft.com/office/drawing/2014/main" val="3692163362"/>
                  </a:ext>
                </a:extLst>
              </a:tr>
              <a:tr h="437279">
                <a:tc>
                  <a:txBody>
                    <a:bodyPr/>
                    <a:lstStyle/>
                    <a:p>
                      <a:pPr algn="l" fontAlgn="b"/>
                      <a:r>
                        <a:rPr lang="de-CH" sz="2800" b="0" i="0" u="none" strike="noStrike" dirty="0">
                          <a:solidFill>
                            <a:schemeClr val="tx1"/>
                          </a:solidFill>
                          <a:effectLst/>
                          <a:latin typeface="Arial" panose="020B0604020202020204" pitchFamily="34" charset="0"/>
                        </a:rPr>
                        <a:t>50 - 80%</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tc>
                  <a:txBody>
                    <a:bodyPr/>
                    <a:lstStyle/>
                    <a:p>
                      <a:pPr algn="l" fontAlgn="b"/>
                      <a:r>
                        <a:rPr lang="de-CH" sz="2800" b="0" i="0" u="none" strike="noStrike" dirty="0">
                          <a:solidFill>
                            <a:schemeClr val="tx1"/>
                          </a:solidFill>
                          <a:effectLst/>
                          <a:latin typeface="Arial" panose="020B0604020202020204" pitchFamily="34" charset="0"/>
                        </a:rPr>
                        <a:t>Abschwung</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extLst>
                  <a:ext uri="{0D108BD9-81ED-4DB2-BD59-A6C34878D82A}">
                    <a16:rowId xmlns:a16="http://schemas.microsoft.com/office/drawing/2014/main" val="3239656548"/>
                  </a:ext>
                </a:extLst>
              </a:tr>
            </a:tbl>
          </a:graphicData>
        </a:graphic>
      </p:graphicFrame>
      <p:sp>
        <p:nvSpPr>
          <p:cNvPr id="4" name="Ellipse 3">
            <a:extLst>
              <a:ext uri="{FF2B5EF4-FFF2-40B4-BE49-F238E27FC236}">
                <a16:creationId xmlns:a16="http://schemas.microsoft.com/office/drawing/2014/main" id="{BE68F209-1FD1-AB75-FEDD-B9C8813DB380}"/>
              </a:ext>
            </a:extLst>
          </p:cNvPr>
          <p:cNvSpPr/>
          <p:nvPr/>
        </p:nvSpPr>
        <p:spPr>
          <a:xfrm>
            <a:off x="5917713" y="1413802"/>
            <a:ext cx="5045792" cy="57616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Ellipse 10">
            <a:extLst>
              <a:ext uri="{FF2B5EF4-FFF2-40B4-BE49-F238E27FC236}">
                <a16:creationId xmlns:a16="http://schemas.microsoft.com/office/drawing/2014/main" id="{C9C2DAF6-6F91-C726-507D-C196D030A5E9}"/>
              </a:ext>
            </a:extLst>
          </p:cNvPr>
          <p:cNvSpPr/>
          <p:nvPr/>
        </p:nvSpPr>
        <p:spPr>
          <a:xfrm>
            <a:off x="5938589" y="4712464"/>
            <a:ext cx="5045792" cy="57616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642955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D5135-0BCB-6349-8FF4-354FA019E38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7BF6C8A-00E9-571A-78E7-8DD278C42F93}"/>
              </a:ext>
            </a:extLst>
          </p:cNvPr>
          <p:cNvSpPr>
            <a:spLocks noGrp="1"/>
          </p:cNvSpPr>
          <p:nvPr>
            <p:ph type="title"/>
          </p:nvPr>
        </p:nvSpPr>
        <p:spPr/>
        <p:txBody>
          <a:bodyPr/>
          <a:lstStyle/>
          <a:p>
            <a:r>
              <a:rPr lang="de-DE" dirty="0">
                <a:solidFill>
                  <a:schemeClr val="tx1"/>
                </a:solidFill>
              </a:rPr>
              <a:t>Problem 1: Brückenaufstau, </a:t>
            </a:r>
            <a:br>
              <a:rPr lang="de-DE" dirty="0">
                <a:solidFill>
                  <a:schemeClr val="tx1"/>
                </a:solidFill>
              </a:rPr>
            </a:br>
            <a:r>
              <a:rPr lang="de-DE" dirty="0">
                <a:solidFill>
                  <a:schemeClr val="tx1"/>
                </a:solidFill>
              </a:rPr>
              <a:t>Bsp. </a:t>
            </a:r>
            <a:r>
              <a:rPr lang="de-DE" dirty="0" err="1">
                <a:solidFill>
                  <a:schemeClr val="tx1"/>
                </a:solidFill>
              </a:rPr>
              <a:t>Wiesti</a:t>
            </a:r>
            <a:r>
              <a:rPr lang="de-DE" dirty="0">
                <a:solidFill>
                  <a:schemeClr val="tx1"/>
                </a:solidFill>
              </a:rPr>
              <a:t>- und </a:t>
            </a:r>
            <a:r>
              <a:rPr lang="de-DE" dirty="0" err="1">
                <a:solidFill>
                  <a:schemeClr val="tx1"/>
                </a:solidFill>
              </a:rPr>
              <a:t>Sunnegga</a:t>
            </a:r>
            <a:r>
              <a:rPr lang="de-DE" dirty="0">
                <a:solidFill>
                  <a:schemeClr val="tx1"/>
                </a:solidFill>
              </a:rPr>
              <a:t>-Brücke</a:t>
            </a:r>
          </a:p>
        </p:txBody>
      </p:sp>
      <p:sp>
        <p:nvSpPr>
          <p:cNvPr id="5" name="Fußzeilenplatzhalter 4">
            <a:extLst>
              <a:ext uri="{FF2B5EF4-FFF2-40B4-BE49-F238E27FC236}">
                <a16:creationId xmlns:a16="http://schemas.microsoft.com/office/drawing/2014/main" id="{394AD58D-50F0-AD92-AB54-497DAF659C6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6346B1E-111F-5739-F055-E9A557F1127F}"/>
              </a:ext>
            </a:extLst>
          </p:cNvPr>
          <p:cNvSpPr>
            <a:spLocks noGrp="1"/>
          </p:cNvSpPr>
          <p:nvPr>
            <p:ph type="sldNum" sz="quarter" idx="12"/>
          </p:nvPr>
        </p:nvSpPr>
        <p:spPr/>
        <p:txBody>
          <a:bodyPr/>
          <a:lstStyle/>
          <a:p>
            <a:fld id="{33883982-FD16-464E-B8BE-45F01105FA6D}" type="slidenum">
              <a:rPr lang="de-DE" smtClean="0"/>
              <a:t>3</a:t>
            </a:fld>
            <a:endParaRPr lang="de-DE"/>
          </a:p>
        </p:txBody>
      </p:sp>
      <p:sp>
        <p:nvSpPr>
          <p:cNvPr id="9" name="Rechteck 8">
            <a:extLst>
              <a:ext uri="{FF2B5EF4-FFF2-40B4-BE49-F238E27FC236}">
                <a16:creationId xmlns:a16="http://schemas.microsoft.com/office/drawing/2014/main" id="{94605FBE-02D0-35D1-849D-08FCCE3B4A09}"/>
              </a:ext>
            </a:extLst>
          </p:cNvPr>
          <p:cNvSpPr/>
          <p:nvPr/>
        </p:nvSpPr>
        <p:spPr>
          <a:xfrm>
            <a:off x="-9308" y="1893888"/>
            <a:ext cx="12192000" cy="2817812"/>
          </a:xfrm>
          <a:prstGeom prst="rect">
            <a:avLst/>
          </a:prstGeom>
          <a:solidFill>
            <a:srgbClr val="EBD383"/>
          </a:solidFill>
          <a:ln>
            <a:solidFill>
              <a:srgbClr val="EBD3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sz="3600" b="1" dirty="0">
              <a:solidFill>
                <a:schemeClr val="tx1"/>
              </a:solidFill>
            </a:endParaRPr>
          </a:p>
        </p:txBody>
      </p:sp>
      <p:pic>
        <p:nvPicPr>
          <p:cNvPr id="3" name="Grafik 2" descr="Ein Bild, das draußen, Himmel, Gelände, Baum enthält.&#10;&#10;Automatisch generierte Beschreibung">
            <a:extLst>
              <a:ext uri="{FF2B5EF4-FFF2-40B4-BE49-F238E27FC236}">
                <a16:creationId xmlns:a16="http://schemas.microsoft.com/office/drawing/2014/main" id="{4FC483E9-8CDE-A14B-F207-A275373DC9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8" y="2286000"/>
            <a:ext cx="2787127" cy="2090345"/>
          </a:xfrm>
          <a:prstGeom prst="rect">
            <a:avLst/>
          </a:prstGeom>
        </p:spPr>
      </p:pic>
      <p:pic>
        <p:nvPicPr>
          <p:cNvPr id="4" name="Grafik 3" descr="Ein Bild, das draußen, Baum, Landfahrzeug, Gelände enthält.&#10;&#10;Automatisch generierte Beschreibung">
            <a:extLst>
              <a:ext uri="{FF2B5EF4-FFF2-40B4-BE49-F238E27FC236}">
                <a16:creationId xmlns:a16="http://schemas.microsoft.com/office/drawing/2014/main" id="{5AC2C79C-FDD6-B41A-429D-23B0C38683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9072" y="2286000"/>
            <a:ext cx="2787127" cy="2090345"/>
          </a:xfrm>
          <a:prstGeom prst="rect">
            <a:avLst/>
          </a:prstGeom>
        </p:spPr>
      </p:pic>
      <p:pic>
        <p:nvPicPr>
          <p:cNvPr id="7" name="Grafik 6" descr="Ein Bild, das draußen, Gebäude, Landfahrzeug, Auto enthält.&#10;&#10;Automatisch generierte Beschreibung">
            <a:extLst>
              <a:ext uri="{FF2B5EF4-FFF2-40B4-BE49-F238E27FC236}">
                <a16:creationId xmlns:a16="http://schemas.microsoft.com/office/drawing/2014/main" id="{0AF1697A-D90B-4245-5FB6-8CECF72A20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47455" y="2286001"/>
            <a:ext cx="2787124" cy="2090344"/>
          </a:xfrm>
          <a:prstGeom prst="rect">
            <a:avLst/>
          </a:prstGeom>
        </p:spPr>
      </p:pic>
      <p:pic>
        <p:nvPicPr>
          <p:cNvPr id="8" name="IMG_2768">
            <a:hlinkClick r:id="" action="ppaction://media"/>
            <a:extLst>
              <a:ext uri="{FF2B5EF4-FFF2-40B4-BE49-F238E27FC236}">
                <a16:creationId xmlns:a16="http://schemas.microsoft.com/office/drawing/2014/main" id="{AA8A668C-7F61-D656-765B-A2C27F0D3AC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475835" y="2286001"/>
            <a:ext cx="3716165" cy="2090344"/>
          </a:xfrm>
          <a:prstGeom prst="rect">
            <a:avLst/>
          </a:prstGeom>
        </p:spPr>
      </p:pic>
      <p:sp>
        <p:nvSpPr>
          <p:cNvPr id="10" name="Textfeld 9">
            <a:extLst>
              <a:ext uri="{FF2B5EF4-FFF2-40B4-BE49-F238E27FC236}">
                <a16:creationId xmlns:a16="http://schemas.microsoft.com/office/drawing/2014/main" id="{C37B6F1D-C7CF-CA0F-03F0-6988C6F74BF2}"/>
              </a:ext>
            </a:extLst>
          </p:cNvPr>
          <p:cNvSpPr txBox="1"/>
          <p:nvPr/>
        </p:nvSpPr>
        <p:spPr>
          <a:xfrm>
            <a:off x="381000" y="4997450"/>
            <a:ext cx="11290167" cy="848950"/>
          </a:xfrm>
          <a:prstGeom prst="rect">
            <a:avLst/>
          </a:prstGeom>
          <a:noFill/>
        </p:spPr>
        <p:txBody>
          <a:bodyPr wrap="square">
            <a:spAutoFit/>
          </a:bodyPr>
          <a:lstStyle>
            <a:defPPr>
              <a:defRPr lang="de-AT"/>
            </a:defPPr>
            <a:lvl1pPr algn="l">
              <a:spcBef>
                <a:spcPts val="800"/>
              </a:spcBef>
              <a:spcAft>
                <a:spcPts val="300"/>
              </a:spcAft>
              <a:tabLst>
                <a:tab pos="719138" algn="l"/>
              </a:tabLst>
              <a:defRPr sz="1800" i="1">
                <a:solidFill>
                  <a:srgbClr val="0070C0"/>
                </a:solidFill>
                <a:latin typeface="Arial" panose="020B0604020202020204" pitchFamily="34" charset="0"/>
                <a:cs typeface="Arial" panose="020B0604020202020204" pitchFamily="34" charset="0"/>
              </a:defRPr>
            </a:lvl1pPr>
          </a:lstStyle>
          <a:p>
            <a:pPr marL="285750" indent="-285750">
              <a:buFont typeface="Arial" panose="020B0604020202020204" pitchFamily="34" charset="0"/>
              <a:buChar char="•"/>
            </a:pPr>
            <a:r>
              <a:rPr lang="de-CH" sz="2000" i="0" dirty="0">
                <a:solidFill>
                  <a:schemeClr val="tx1"/>
                </a:solidFill>
              </a:rPr>
              <a:t>Abflusskapazität bei Brücken geringer als in Gerinne</a:t>
            </a:r>
          </a:p>
          <a:p>
            <a:pPr marL="285750" indent="-285750">
              <a:buFont typeface="Arial" panose="020B0604020202020204" pitchFamily="34" charset="0"/>
              <a:buChar char="•"/>
            </a:pPr>
            <a:r>
              <a:rPr lang="de-CH" sz="2000" i="0" dirty="0">
                <a:solidFill>
                  <a:schemeClr val="tx1"/>
                </a:solidFill>
              </a:rPr>
              <a:t>Brückengeländer staut Wasser auf</a:t>
            </a:r>
            <a:r>
              <a:rPr lang="de-CH" sz="2000" i="0" dirty="0">
                <a:solidFill>
                  <a:schemeClr val="tx1"/>
                </a:solidFill>
                <a:sym typeface="Wingdings" panose="05000000000000000000" pitchFamily="2" charset="2"/>
              </a:rPr>
              <a:t> mehr Abfluss auf Strasse  höhere Wassertiefen</a:t>
            </a:r>
            <a:endParaRPr lang="de-CH" sz="2000" i="0" dirty="0">
              <a:solidFill>
                <a:schemeClr val="tx1"/>
              </a:solidFill>
            </a:endParaRPr>
          </a:p>
        </p:txBody>
      </p:sp>
    </p:spTree>
    <p:extLst>
      <p:ext uri="{BB962C8B-B14F-4D97-AF65-F5344CB8AC3E}">
        <p14:creationId xmlns:p14="http://schemas.microsoft.com/office/powerpoint/2010/main" val="360040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BD383"/>
        </a:solidFill>
        <a:effectLst/>
      </p:bgPr>
    </p:bg>
    <p:spTree>
      <p:nvGrpSpPr>
        <p:cNvPr id="1" name="">
          <a:extLst>
            <a:ext uri="{FF2B5EF4-FFF2-40B4-BE49-F238E27FC236}">
              <a16:creationId xmlns:a16="http://schemas.microsoft.com/office/drawing/2014/main" id="{D1E6D2E3-8668-4E0E-36ED-F77514A7B734}"/>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55230655-BF2C-9B93-D0F6-122BB0F337B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A05929A-0A4E-3204-2A18-367622519CE8}"/>
              </a:ext>
            </a:extLst>
          </p:cNvPr>
          <p:cNvSpPr>
            <a:spLocks noGrp="1"/>
          </p:cNvSpPr>
          <p:nvPr>
            <p:ph type="sldNum" sz="quarter" idx="12"/>
          </p:nvPr>
        </p:nvSpPr>
        <p:spPr/>
        <p:txBody>
          <a:bodyPr/>
          <a:lstStyle/>
          <a:p>
            <a:fld id="{33883982-FD16-464E-B8BE-45F01105FA6D}" type="slidenum">
              <a:rPr lang="de-DE" smtClean="0"/>
              <a:t>30</a:t>
            </a:fld>
            <a:endParaRPr lang="de-DE"/>
          </a:p>
        </p:txBody>
      </p:sp>
      <p:sp>
        <p:nvSpPr>
          <p:cNvPr id="3" name="Inhaltsplatzhalter 2">
            <a:extLst>
              <a:ext uri="{FF2B5EF4-FFF2-40B4-BE49-F238E27FC236}">
                <a16:creationId xmlns:a16="http://schemas.microsoft.com/office/drawing/2014/main" id="{2AEFF0C2-0D1C-4617-BB82-3C273E3D1E09}"/>
              </a:ext>
            </a:extLst>
          </p:cNvPr>
          <p:cNvSpPr>
            <a:spLocks noGrp="1"/>
          </p:cNvSpPr>
          <p:nvPr>
            <p:ph idx="1"/>
          </p:nvPr>
        </p:nvSpPr>
        <p:spPr>
          <a:xfrm>
            <a:off x="381000" y="704850"/>
            <a:ext cx="11417078" cy="4982717"/>
          </a:xfrm>
        </p:spPr>
        <p:txBody>
          <a:bodyPr>
            <a:normAutofit fontScale="25000" lnSpcReduction="20000"/>
          </a:bodyPr>
          <a:lstStyle/>
          <a:p>
            <a:endParaRPr lang="de-DE" sz="8400" dirty="0">
              <a:solidFill>
                <a:schemeClr val="tx1"/>
              </a:solidFill>
            </a:endParaRPr>
          </a:p>
          <a:p>
            <a:r>
              <a:rPr lang="de-DE" sz="10400" dirty="0">
                <a:solidFill>
                  <a:schemeClr val="tx1"/>
                </a:solidFill>
              </a:rPr>
              <a:t>Zinsbelastungsanteil</a:t>
            </a:r>
          </a:p>
          <a:p>
            <a:pPr indent="0">
              <a:buNone/>
            </a:pPr>
            <a:r>
              <a:rPr lang="de-DE" sz="10400" dirty="0">
                <a:solidFill>
                  <a:schemeClr val="tx1"/>
                </a:solidFill>
              </a:rPr>
              <a:t>	-0.3 %</a:t>
            </a:r>
          </a:p>
          <a:p>
            <a:pPr indent="0">
              <a:buNone/>
            </a:pPr>
            <a:endParaRPr lang="de-DE" sz="10400" dirty="0">
              <a:solidFill>
                <a:schemeClr val="tx1"/>
              </a:solidFill>
            </a:endParaRPr>
          </a:p>
          <a:p>
            <a:pPr indent="0">
              <a:buNone/>
            </a:pPr>
            <a:r>
              <a:rPr lang="de-DE" sz="10400" dirty="0">
                <a:solidFill>
                  <a:schemeClr val="tx1"/>
                </a:solidFill>
              </a:rPr>
              <a:t>zeigt den Anteil des laufenden Ertrags, welcher durch den Nettozinsaufwand gebunden ist.</a:t>
            </a:r>
          </a:p>
          <a:p>
            <a:pPr indent="0">
              <a:buNone/>
            </a:pPr>
            <a:endParaRPr lang="de-DE" sz="10400" dirty="0">
              <a:solidFill>
                <a:schemeClr val="tx1"/>
              </a:solidFill>
            </a:endParaRPr>
          </a:p>
          <a:p>
            <a:pPr indent="0">
              <a:buNone/>
            </a:pPr>
            <a:endParaRPr lang="de-DE" sz="10400" dirty="0">
              <a:solidFill>
                <a:schemeClr val="tx1"/>
              </a:solidFill>
            </a:endParaRPr>
          </a:p>
          <a:p>
            <a:r>
              <a:rPr lang="de-DE" sz="10400" dirty="0">
                <a:solidFill>
                  <a:schemeClr val="tx1"/>
                </a:solidFill>
              </a:rPr>
              <a:t>Bruttoverschuldungsanteil</a:t>
            </a:r>
          </a:p>
          <a:p>
            <a:pPr indent="0">
              <a:buNone/>
            </a:pPr>
            <a:r>
              <a:rPr lang="de-DE" sz="10400" dirty="0">
                <a:solidFill>
                  <a:schemeClr val="tx1"/>
                </a:solidFill>
              </a:rPr>
              <a:t>	58.3 %</a:t>
            </a:r>
          </a:p>
          <a:p>
            <a:pPr indent="0">
              <a:buNone/>
            </a:pPr>
            <a:endParaRPr lang="de-DE" sz="10400" dirty="0">
              <a:solidFill>
                <a:schemeClr val="tx1"/>
              </a:solidFill>
            </a:endParaRPr>
          </a:p>
          <a:p>
            <a:pPr indent="0">
              <a:buNone/>
            </a:pPr>
            <a:endParaRPr lang="de-DE" sz="10400" dirty="0">
              <a:solidFill>
                <a:schemeClr val="tx1"/>
              </a:solidFill>
            </a:endParaRPr>
          </a:p>
          <a:p>
            <a:pPr indent="0">
              <a:buNone/>
            </a:pPr>
            <a:r>
              <a:rPr lang="de-DE" sz="10400" dirty="0">
                <a:solidFill>
                  <a:schemeClr val="tx1"/>
                </a:solidFill>
              </a:rPr>
              <a:t>ist eine </a:t>
            </a:r>
            <a:r>
              <a:rPr lang="de-DE" sz="10400" dirty="0" err="1">
                <a:solidFill>
                  <a:schemeClr val="tx1"/>
                </a:solidFill>
              </a:rPr>
              <a:t>Grösse</a:t>
            </a:r>
            <a:r>
              <a:rPr lang="de-DE" sz="10400" dirty="0">
                <a:solidFill>
                  <a:schemeClr val="tx1"/>
                </a:solidFill>
              </a:rPr>
              <a:t> zur Beurteilung der Verschuldungssituation der Gemeinde.</a:t>
            </a:r>
            <a:br>
              <a:rPr lang="de-DE" sz="10400" dirty="0">
                <a:solidFill>
                  <a:schemeClr val="tx1"/>
                </a:solidFill>
              </a:rPr>
            </a:br>
            <a:r>
              <a:rPr lang="de-DE" sz="10400" dirty="0">
                <a:solidFill>
                  <a:schemeClr val="tx1"/>
                </a:solidFill>
              </a:rPr>
              <a:t>Er zeigt den Anteil des laufenden Ertrags, der zum Abtragen der Bruttoschulden notwendig ist.</a:t>
            </a:r>
            <a:br>
              <a:rPr lang="de-DE" sz="10400" dirty="0"/>
            </a:br>
            <a:endParaRPr lang="de-DE" sz="10400" dirty="0"/>
          </a:p>
          <a:p>
            <a:pPr indent="0">
              <a:buNone/>
            </a:pPr>
            <a:endParaRPr lang="de-CH" dirty="0">
              <a:solidFill>
                <a:schemeClr val="tx1"/>
              </a:solidFill>
            </a:endParaRPr>
          </a:p>
        </p:txBody>
      </p:sp>
      <p:graphicFrame>
        <p:nvGraphicFramePr>
          <p:cNvPr id="2" name="Tabelle 1">
            <a:extLst>
              <a:ext uri="{FF2B5EF4-FFF2-40B4-BE49-F238E27FC236}">
                <a16:creationId xmlns:a16="http://schemas.microsoft.com/office/drawing/2014/main" id="{36F19DFA-8700-B64A-57DE-2EF2C77D33D4}"/>
              </a:ext>
            </a:extLst>
          </p:cNvPr>
          <p:cNvGraphicFramePr>
            <a:graphicFrameLocks noGrp="1"/>
          </p:cNvGraphicFramePr>
          <p:nvPr>
            <p:extLst>
              <p:ext uri="{D42A27DB-BD31-4B8C-83A1-F6EECF244321}">
                <p14:modId xmlns:p14="http://schemas.microsoft.com/office/powerpoint/2010/main" val="3611596671"/>
              </p:ext>
            </p:extLst>
          </p:nvPr>
        </p:nvGraphicFramePr>
        <p:xfrm>
          <a:off x="6610645" y="901337"/>
          <a:ext cx="4531146" cy="1311837"/>
        </p:xfrm>
        <a:graphic>
          <a:graphicData uri="http://schemas.openxmlformats.org/drawingml/2006/table">
            <a:tbl>
              <a:tblPr/>
              <a:tblGrid>
                <a:gridCol w="2265573">
                  <a:extLst>
                    <a:ext uri="{9D8B030D-6E8A-4147-A177-3AD203B41FA5}">
                      <a16:colId xmlns:a16="http://schemas.microsoft.com/office/drawing/2014/main" val="452686976"/>
                    </a:ext>
                  </a:extLst>
                </a:gridCol>
                <a:gridCol w="2265573">
                  <a:extLst>
                    <a:ext uri="{9D8B030D-6E8A-4147-A177-3AD203B41FA5}">
                      <a16:colId xmlns:a16="http://schemas.microsoft.com/office/drawing/2014/main" val="3550280169"/>
                    </a:ext>
                  </a:extLst>
                </a:gridCol>
              </a:tblGrid>
              <a:tr h="437279">
                <a:tc>
                  <a:txBody>
                    <a:bodyPr/>
                    <a:lstStyle/>
                    <a:p>
                      <a:pPr algn="l" fontAlgn="b"/>
                      <a:r>
                        <a:rPr lang="de-CH" sz="2800" b="0" i="0" u="none" strike="noStrike" dirty="0">
                          <a:solidFill>
                            <a:schemeClr val="tx1"/>
                          </a:solidFill>
                          <a:effectLst/>
                          <a:latin typeface="Arial" panose="020B0604020202020204" pitchFamily="34" charset="0"/>
                        </a:rPr>
                        <a:t>0% - 4%</a:t>
                      </a:r>
                    </a:p>
                  </a:txBody>
                  <a:tcPr marL="0" marR="0" marT="0" marB="0" anchor="b">
                    <a:lnL>
                      <a:noFill/>
                    </a:lnL>
                    <a:lnR>
                      <a:noFill/>
                    </a:lnR>
                    <a:lnT>
                      <a:noFill/>
                    </a:lnT>
                    <a:lnB w="6350" cap="flat" cmpd="sng" algn="ctr">
                      <a:solidFill>
                        <a:srgbClr val="A6A6A6"/>
                      </a:solidFill>
                      <a:prstDash val="dot"/>
                      <a:round/>
                      <a:headEnd type="none" w="med" len="med"/>
                      <a:tailEnd type="none" w="med" len="med"/>
                    </a:lnB>
                    <a:solidFill>
                      <a:srgbClr val="EEF7FA"/>
                    </a:solidFill>
                  </a:tcPr>
                </a:tc>
                <a:tc>
                  <a:txBody>
                    <a:bodyPr/>
                    <a:lstStyle/>
                    <a:p>
                      <a:pPr algn="l" fontAlgn="b"/>
                      <a:r>
                        <a:rPr lang="de-CH" sz="2800" b="0" i="0" u="none" strike="noStrike" dirty="0">
                          <a:solidFill>
                            <a:schemeClr val="tx1"/>
                          </a:solidFill>
                          <a:effectLst/>
                          <a:latin typeface="Arial" panose="020B0604020202020204" pitchFamily="34" charset="0"/>
                        </a:rPr>
                        <a:t>gut</a:t>
                      </a:r>
                    </a:p>
                  </a:txBody>
                  <a:tcPr marL="0" marR="0" marT="0" marB="0" anchor="b">
                    <a:lnL>
                      <a:noFill/>
                    </a:lnL>
                    <a:lnR>
                      <a:noFill/>
                    </a:lnR>
                    <a:lnT>
                      <a:noFill/>
                    </a:lnT>
                    <a:lnB w="6350" cap="flat" cmpd="sng" algn="ctr">
                      <a:solidFill>
                        <a:srgbClr val="A6A6A6"/>
                      </a:solidFill>
                      <a:prstDash val="dot"/>
                      <a:round/>
                      <a:headEnd type="none" w="med" len="med"/>
                      <a:tailEnd type="none" w="med" len="med"/>
                    </a:lnB>
                    <a:solidFill>
                      <a:srgbClr val="EEF7FA"/>
                    </a:solidFill>
                  </a:tcPr>
                </a:tc>
                <a:extLst>
                  <a:ext uri="{0D108BD9-81ED-4DB2-BD59-A6C34878D82A}">
                    <a16:rowId xmlns:a16="http://schemas.microsoft.com/office/drawing/2014/main" val="3820007016"/>
                  </a:ext>
                </a:extLst>
              </a:tr>
              <a:tr h="437279">
                <a:tc>
                  <a:txBody>
                    <a:bodyPr/>
                    <a:lstStyle/>
                    <a:p>
                      <a:pPr algn="l" fontAlgn="b"/>
                      <a:r>
                        <a:rPr lang="de-CH" sz="2800" b="0" i="0" u="none" strike="noStrike" dirty="0">
                          <a:solidFill>
                            <a:schemeClr val="tx1"/>
                          </a:solidFill>
                          <a:effectLst/>
                          <a:latin typeface="Arial" panose="020B0604020202020204" pitchFamily="34" charset="0"/>
                        </a:rPr>
                        <a:t>4% - 9%</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tc>
                  <a:txBody>
                    <a:bodyPr/>
                    <a:lstStyle/>
                    <a:p>
                      <a:pPr algn="l" fontAlgn="b"/>
                      <a:r>
                        <a:rPr lang="de-CH" sz="2800" b="0" i="0" u="none" strike="noStrike" dirty="0">
                          <a:solidFill>
                            <a:schemeClr val="tx1"/>
                          </a:solidFill>
                          <a:effectLst/>
                          <a:latin typeface="Arial" panose="020B0604020202020204" pitchFamily="34" charset="0"/>
                        </a:rPr>
                        <a:t>genügend</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extLst>
                  <a:ext uri="{0D108BD9-81ED-4DB2-BD59-A6C34878D82A}">
                    <a16:rowId xmlns:a16="http://schemas.microsoft.com/office/drawing/2014/main" val="3692163362"/>
                  </a:ext>
                </a:extLst>
              </a:tr>
              <a:tr h="437279">
                <a:tc>
                  <a:txBody>
                    <a:bodyPr/>
                    <a:lstStyle/>
                    <a:p>
                      <a:pPr algn="l" fontAlgn="b"/>
                      <a:r>
                        <a:rPr lang="de-CH" sz="2800" b="0" i="0" u="none" strike="noStrike" dirty="0">
                          <a:solidFill>
                            <a:schemeClr val="tx1"/>
                          </a:solidFill>
                          <a:effectLst/>
                          <a:latin typeface="Arial" panose="020B0604020202020204" pitchFamily="34" charset="0"/>
                        </a:rPr>
                        <a:t>&gt; 9%</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tc>
                  <a:txBody>
                    <a:bodyPr/>
                    <a:lstStyle/>
                    <a:p>
                      <a:pPr algn="l" fontAlgn="b"/>
                      <a:r>
                        <a:rPr lang="de-CH" sz="2800" b="0" i="0" u="none" strike="noStrike" dirty="0">
                          <a:solidFill>
                            <a:schemeClr val="tx1"/>
                          </a:solidFill>
                          <a:effectLst/>
                          <a:latin typeface="Arial" panose="020B0604020202020204" pitchFamily="34" charset="0"/>
                        </a:rPr>
                        <a:t>schlecht</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extLst>
                  <a:ext uri="{0D108BD9-81ED-4DB2-BD59-A6C34878D82A}">
                    <a16:rowId xmlns:a16="http://schemas.microsoft.com/office/drawing/2014/main" val="3239656548"/>
                  </a:ext>
                </a:extLst>
              </a:tr>
            </a:tbl>
          </a:graphicData>
        </a:graphic>
      </p:graphicFrame>
      <p:graphicFrame>
        <p:nvGraphicFramePr>
          <p:cNvPr id="9" name="Tabelle 8">
            <a:extLst>
              <a:ext uri="{FF2B5EF4-FFF2-40B4-BE49-F238E27FC236}">
                <a16:creationId xmlns:a16="http://schemas.microsoft.com/office/drawing/2014/main" id="{AE3EF0AD-A90F-C498-030C-C5C54C2D4B8D}"/>
              </a:ext>
            </a:extLst>
          </p:cNvPr>
          <p:cNvGraphicFramePr>
            <a:graphicFrameLocks noGrp="1"/>
          </p:cNvGraphicFramePr>
          <p:nvPr>
            <p:extLst>
              <p:ext uri="{D42A27DB-BD31-4B8C-83A1-F6EECF244321}">
                <p14:modId xmlns:p14="http://schemas.microsoft.com/office/powerpoint/2010/main" val="420894209"/>
              </p:ext>
            </p:extLst>
          </p:nvPr>
        </p:nvGraphicFramePr>
        <p:xfrm>
          <a:off x="6610645" y="2996850"/>
          <a:ext cx="4531146" cy="2186395"/>
        </p:xfrm>
        <a:graphic>
          <a:graphicData uri="http://schemas.openxmlformats.org/drawingml/2006/table">
            <a:tbl>
              <a:tblPr/>
              <a:tblGrid>
                <a:gridCol w="2265573">
                  <a:extLst>
                    <a:ext uri="{9D8B030D-6E8A-4147-A177-3AD203B41FA5}">
                      <a16:colId xmlns:a16="http://schemas.microsoft.com/office/drawing/2014/main" val="452686976"/>
                    </a:ext>
                  </a:extLst>
                </a:gridCol>
                <a:gridCol w="2265573">
                  <a:extLst>
                    <a:ext uri="{9D8B030D-6E8A-4147-A177-3AD203B41FA5}">
                      <a16:colId xmlns:a16="http://schemas.microsoft.com/office/drawing/2014/main" val="3550280169"/>
                    </a:ext>
                  </a:extLst>
                </a:gridCol>
              </a:tblGrid>
              <a:tr h="437279">
                <a:tc>
                  <a:txBody>
                    <a:bodyPr/>
                    <a:lstStyle/>
                    <a:p>
                      <a:pPr algn="l" fontAlgn="b"/>
                      <a:r>
                        <a:rPr lang="de-CH" sz="2800" b="0" i="0" u="none" strike="noStrike" dirty="0">
                          <a:solidFill>
                            <a:schemeClr val="tx1"/>
                          </a:solidFill>
                          <a:effectLst/>
                          <a:latin typeface="Arial" panose="020B0604020202020204" pitchFamily="34" charset="0"/>
                        </a:rPr>
                        <a:t>&lt; 50% </a:t>
                      </a:r>
                    </a:p>
                  </a:txBody>
                  <a:tcPr marL="0" marR="0" marT="0" marB="0" anchor="b">
                    <a:lnL>
                      <a:noFill/>
                    </a:lnL>
                    <a:lnR>
                      <a:noFill/>
                    </a:lnR>
                    <a:lnT>
                      <a:noFill/>
                    </a:lnT>
                    <a:lnB w="6350" cap="flat" cmpd="sng" algn="ctr">
                      <a:solidFill>
                        <a:srgbClr val="A6A6A6"/>
                      </a:solidFill>
                      <a:prstDash val="dot"/>
                      <a:round/>
                      <a:headEnd type="none" w="med" len="med"/>
                      <a:tailEnd type="none" w="med" len="med"/>
                    </a:lnB>
                    <a:solidFill>
                      <a:srgbClr val="EEF7FA"/>
                    </a:solidFill>
                  </a:tcPr>
                </a:tc>
                <a:tc>
                  <a:txBody>
                    <a:bodyPr/>
                    <a:lstStyle/>
                    <a:p>
                      <a:pPr algn="l" fontAlgn="b"/>
                      <a:r>
                        <a:rPr lang="de-CH" sz="2800" b="0" i="0" u="none" strike="noStrike" dirty="0">
                          <a:solidFill>
                            <a:schemeClr val="tx1"/>
                          </a:solidFill>
                          <a:effectLst/>
                          <a:latin typeface="Arial" panose="020B0604020202020204" pitchFamily="34" charset="0"/>
                        </a:rPr>
                        <a:t>sehr gut</a:t>
                      </a:r>
                    </a:p>
                  </a:txBody>
                  <a:tcPr marL="0" marR="0" marT="0" marB="0" anchor="b">
                    <a:lnL>
                      <a:noFill/>
                    </a:lnL>
                    <a:lnR>
                      <a:noFill/>
                    </a:lnR>
                    <a:lnT>
                      <a:noFill/>
                    </a:lnT>
                    <a:lnB w="6350" cap="flat" cmpd="sng" algn="ctr">
                      <a:solidFill>
                        <a:srgbClr val="A6A6A6"/>
                      </a:solidFill>
                      <a:prstDash val="dot"/>
                      <a:round/>
                      <a:headEnd type="none" w="med" len="med"/>
                      <a:tailEnd type="none" w="med" len="med"/>
                    </a:lnB>
                    <a:solidFill>
                      <a:srgbClr val="EEF7FA"/>
                    </a:solidFill>
                  </a:tcPr>
                </a:tc>
                <a:extLst>
                  <a:ext uri="{0D108BD9-81ED-4DB2-BD59-A6C34878D82A}">
                    <a16:rowId xmlns:a16="http://schemas.microsoft.com/office/drawing/2014/main" val="3820007016"/>
                  </a:ext>
                </a:extLst>
              </a:tr>
              <a:tr h="437279">
                <a:tc>
                  <a:txBody>
                    <a:bodyPr/>
                    <a:lstStyle/>
                    <a:p>
                      <a:pPr algn="l" fontAlgn="b"/>
                      <a:r>
                        <a:rPr lang="de-CH" sz="2800" b="0" i="0" u="none" strike="noStrike" dirty="0">
                          <a:solidFill>
                            <a:schemeClr val="tx1"/>
                          </a:solidFill>
                          <a:effectLst/>
                          <a:latin typeface="Arial" panose="020B0604020202020204" pitchFamily="34" charset="0"/>
                        </a:rPr>
                        <a:t>50% - 100%</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tc>
                  <a:txBody>
                    <a:bodyPr/>
                    <a:lstStyle/>
                    <a:p>
                      <a:pPr algn="l" fontAlgn="b"/>
                      <a:r>
                        <a:rPr lang="de-CH" sz="2800" b="0" i="0" u="none" strike="noStrike" dirty="0">
                          <a:solidFill>
                            <a:schemeClr val="tx1"/>
                          </a:solidFill>
                          <a:effectLst/>
                          <a:latin typeface="Arial" panose="020B0604020202020204" pitchFamily="34" charset="0"/>
                        </a:rPr>
                        <a:t>gut</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extLst>
                  <a:ext uri="{0D108BD9-81ED-4DB2-BD59-A6C34878D82A}">
                    <a16:rowId xmlns:a16="http://schemas.microsoft.com/office/drawing/2014/main" val="3692163362"/>
                  </a:ext>
                </a:extLst>
              </a:tr>
              <a:tr h="437279">
                <a:tc>
                  <a:txBody>
                    <a:bodyPr/>
                    <a:lstStyle/>
                    <a:p>
                      <a:pPr algn="l" fontAlgn="b"/>
                      <a:r>
                        <a:rPr lang="de-CH" sz="2800" b="0" i="0" u="none" strike="noStrike" dirty="0">
                          <a:solidFill>
                            <a:schemeClr val="tx1"/>
                          </a:solidFill>
                          <a:effectLst/>
                          <a:latin typeface="Arial" panose="020B0604020202020204" pitchFamily="34" charset="0"/>
                        </a:rPr>
                        <a:t>100% - 150%</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tc>
                  <a:txBody>
                    <a:bodyPr/>
                    <a:lstStyle/>
                    <a:p>
                      <a:pPr algn="l" fontAlgn="b"/>
                      <a:r>
                        <a:rPr lang="de-CH" sz="2800" b="0" i="0" u="none" strike="noStrike" dirty="0">
                          <a:solidFill>
                            <a:schemeClr val="tx1"/>
                          </a:solidFill>
                          <a:effectLst/>
                          <a:latin typeface="Arial" panose="020B0604020202020204" pitchFamily="34" charset="0"/>
                        </a:rPr>
                        <a:t>mittel</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extLst>
                  <a:ext uri="{0D108BD9-81ED-4DB2-BD59-A6C34878D82A}">
                    <a16:rowId xmlns:a16="http://schemas.microsoft.com/office/drawing/2014/main" val="3239656548"/>
                  </a:ext>
                </a:extLst>
              </a:tr>
              <a:tr h="437279">
                <a:tc>
                  <a:txBody>
                    <a:bodyPr/>
                    <a:lstStyle/>
                    <a:p>
                      <a:pPr algn="l" fontAlgn="b"/>
                      <a:r>
                        <a:rPr lang="de-CH" sz="2800" b="0" i="0" u="none" strike="noStrike" dirty="0">
                          <a:solidFill>
                            <a:schemeClr val="tx1"/>
                          </a:solidFill>
                          <a:effectLst/>
                          <a:latin typeface="Arial" panose="020B0604020202020204" pitchFamily="34" charset="0"/>
                        </a:rPr>
                        <a:t>150% - 200%</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tc>
                  <a:txBody>
                    <a:bodyPr/>
                    <a:lstStyle/>
                    <a:p>
                      <a:pPr algn="l" fontAlgn="b"/>
                      <a:r>
                        <a:rPr lang="de-CH" sz="2800" b="0" i="0" u="none" strike="noStrike" dirty="0">
                          <a:solidFill>
                            <a:schemeClr val="tx1"/>
                          </a:solidFill>
                          <a:effectLst/>
                          <a:latin typeface="Arial" panose="020B0604020202020204" pitchFamily="34" charset="0"/>
                        </a:rPr>
                        <a:t>schlecht</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extLst>
                  <a:ext uri="{0D108BD9-81ED-4DB2-BD59-A6C34878D82A}">
                    <a16:rowId xmlns:a16="http://schemas.microsoft.com/office/drawing/2014/main" val="1436387936"/>
                  </a:ext>
                </a:extLst>
              </a:tr>
              <a:tr h="437279">
                <a:tc>
                  <a:txBody>
                    <a:bodyPr/>
                    <a:lstStyle/>
                    <a:p>
                      <a:pPr algn="l" fontAlgn="b"/>
                      <a:r>
                        <a:rPr lang="de-CH" sz="2800" b="0" i="0" u="none" strike="noStrike" dirty="0">
                          <a:solidFill>
                            <a:schemeClr val="tx1"/>
                          </a:solidFill>
                          <a:effectLst/>
                          <a:latin typeface="Arial" panose="020B0604020202020204" pitchFamily="34" charset="0"/>
                        </a:rPr>
                        <a:t>&gt; 200%</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tc>
                  <a:txBody>
                    <a:bodyPr/>
                    <a:lstStyle/>
                    <a:p>
                      <a:pPr algn="l" fontAlgn="b"/>
                      <a:r>
                        <a:rPr lang="de-CH" sz="2800" b="0" i="0" u="none" strike="noStrike" dirty="0">
                          <a:solidFill>
                            <a:schemeClr val="tx1"/>
                          </a:solidFill>
                          <a:effectLst/>
                          <a:latin typeface="Arial" panose="020B0604020202020204" pitchFamily="34" charset="0"/>
                        </a:rPr>
                        <a:t>kritisch</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extLst>
                  <a:ext uri="{0D108BD9-81ED-4DB2-BD59-A6C34878D82A}">
                    <a16:rowId xmlns:a16="http://schemas.microsoft.com/office/drawing/2014/main" val="1917848029"/>
                  </a:ext>
                </a:extLst>
              </a:tr>
            </a:tbl>
          </a:graphicData>
        </a:graphic>
      </p:graphicFrame>
      <p:sp>
        <p:nvSpPr>
          <p:cNvPr id="4" name="Ellipse 3">
            <a:extLst>
              <a:ext uri="{FF2B5EF4-FFF2-40B4-BE49-F238E27FC236}">
                <a16:creationId xmlns:a16="http://schemas.microsoft.com/office/drawing/2014/main" id="{79D4FA64-856A-4BAB-22AC-B267DD6058A1}"/>
              </a:ext>
            </a:extLst>
          </p:cNvPr>
          <p:cNvSpPr/>
          <p:nvPr/>
        </p:nvSpPr>
        <p:spPr>
          <a:xfrm>
            <a:off x="6136791" y="802472"/>
            <a:ext cx="5045792" cy="57616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Ellipse 9">
            <a:extLst>
              <a:ext uri="{FF2B5EF4-FFF2-40B4-BE49-F238E27FC236}">
                <a16:creationId xmlns:a16="http://schemas.microsoft.com/office/drawing/2014/main" id="{903C13B7-C318-BBBF-0849-20831CC39161}"/>
              </a:ext>
            </a:extLst>
          </p:cNvPr>
          <p:cNvSpPr/>
          <p:nvPr/>
        </p:nvSpPr>
        <p:spPr>
          <a:xfrm>
            <a:off x="6095999" y="3355969"/>
            <a:ext cx="5045792" cy="57616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43153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BD383"/>
        </a:solidFill>
        <a:effectLst/>
      </p:bgPr>
    </p:bg>
    <p:spTree>
      <p:nvGrpSpPr>
        <p:cNvPr id="1" name="">
          <a:extLst>
            <a:ext uri="{FF2B5EF4-FFF2-40B4-BE49-F238E27FC236}">
              <a16:creationId xmlns:a16="http://schemas.microsoft.com/office/drawing/2014/main" id="{D5938F35-55D5-6230-6EDD-E72978666DE2}"/>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2403B4F6-8650-9685-D1BD-6A04B7C11FA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0DD8F64-C2F1-F537-AC09-F94C6851B1A9}"/>
              </a:ext>
            </a:extLst>
          </p:cNvPr>
          <p:cNvSpPr>
            <a:spLocks noGrp="1"/>
          </p:cNvSpPr>
          <p:nvPr>
            <p:ph type="sldNum" sz="quarter" idx="12"/>
          </p:nvPr>
        </p:nvSpPr>
        <p:spPr/>
        <p:txBody>
          <a:bodyPr/>
          <a:lstStyle/>
          <a:p>
            <a:fld id="{33883982-FD16-464E-B8BE-45F01105FA6D}" type="slidenum">
              <a:rPr lang="de-DE" smtClean="0"/>
              <a:t>31</a:t>
            </a:fld>
            <a:endParaRPr lang="de-DE"/>
          </a:p>
        </p:txBody>
      </p:sp>
      <p:sp>
        <p:nvSpPr>
          <p:cNvPr id="3" name="Inhaltsplatzhalter 2">
            <a:extLst>
              <a:ext uri="{FF2B5EF4-FFF2-40B4-BE49-F238E27FC236}">
                <a16:creationId xmlns:a16="http://schemas.microsoft.com/office/drawing/2014/main" id="{7DFD84D3-78DC-4C0E-40A5-D755A3712944}"/>
              </a:ext>
            </a:extLst>
          </p:cNvPr>
          <p:cNvSpPr>
            <a:spLocks noGrp="1"/>
          </p:cNvSpPr>
          <p:nvPr>
            <p:ph idx="1"/>
          </p:nvPr>
        </p:nvSpPr>
        <p:spPr>
          <a:xfrm>
            <a:off x="388800" y="1276350"/>
            <a:ext cx="11417078" cy="4900613"/>
          </a:xfrm>
        </p:spPr>
        <p:txBody>
          <a:bodyPr>
            <a:normAutofit fontScale="92500" lnSpcReduction="10000"/>
          </a:bodyPr>
          <a:lstStyle/>
          <a:p>
            <a:r>
              <a:rPr lang="de-DE" dirty="0">
                <a:solidFill>
                  <a:schemeClr val="tx1"/>
                </a:solidFill>
              </a:rPr>
              <a:t>Investitionsanteil</a:t>
            </a:r>
          </a:p>
          <a:p>
            <a:pPr indent="0">
              <a:buNone/>
            </a:pPr>
            <a:r>
              <a:rPr lang="de-DE" dirty="0">
                <a:solidFill>
                  <a:schemeClr val="tx1"/>
                </a:solidFill>
              </a:rPr>
              <a:t>	32.1 %</a:t>
            </a:r>
          </a:p>
          <a:p>
            <a:pPr indent="0">
              <a:buNone/>
            </a:pPr>
            <a:endParaRPr lang="de-DE" dirty="0">
              <a:solidFill>
                <a:schemeClr val="tx1"/>
              </a:solidFill>
            </a:endParaRPr>
          </a:p>
          <a:p>
            <a:pPr indent="0">
              <a:buNone/>
            </a:pPr>
            <a:endParaRPr lang="de-DE" dirty="0">
              <a:solidFill>
                <a:schemeClr val="tx1"/>
              </a:solidFill>
            </a:endParaRPr>
          </a:p>
          <a:p>
            <a:pPr indent="0">
              <a:buNone/>
            </a:pPr>
            <a:r>
              <a:rPr lang="de-DE" dirty="0">
                <a:solidFill>
                  <a:schemeClr val="tx1"/>
                </a:solidFill>
              </a:rPr>
              <a:t>zeigt, welcher Anteil der gesamten Ausgaben einer Gemeinde für Investitionen in die Infrastruktur eingesetzt wird. </a:t>
            </a:r>
          </a:p>
          <a:p>
            <a:endParaRPr lang="de-DE" dirty="0">
              <a:solidFill>
                <a:schemeClr val="tx1"/>
              </a:solidFill>
            </a:endParaRPr>
          </a:p>
          <a:p>
            <a:r>
              <a:rPr lang="de-DE" dirty="0">
                <a:solidFill>
                  <a:schemeClr val="tx1"/>
                </a:solidFill>
              </a:rPr>
              <a:t>Kapitaldienstanteil</a:t>
            </a:r>
          </a:p>
          <a:p>
            <a:pPr indent="0">
              <a:buNone/>
            </a:pPr>
            <a:r>
              <a:rPr lang="de-DE" dirty="0">
                <a:solidFill>
                  <a:schemeClr val="tx1"/>
                </a:solidFill>
              </a:rPr>
              <a:t>	14.6 %</a:t>
            </a:r>
          </a:p>
          <a:p>
            <a:pPr indent="0">
              <a:buNone/>
            </a:pPr>
            <a:endParaRPr lang="de-DE" dirty="0">
              <a:solidFill>
                <a:schemeClr val="tx1"/>
              </a:solidFill>
            </a:endParaRPr>
          </a:p>
          <a:p>
            <a:pPr indent="0">
              <a:buNone/>
            </a:pPr>
            <a:r>
              <a:rPr lang="de-DE" dirty="0">
                <a:solidFill>
                  <a:schemeClr val="tx1"/>
                </a:solidFill>
              </a:rPr>
              <a:t>Kapitaldienst in % der laufenden Erträge</a:t>
            </a:r>
          </a:p>
          <a:p>
            <a:pPr indent="0">
              <a:buNone/>
            </a:pPr>
            <a:endParaRPr lang="de-DE" dirty="0">
              <a:solidFill>
                <a:schemeClr val="tx1"/>
              </a:solidFill>
            </a:endParaRPr>
          </a:p>
          <a:p>
            <a:pPr indent="0">
              <a:buNone/>
            </a:pPr>
            <a:endParaRPr lang="de-CH" dirty="0">
              <a:solidFill>
                <a:schemeClr val="tx1"/>
              </a:solidFill>
            </a:endParaRPr>
          </a:p>
        </p:txBody>
      </p:sp>
      <p:graphicFrame>
        <p:nvGraphicFramePr>
          <p:cNvPr id="2" name="Tabelle 1">
            <a:extLst>
              <a:ext uri="{FF2B5EF4-FFF2-40B4-BE49-F238E27FC236}">
                <a16:creationId xmlns:a16="http://schemas.microsoft.com/office/drawing/2014/main" id="{506DE8A6-9144-44DE-B47B-A5D65D329E07}"/>
              </a:ext>
            </a:extLst>
          </p:cNvPr>
          <p:cNvGraphicFramePr>
            <a:graphicFrameLocks noGrp="1"/>
          </p:cNvGraphicFramePr>
          <p:nvPr>
            <p:extLst>
              <p:ext uri="{D42A27DB-BD31-4B8C-83A1-F6EECF244321}">
                <p14:modId xmlns:p14="http://schemas.microsoft.com/office/powerpoint/2010/main" val="2126986867"/>
              </p:ext>
            </p:extLst>
          </p:nvPr>
        </p:nvGraphicFramePr>
        <p:xfrm>
          <a:off x="4067735" y="586573"/>
          <a:ext cx="7476566" cy="2239896"/>
        </p:xfrm>
        <a:graphic>
          <a:graphicData uri="http://schemas.openxmlformats.org/drawingml/2006/table">
            <a:tbl>
              <a:tblPr/>
              <a:tblGrid>
                <a:gridCol w="3738283">
                  <a:extLst>
                    <a:ext uri="{9D8B030D-6E8A-4147-A177-3AD203B41FA5}">
                      <a16:colId xmlns:a16="http://schemas.microsoft.com/office/drawing/2014/main" val="452686976"/>
                    </a:ext>
                  </a:extLst>
                </a:gridCol>
                <a:gridCol w="3738283">
                  <a:extLst>
                    <a:ext uri="{9D8B030D-6E8A-4147-A177-3AD203B41FA5}">
                      <a16:colId xmlns:a16="http://schemas.microsoft.com/office/drawing/2014/main" val="3550280169"/>
                    </a:ext>
                  </a:extLst>
                </a:gridCol>
              </a:tblGrid>
              <a:tr h="649797">
                <a:tc>
                  <a:txBody>
                    <a:bodyPr/>
                    <a:lstStyle/>
                    <a:p>
                      <a:pPr algn="l" fontAlgn="b"/>
                      <a:r>
                        <a:rPr lang="de-CH" sz="2400" b="0" i="0" u="none" strike="noStrike" dirty="0">
                          <a:solidFill>
                            <a:schemeClr val="tx1"/>
                          </a:solidFill>
                          <a:effectLst/>
                          <a:latin typeface="Arial" panose="020B0604020202020204" pitchFamily="34" charset="0"/>
                        </a:rPr>
                        <a:t>&lt; 10%</a:t>
                      </a:r>
                    </a:p>
                  </a:txBody>
                  <a:tcPr marL="0" marR="0" marT="0" marB="0" anchor="b">
                    <a:lnL>
                      <a:noFill/>
                    </a:lnL>
                    <a:lnR>
                      <a:noFill/>
                    </a:lnR>
                    <a:lnT>
                      <a:noFill/>
                    </a:lnT>
                    <a:lnB w="6350" cap="flat" cmpd="sng" algn="ctr">
                      <a:solidFill>
                        <a:srgbClr val="A6A6A6"/>
                      </a:solidFill>
                      <a:prstDash val="dot"/>
                      <a:round/>
                      <a:headEnd type="none" w="med" len="med"/>
                      <a:tailEnd type="none" w="med" len="med"/>
                    </a:lnB>
                    <a:solidFill>
                      <a:srgbClr val="EEF7FA"/>
                    </a:solidFill>
                  </a:tcPr>
                </a:tc>
                <a:tc>
                  <a:txBody>
                    <a:bodyPr/>
                    <a:lstStyle/>
                    <a:p>
                      <a:pPr algn="l" fontAlgn="b"/>
                      <a:r>
                        <a:rPr lang="de-CH" sz="2400" b="0" i="0" u="none" strike="noStrike" dirty="0">
                          <a:solidFill>
                            <a:schemeClr val="tx1"/>
                          </a:solidFill>
                          <a:effectLst/>
                          <a:latin typeface="Arial" panose="020B0604020202020204" pitchFamily="34" charset="0"/>
                        </a:rPr>
                        <a:t>schwache Investitionstätigkeit</a:t>
                      </a:r>
                    </a:p>
                  </a:txBody>
                  <a:tcPr marL="0" marR="0" marT="0" marB="0" anchor="b">
                    <a:lnL>
                      <a:noFill/>
                    </a:lnL>
                    <a:lnR>
                      <a:noFill/>
                    </a:lnR>
                    <a:lnT>
                      <a:noFill/>
                    </a:lnT>
                    <a:lnB w="6350" cap="flat" cmpd="sng" algn="ctr">
                      <a:solidFill>
                        <a:srgbClr val="A6A6A6"/>
                      </a:solidFill>
                      <a:prstDash val="dot"/>
                      <a:round/>
                      <a:headEnd type="none" w="med" len="med"/>
                      <a:tailEnd type="none" w="med" len="med"/>
                    </a:lnB>
                    <a:solidFill>
                      <a:srgbClr val="EEF7FA"/>
                    </a:solidFill>
                  </a:tcPr>
                </a:tc>
                <a:extLst>
                  <a:ext uri="{0D108BD9-81ED-4DB2-BD59-A6C34878D82A}">
                    <a16:rowId xmlns:a16="http://schemas.microsoft.com/office/drawing/2014/main" val="3820007016"/>
                  </a:ext>
                </a:extLst>
              </a:tr>
              <a:tr h="388428">
                <a:tc>
                  <a:txBody>
                    <a:bodyPr/>
                    <a:lstStyle/>
                    <a:p>
                      <a:pPr algn="l" fontAlgn="b"/>
                      <a:r>
                        <a:rPr lang="de-CH" sz="2400" b="0" i="0" u="none" strike="noStrike" kern="1200" dirty="0">
                          <a:solidFill>
                            <a:schemeClr val="tx1"/>
                          </a:solidFill>
                          <a:effectLst/>
                          <a:latin typeface="Arial" panose="020B0604020202020204" pitchFamily="34" charset="0"/>
                          <a:ea typeface="+mn-ea"/>
                          <a:cs typeface="+mn-cs"/>
                        </a:rPr>
                        <a:t>10</a:t>
                      </a:r>
                      <a:r>
                        <a:rPr lang="de-CH" sz="2400" b="0" i="0" u="none" strike="noStrike" dirty="0">
                          <a:solidFill>
                            <a:schemeClr val="tx1"/>
                          </a:solidFill>
                          <a:effectLst/>
                          <a:latin typeface="Arial" panose="020B0604020202020204" pitchFamily="34" charset="0"/>
                        </a:rPr>
                        <a:t>% - 20%</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tc>
                  <a:txBody>
                    <a:bodyPr/>
                    <a:lstStyle/>
                    <a:p>
                      <a:pPr algn="l" fontAlgn="b"/>
                      <a:r>
                        <a:rPr lang="de-CH" sz="2400" b="0" i="0" u="none" strike="noStrike" dirty="0">
                          <a:solidFill>
                            <a:schemeClr val="tx1"/>
                          </a:solidFill>
                          <a:effectLst/>
                          <a:latin typeface="Arial" panose="020B0604020202020204" pitchFamily="34" charset="0"/>
                        </a:rPr>
                        <a:t>mittlere Investitionstätigkeit</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extLst>
                  <a:ext uri="{0D108BD9-81ED-4DB2-BD59-A6C34878D82A}">
                    <a16:rowId xmlns:a16="http://schemas.microsoft.com/office/drawing/2014/main" val="3692163362"/>
                  </a:ext>
                </a:extLst>
              </a:tr>
              <a:tr h="388428">
                <a:tc>
                  <a:txBody>
                    <a:bodyPr/>
                    <a:lstStyle/>
                    <a:p>
                      <a:pPr algn="l" fontAlgn="b"/>
                      <a:r>
                        <a:rPr lang="de-CH" sz="2400" b="0" i="0" u="none" strike="noStrike" dirty="0">
                          <a:solidFill>
                            <a:schemeClr val="tx1"/>
                          </a:solidFill>
                          <a:effectLst/>
                          <a:latin typeface="Arial" panose="020B0604020202020204" pitchFamily="34" charset="0"/>
                        </a:rPr>
                        <a:t>20% - 30%</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tc>
                  <a:txBody>
                    <a:bodyPr/>
                    <a:lstStyle/>
                    <a:p>
                      <a:pPr algn="l" fontAlgn="b"/>
                      <a:r>
                        <a:rPr lang="de-CH" sz="2400" b="0" i="0" u="none" strike="noStrike" dirty="0">
                          <a:solidFill>
                            <a:schemeClr val="tx1"/>
                          </a:solidFill>
                          <a:effectLst/>
                          <a:latin typeface="Arial" panose="020B0604020202020204" pitchFamily="34" charset="0"/>
                        </a:rPr>
                        <a:t>starke Investitionstätigkeit</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extLst>
                  <a:ext uri="{0D108BD9-81ED-4DB2-BD59-A6C34878D82A}">
                    <a16:rowId xmlns:a16="http://schemas.microsoft.com/office/drawing/2014/main" val="3239656548"/>
                  </a:ext>
                </a:extLst>
              </a:tr>
              <a:tr h="649797">
                <a:tc>
                  <a:txBody>
                    <a:bodyPr/>
                    <a:lstStyle/>
                    <a:p>
                      <a:pPr algn="l" fontAlgn="b"/>
                      <a:r>
                        <a:rPr lang="de-CH" sz="2400" b="0" i="0" u="none" strike="noStrike" dirty="0">
                          <a:solidFill>
                            <a:schemeClr val="tx1"/>
                          </a:solidFill>
                          <a:effectLst/>
                          <a:latin typeface="Arial" panose="020B0604020202020204" pitchFamily="34" charset="0"/>
                        </a:rPr>
                        <a:t>&gt; 30%</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tc>
                  <a:txBody>
                    <a:bodyPr/>
                    <a:lstStyle/>
                    <a:p>
                      <a:pPr algn="l" fontAlgn="b"/>
                      <a:r>
                        <a:rPr lang="de-CH" sz="2400" b="0" i="0" u="none" strike="noStrike" dirty="0">
                          <a:solidFill>
                            <a:schemeClr val="tx1"/>
                          </a:solidFill>
                          <a:effectLst/>
                          <a:latin typeface="Arial" panose="020B0604020202020204" pitchFamily="34" charset="0"/>
                        </a:rPr>
                        <a:t>sehr starke Investitionstätigkeit</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extLst>
                  <a:ext uri="{0D108BD9-81ED-4DB2-BD59-A6C34878D82A}">
                    <a16:rowId xmlns:a16="http://schemas.microsoft.com/office/drawing/2014/main" val="868717596"/>
                  </a:ext>
                </a:extLst>
              </a:tr>
            </a:tbl>
          </a:graphicData>
        </a:graphic>
      </p:graphicFrame>
      <p:graphicFrame>
        <p:nvGraphicFramePr>
          <p:cNvPr id="9" name="Tabelle 8">
            <a:extLst>
              <a:ext uri="{FF2B5EF4-FFF2-40B4-BE49-F238E27FC236}">
                <a16:creationId xmlns:a16="http://schemas.microsoft.com/office/drawing/2014/main" id="{7B5FD4D0-FE03-F9FA-2032-DB21F8449485}"/>
              </a:ext>
            </a:extLst>
          </p:cNvPr>
          <p:cNvGraphicFramePr>
            <a:graphicFrameLocks noGrp="1"/>
          </p:cNvGraphicFramePr>
          <p:nvPr>
            <p:extLst>
              <p:ext uri="{D42A27DB-BD31-4B8C-83A1-F6EECF244321}">
                <p14:modId xmlns:p14="http://schemas.microsoft.com/office/powerpoint/2010/main" val="555474967"/>
              </p:ext>
            </p:extLst>
          </p:nvPr>
        </p:nvGraphicFramePr>
        <p:xfrm>
          <a:off x="4186527" y="4034749"/>
          <a:ext cx="7357774" cy="1311837"/>
        </p:xfrm>
        <a:graphic>
          <a:graphicData uri="http://schemas.openxmlformats.org/drawingml/2006/table">
            <a:tbl>
              <a:tblPr/>
              <a:tblGrid>
                <a:gridCol w="3678887">
                  <a:extLst>
                    <a:ext uri="{9D8B030D-6E8A-4147-A177-3AD203B41FA5}">
                      <a16:colId xmlns:a16="http://schemas.microsoft.com/office/drawing/2014/main" val="452686976"/>
                    </a:ext>
                  </a:extLst>
                </a:gridCol>
                <a:gridCol w="3678887">
                  <a:extLst>
                    <a:ext uri="{9D8B030D-6E8A-4147-A177-3AD203B41FA5}">
                      <a16:colId xmlns:a16="http://schemas.microsoft.com/office/drawing/2014/main" val="3550280169"/>
                    </a:ext>
                  </a:extLst>
                </a:gridCol>
              </a:tblGrid>
              <a:tr h="437279">
                <a:tc>
                  <a:txBody>
                    <a:bodyPr/>
                    <a:lstStyle/>
                    <a:p>
                      <a:pPr algn="l" fontAlgn="b"/>
                      <a:r>
                        <a:rPr lang="de-CH" sz="2400" b="0" i="0" u="none" strike="noStrike">
                          <a:solidFill>
                            <a:schemeClr val="tx1"/>
                          </a:solidFill>
                          <a:effectLst/>
                          <a:latin typeface="Arial" panose="020B0604020202020204" pitchFamily="34" charset="0"/>
                        </a:rPr>
                        <a:t>&lt; 5%</a:t>
                      </a:r>
                    </a:p>
                  </a:txBody>
                  <a:tcPr marL="0" marR="0" marT="0" marB="0" anchor="b">
                    <a:lnL>
                      <a:noFill/>
                    </a:lnL>
                    <a:lnR>
                      <a:noFill/>
                    </a:lnR>
                    <a:lnT>
                      <a:noFill/>
                    </a:lnT>
                    <a:lnB w="6350" cap="flat" cmpd="sng" algn="ctr">
                      <a:solidFill>
                        <a:srgbClr val="A6A6A6"/>
                      </a:solidFill>
                      <a:prstDash val="dot"/>
                      <a:round/>
                      <a:headEnd type="none" w="med" len="med"/>
                      <a:tailEnd type="none" w="med" len="med"/>
                    </a:lnB>
                    <a:solidFill>
                      <a:srgbClr val="EEF7FA"/>
                    </a:solidFill>
                  </a:tcPr>
                </a:tc>
                <a:tc>
                  <a:txBody>
                    <a:bodyPr/>
                    <a:lstStyle/>
                    <a:p>
                      <a:pPr algn="l" fontAlgn="b"/>
                      <a:r>
                        <a:rPr lang="de-CH" sz="2400" b="0" i="0" u="none" strike="noStrike" dirty="0">
                          <a:solidFill>
                            <a:schemeClr val="tx1"/>
                          </a:solidFill>
                          <a:effectLst/>
                          <a:latin typeface="Arial" panose="020B0604020202020204" pitchFamily="34" charset="0"/>
                        </a:rPr>
                        <a:t>geringe Belastung</a:t>
                      </a:r>
                    </a:p>
                  </a:txBody>
                  <a:tcPr marL="0" marR="0" marT="0" marB="0" anchor="b">
                    <a:lnL>
                      <a:noFill/>
                    </a:lnL>
                    <a:lnR>
                      <a:noFill/>
                    </a:lnR>
                    <a:lnT>
                      <a:noFill/>
                    </a:lnT>
                    <a:lnB w="6350" cap="flat" cmpd="sng" algn="ctr">
                      <a:solidFill>
                        <a:srgbClr val="A6A6A6"/>
                      </a:solidFill>
                      <a:prstDash val="dot"/>
                      <a:round/>
                      <a:headEnd type="none" w="med" len="med"/>
                      <a:tailEnd type="none" w="med" len="med"/>
                    </a:lnB>
                    <a:solidFill>
                      <a:srgbClr val="EEF7FA"/>
                    </a:solidFill>
                  </a:tcPr>
                </a:tc>
                <a:extLst>
                  <a:ext uri="{0D108BD9-81ED-4DB2-BD59-A6C34878D82A}">
                    <a16:rowId xmlns:a16="http://schemas.microsoft.com/office/drawing/2014/main" val="3820007016"/>
                  </a:ext>
                </a:extLst>
              </a:tr>
              <a:tr h="437279">
                <a:tc>
                  <a:txBody>
                    <a:bodyPr/>
                    <a:lstStyle/>
                    <a:p>
                      <a:pPr algn="l" fontAlgn="b"/>
                      <a:r>
                        <a:rPr lang="de-CH" sz="2400" b="0" i="0" u="none" strike="noStrike" dirty="0">
                          <a:solidFill>
                            <a:schemeClr val="tx1"/>
                          </a:solidFill>
                          <a:effectLst/>
                          <a:latin typeface="Arial" panose="020B0604020202020204" pitchFamily="34" charset="0"/>
                        </a:rPr>
                        <a:t>5% - 15%</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tc>
                  <a:txBody>
                    <a:bodyPr/>
                    <a:lstStyle/>
                    <a:p>
                      <a:pPr algn="l" fontAlgn="b"/>
                      <a:r>
                        <a:rPr lang="de-CH" sz="2400" b="0" i="0" u="none" strike="noStrike" dirty="0">
                          <a:solidFill>
                            <a:schemeClr val="tx1"/>
                          </a:solidFill>
                          <a:effectLst/>
                          <a:latin typeface="Arial" panose="020B0604020202020204" pitchFamily="34" charset="0"/>
                        </a:rPr>
                        <a:t>tragbare Belastung</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extLst>
                  <a:ext uri="{0D108BD9-81ED-4DB2-BD59-A6C34878D82A}">
                    <a16:rowId xmlns:a16="http://schemas.microsoft.com/office/drawing/2014/main" val="3692163362"/>
                  </a:ext>
                </a:extLst>
              </a:tr>
              <a:tr h="437279">
                <a:tc>
                  <a:txBody>
                    <a:bodyPr/>
                    <a:lstStyle/>
                    <a:p>
                      <a:pPr algn="l" fontAlgn="b"/>
                      <a:r>
                        <a:rPr lang="de-CH" sz="2400" b="0" i="0" u="none" strike="noStrike" dirty="0">
                          <a:solidFill>
                            <a:schemeClr val="tx1"/>
                          </a:solidFill>
                          <a:effectLst/>
                          <a:latin typeface="Arial" panose="020B0604020202020204" pitchFamily="34" charset="0"/>
                        </a:rPr>
                        <a:t>&gt; 15%</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tc>
                  <a:txBody>
                    <a:bodyPr/>
                    <a:lstStyle/>
                    <a:p>
                      <a:pPr algn="l" fontAlgn="b"/>
                      <a:r>
                        <a:rPr lang="de-CH" sz="2400" b="0" i="0" u="none" strike="noStrike" dirty="0">
                          <a:solidFill>
                            <a:schemeClr val="tx1"/>
                          </a:solidFill>
                          <a:effectLst/>
                          <a:latin typeface="Arial" panose="020B0604020202020204" pitchFamily="34" charset="0"/>
                        </a:rPr>
                        <a:t>hohe Belastung</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extLst>
                  <a:ext uri="{0D108BD9-81ED-4DB2-BD59-A6C34878D82A}">
                    <a16:rowId xmlns:a16="http://schemas.microsoft.com/office/drawing/2014/main" val="3239656548"/>
                  </a:ext>
                </a:extLst>
              </a:tr>
            </a:tbl>
          </a:graphicData>
        </a:graphic>
      </p:graphicFrame>
      <p:sp>
        <p:nvSpPr>
          <p:cNvPr id="4" name="Ellipse 3">
            <a:extLst>
              <a:ext uri="{FF2B5EF4-FFF2-40B4-BE49-F238E27FC236}">
                <a16:creationId xmlns:a16="http://schemas.microsoft.com/office/drawing/2014/main" id="{ADD7B9CF-80F5-DA63-C3D0-DC6299890605}"/>
              </a:ext>
            </a:extLst>
          </p:cNvPr>
          <p:cNvSpPr/>
          <p:nvPr/>
        </p:nvSpPr>
        <p:spPr>
          <a:xfrm>
            <a:off x="3713203" y="2121417"/>
            <a:ext cx="7899400" cy="85720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Ellipse 9">
            <a:extLst>
              <a:ext uri="{FF2B5EF4-FFF2-40B4-BE49-F238E27FC236}">
                <a16:creationId xmlns:a16="http://schemas.microsoft.com/office/drawing/2014/main" id="{DEE73D15-11A3-BFDB-3874-17CAACC2A69D}"/>
              </a:ext>
            </a:extLst>
          </p:cNvPr>
          <p:cNvSpPr/>
          <p:nvPr/>
        </p:nvSpPr>
        <p:spPr>
          <a:xfrm>
            <a:off x="3713203" y="4454100"/>
            <a:ext cx="7491415" cy="57616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355506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BD383"/>
        </a:solidFill>
        <a:effectLst/>
      </p:bgPr>
    </p:bg>
    <p:spTree>
      <p:nvGrpSpPr>
        <p:cNvPr id="1" name="">
          <a:extLst>
            <a:ext uri="{FF2B5EF4-FFF2-40B4-BE49-F238E27FC236}">
              <a16:creationId xmlns:a16="http://schemas.microsoft.com/office/drawing/2014/main" id="{A70D0716-22FA-A309-8D52-219A55AF907A}"/>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57910A69-69FA-9683-E332-477ED5859A0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931737D-482E-A5FA-6FC9-FC1917DD3806}"/>
              </a:ext>
            </a:extLst>
          </p:cNvPr>
          <p:cNvSpPr>
            <a:spLocks noGrp="1"/>
          </p:cNvSpPr>
          <p:nvPr>
            <p:ph type="sldNum" sz="quarter" idx="12"/>
          </p:nvPr>
        </p:nvSpPr>
        <p:spPr/>
        <p:txBody>
          <a:bodyPr/>
          <a:lstStyle/>
          <a:p>
            <a:fld id="{33883982-FD16-464E-B8BE-45F01105FA6D}" type="slidenum">
              <a:rPr lang="de-DE" smtClean="0"/>
              <a:t>32</a:t>
            </a:fld>
            <a:endParaRPr lang="de-DE"/>
          </a:p>
        </p:txBody>
      </p:sp>
      <p:sp>
        <p:nvSpPr>
          <p:cNvPr id="3" name="Inhaltsplatzhalter 2">
            <a:extLst>
              <a:ext uri="{FF2B5EF4-FFF2-40B4-BE49-F238E27FC236}">
                <a16:creationId xmlns:a16="http://schemas.microsoft.com/office/drawing/2014/main" id="{2C973476-4366-9E22-E795-176734660EAE}"/>
              </a:ext>
            </a:extLst>
          </p:cNvPr>
          <p:cNvSpPr>
            <a:spLocks noGrp="1"/>
          </p:cNvSpPr>
          <p:nvPr>
            <p:ph idx="1"/>
          </p:nvPr>
        </p:nvSpPr>
        <p:spPr>
          <a:xfrm>
            <a:off x="381000" y="761418"/>
            <a:ext cx="11417078" cy="5414002"/>
          </a:xfrm>
        </p:spPr>
        <p:txBody>
          <a:bodyPr>
            <a:normAutofit lnSpcReduction="10000"/>
          </a:bodyPr>
          <a:lstStyle/>
          <a:p>
            <a:r>
              <a:rPr lang="de-DE" dirty="0">
                <a:solidFill>
                  <a:schemeClr val="tx1"/>
                </a:solidFill>
              </a:rPr>
              <a:t>Nettovermögen in CHF pro Einwohner</a:t>
            </a:r>
          </a:p>
          <a:p>
            <a:pPr indent="0">
              <a:buNone/>
            </a:pPr>
            <a:r>
              <a:rPr lang="de-DE" dirty="0">
                <a:solidFill>
                  <a:schemeClr val="tx1"/>
                </a:solidFill>
              </a:rPr>
              <a:t>	CHF 10‘928</a:t>
            </a:r>
          </a:p>
          <a:p>
            <a:pPr indent="0">
              <a:buNone/>
            </a:pPr>
            <a:endParaRPr lang="de-DE" dirty="0">
              <a:solidFill>
                <a:schemeClr val="tx1"/>
              </a:solidFill>
            </a:endParaRPr>
          </a:p>
          <a:p>
            <a:pPr indent="0">
              <a:buNone/>
            </a:pPr>
            <a:endParaRPr lang="de-DE" dirty="0">
              <a:solidFill>
                <a:schemeClr val="tx1"/>
              </a:solidFill>
            </a:endParaRPr>
          </a:p>
          <a:p>
            <a:pPr indent="0">
              <a:buNone/>
            </a:pPr>
            <a:endParaRPr lang="de-DE" dirty="0">
              <a:solidFill>
                <a:schemeClr val="tx1"/>
              </a:solidFill>
            </a:endParaRPr>
          </a:p>
          <a:p>
            <a:pPr indent="0">
              <a:buNone/>
            </a:pPr>
            <a:endParaRPr lang="de-DE" dirty="0">
              <a:solidFill>
                <a:schemeClr val="tx1"/>
              </a:solidFill>
            </a:endParaRPr>
          </a:p>
          <a:p>
            <a:pPr indent="0">
              <a:buNone/>
            </a:pPr>
            <a:endParaRPr lang="de-DE" dirty="0">
              <a:solidFill>
                <a:schemeClr val="tx1"/>
              </a:solidFill>
            </a:endParaRPr>
          </a:p>
          <a:p>
            <a:r>
              <a:rPr lang="de-DE" dirty="0">
                <a:solidFill>
                  <a:schemeClr val="tx1"/>
                </a:solidFill>
              </a:rPr>
              <a:t>Selbstfinanzierungsanteil</a:t>
            </a:r>
          </a:p>
          <a:p>
            <a:pPr indent="0">
              <a:buNone/>
            </a:pPr>
            <a:r>
              <a:rPr lang="de-DE" dirty="0">
                <a:solidFill>
                  <a:schemeClr val="tx1"/>
                </a:solidFill>
              </a:rPr>
              <a:t>	20.8 %</a:t>
            </a:r>
          </a:p>
          <a:p>
            <a:pPr indent="0">
              <a:buNone/>
            </a:pPr>
            <a:endParaRPr lang="de-DE" dirty="0">
              <a:solidFill>
                <a:schemeClr val="tx1"/>
              </a:solidFill>
            </a:endParaRPr>
          </a:p>
          <a:p>
            <a:pPr indent="0">
              <a:buNone/>
            </a:pPr>
            <a:r>
              <a:rPr lang="de-DE" dirty="0">
                <a:solidFill>
                  <a:schemeClr val="tx1"/>
                </a:solidFill>
              </a:rPr>
              <a:t>Selbstfinanzierung in % der laufenden Erträge</a:t>
            </a:r>
          </a:p>
          <a:p>
            <a:pPr indent="0">
              <a:buNone/>
            </a:pPr>
            <a:endParaRPr lang="de-DE" dirty="0">
              <a:solidFill>
                <a:schemeClr val="tx1"/>
              </a:solidFill>
            </a:endParaRPr>
          </a:p>
          <a:p>
            <a:pPr indent="0">
              <a:buNone/>
            </a:pPr>
            <a:endParaRPr lang="de-CH" dirty="0">
              <a:solidFill>
                <a:schemeClr val="tx1"/>
              </a:solidFill>
            </a:endParaRPr>
          </a:p>
        </p:txBody>
      </p:sp>
      <p:graphicFrame>
        <p:nvGraphicFramePr>
          <p:cNvPr id="2" name="Tabelle 1">
            <a:extLst>
              <a:ext uri="{FF2B5EF4-FFF2-40B4-BE49-F238E27FC236}">
                <a16:creationId xmlns:a16="http://schemas.microsoft.com/office/drawing/2014/main" id="{911BA4C3-7595-DE4A-EBCE-A03A03C0E4F0}"/>
              </a:ext>
            </a:extLst>
          </p:cNvPr>
          <p:cNvGraphicFramePr>
            <a:graphicFrameLocks noGrp="1"/>
          </p:cNvGraphicFramePr>
          <p:nvPr>
            <p:extLst>
              <p:ext uri="{D42A27DB-BD31-4B8C-83A1-F6EECF244321}">
                <p14:modId xmlns:p14="http://schemas.microsoft.com/office/powerpoint/2010/main" val="1395744641"/>
              </p:ext>
            </p:extLst>
          </p:nvPr>
        </p:nvGraphicFramePr>
        <p:xfrm>
          <a:off x="4571136" y="1282024"/>
          <a:ext cx="6878172" cy="2186395"/>
        </p:xfrm>
        <a:graphic>
          <a:graphicData uri="http://schemas.openxmlformats.org/drawingml/2006/table">
            <a:tbl>
              <a:tblPr/>
              <a:tblGrid>
                <a:gridCol w="3439086">
                  <a:extLst>
                    <a:ext uri="{9D8B030D-6E8A-4147-A177-3AD203B41FA5}">
                      <a16:colId xmlns:a16="http://schemas.microsoft.com/office/drawing/2014/main" val="452686976"/>
                    </a:ext>
                  </a:extLst>
                </a:gridCol>
                <a:gridCol w="3439086">
                  <a:extLst>
                    <a:ext uri="{9D8B030D-6E8A-4147-A177-3AD203B41FA5}">
                      <a16:colId xmlns:a16="http://schemas.microsoft.com/office/drawing/2014/main" val="3550280169"/>
                    </a:ext>
                  </a:extLst>
                </a:gridCol>
              </a:tblGrid>
              <a:tr h="437279">
                <a:tc>
                  <a:txBody>
                    <a:bodyPr/>
                    <a:lstStyle/>
                    <a:p>
                      <a:pPr algn="l" fontAlgn="b"/>
                      <a:r>
                        <a:rPr lang="de-CH" sz="2400" b="0" i="0" u="none" strike="noStrike" dirty="0">
                          <a:solidFill>
                            <a:schemeClr val="tx1"/>
                          </a:solidFill>
                          <a:effectLst/>
                          <a:latin typeface="Arial" panose="020B0604020202020204" pitchFamily="34" charset="0"/>
                        </a:rPr>
                        <a:t>&lt; 0 CHF</a:t>
                      </a:r>
                    </a:p>
                  </a:txBody>
                  <a:tcPr marL="0" marR="0" marT="0" marB="0" anchor="b">
                    <a:lnL>
                      <a:noFill/>
                    </a:lnL>
                    <a:lnR>
                      <a:noFill/>
                    </a:lnR>
                    <a:lnT>
                      <a:noFill/>
                    </a:lnT>
                    <a:lnB w="6350" cap="flat" cmpd="sng" algn="ctr">
                      <a:solidFill>
                        <a:srgbClr val="A6A6A6"/>
                      </a:solidFill>
                      <a:prstDash val="dot"/>
                      <a:round/>
                      <a:headEnd type="none" w="med" len="med"/>
                      <a:tailEnd type="none" w="med" len="med"/>
                    </a:lnB>
                    <a:solidFill>
                      <a:srgbClr val="EEF7FA"/>
                    </a:solidFill>
                  </a:tcPr>
                </a:tc>
                <a:tc>
                  <a:txBody>
                    <a:bodyPr/>
                    <a:lstStyle/>
                    <a:p>
                      <a:pPr algn="l" fontAlgn="b"/>
                      <a:r>
                        <a:rPr lang="de-CH" sz="2400" b="0" i="0" u="none" strike="noStrike" dirty="0">
                          <a:solidFill>
                            <a:schemeClr val="tx1"/>
                          </a:solidFill>
                          <a:effectLst/>
                          <a:latin typeface="Arial" panose="020B0604020202020204" pitchFamily="34" charset="0"/>
                        </a:rPr>
                        <a:t>Nettovermögen</a:t>
                      </a:r>
                    </a:p>
                  </a:txBody>
                  <a:tcPr marL="0" marR="0" marT="0" marB="0" anchor="b">
                    <a:lnL>
                      <a:noFill/>
                    </a:lnL>
                    <a:lnR>
                      <a:noFill/>
                    </a:lnR>
                    <a:lnT>
                      <a:noFill/>
                    </a:lnT>
                    <a:lnB w="6350" cap="flat" cmpd="sng" algn="ctr">
                      <a:solidFill>
                        <a:srgbClr val="A6A6A6"/>
                      </a:solidFill>
                      <a:prstDash val="dot"/>
                      <a:round/>
                      <a:headEnd type="none" w="med" len="med"/>
                      <a:tailEnd type="none" w="med" len="med"/>
                    </a:lnB>
                    <a:solidFill>
                      <a:srgbClr val="EEF7FA"/>
                    </a:solidFill>
                  </a:tcPr>
                </a:tc>
                <a:extLst>
                  <a:ext uri="{0D108BD9-81ED-4DB2-BD59-A6C34878D82A}">
                    <a16:rowId xmlns:a16="http://schemas.microsoft.com/office/drawing/2014/main" val="3820007016"/>
                  </a:ext>
                </a:extLst>
              </a:tr>
              <a:tr h="437279">
                <a:tc>
                  <a:txBody>
                    <a:bodyPr/>
                    <a:lstStyle/>
                    <a:p>
                      <a:pPr algn="l" fontAlgn="b"/>
                      <a:r>
                        <a:rPr lang="de-CH" sz="2400" b="0" i="0" u="none" strike="noStrike" dirty="0">
                          <a:solidFill>
                            <a:schemeClr val="tx1"/>
                          </a:solidFill>
                          <a:effectLst/>
                          <a:latin typeface="Arial" panose="020B0604020202020204" pitchFamily="34" charset="0"/>
                        </a:rPr>
                        <a:t>0 - 1‘000 CHF</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tc>
                  <a:txBody>
                    <a:bodyPr/>
                    <a:lstStyle/>
                    <a:p>
                      <a:pPr algn="l" fontAlgn="b"/>
                      <a:r>
                        <a:rPr lang="de-CH" sz="2400" b="0" i="0" u="none" strike="noStrike" dirty="0">
                          <a:solidFill>
                            <a:schemeClr val="tx1"/>
                          </a:solidFill>
                          <a:effectLst/>
                          <a:latin typeface="Arial" panose="020B0604020202020204" pitchFamily="34" charset="0"/>
                        </a:rPr>
                        <a:t>geringe Verschuldung</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extLst>
                  <a:ext uri="{0D108BD9-81ED-4DB2-BD59-A6C34878D82A}">
                    <a16:rowId xmlns:a16="http://schemas.microsoft.com/office/drawing/2014/main" val="3692163362"/>
                  </a:ext>
                </a:extLst>
              </a:tr>
              <a:tr h="437279">
                <a:tc>
                  <a:txBody>
                    <a:bodyPr/>
                    <a:lstStyle/>
                    <a:p>
                      <a:pPr algn="l" fontAlgn="b"/>
                      <a:r>
                        <a:rPr lang="de-CH" sz="2400" b="0" i="0" u="none" strike="noStrike" dirty="0">
                          <a:solidFill>
                            <a:schemeClr val="tx1"/>
                          </a:solidFill>
                          <a:effectLst/>
                          <a:latin typeface="Arial" panose="020B0604020202020204" pitchFamily="34" charset="0"/>
                        </a:rPr>
                        <a:t>1‘001 - 2‘500 CHF</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tc>
                  <a:txBody>
                    <a:bodyPr/>
                    <a:lstStyle/>
                    <a:p>
                      <a:pPr algn="l" fontAlgn="b"/>
                      <a:r>
                        <a:rPr lang="de-CH" sz="2400" b="0" i="0" u="none" strike="noStrike" dirty="0">
                          <a:solidFill>
                            <a:schemeClr val="tx1"/>
                          </a:solidFill>
                          <a:effectLst/>
                          <a:latin typeface="Arial" panose="020B0604020202020204" pitchFamily="34" charset="0"/>
                        </a:rPr>
                        <a:t>mittlere Verschuldung</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extLst>
                  <a:ext uri="{0D108BD9-81ED-4DB2-BD59-A6C34878D82A}">
                    <a16:rowId xmlns:a16="http://schemas.microsoft.com/office/drawing/2014/main" val="3239656548"/>
                  </a:ext>
                </a:extLst>
              </a:tr>
              <a:tr h="437279">
                <a:tc>
                  <a:txBody>
                    <a:bodyPr/>
                    <a:lstStyle/>
                    <a:p>
                      <a:pPr algn="l" fontAlgn="b"/>
                      <a:r>
                        <a:rPr lang="de-CH" sz="2400" b="0" i="0" u="none" strike="noStrike" dirty="0">
                          <a:solidFill>
                            <a:schemeClr val="tx1"/>
                          </a:solidFill>
                          <a:effectLst/>
                          <a:latin typeface="Arial" panose="020B0604020202020204" pitchFamily="34" charset="0"/>
                        </a:rPr>
                        <a:t>2‘501 - 5‘000 CHF</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tc>
                  <a:txBody>
                    <a:bodyPr/>
                    <a:lstStyle/>
                    <a:p>
                      <a:pPr algn="l" fontAlgn="b"/>
                      <a:r>
                        <a:rPr lang="de-CH" sz="2400" b="0" i="0" u="none" strike="noStrike" dirty="0">
                          <a:solidFill>
                            <a:schemeClr val="tx1"/>
                          </a:solidFill>
                          <a:effectLst/>
                          <a:latin typeface="Arial" panose="020B0604020202020204" pitchFamily="34" charset="0"/>
                        </a:rPr>
                        <a:t>hohe Verschuldung</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extLst>
                  <a:ext uri="{0D108BD9-81ED-4DB2-BD59-A6C34878D82A}">
                    <a16:rowId xmlns:a16="http://schemas.microsoft.com/office/drawing/2014/main" val="3925823739"/>
                  </a:ext>
                </a:extLst>
              </a:tr>
              <a:tr h="437279">
                <a:tc>
                  <a:txBody>
                    <a:bodyPr/>
                    <a:lstStyle/>
                    <a:p>
                      <a:pPr algn="l" fontAlgn="b"/>
                      <a:r>
                        <a:rPr lang="de-CH" sz="2400" b="0" i="0" u="none" strike="noStrike" dirty="0">
                          <a:solidFill>
                            <a:schemeClr val="tx1"/>
                          </a:solidFill>
                          <a:effectLst/>
                          <a:latin typeface="Arial" panose="020B0604020202020204" pitchFamily="34" charset="0"/>
                        </a:rPr>
                        <a:t>&gt; 5'000 CHF</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tc>
                  <a:txBody>
                    <a:bodyPr/>
                    <a:lstStyle/>
                    <a:p>
                      <a:pPr algn="l" fontAlgn="b"/>
                      <a:r>
                        <a:rPr lang="de-CH" sz="2400" b="0" i="0" u="none" strike="noStrike" dirty="0">
                          <a:solidFill>
                            <a:schemeClr val="tx1"/>
                          </a:solidFill>
                          <a:effectLst/>
                          <a:latin typeface="Arial" panose="020B0604020202020204" pitchFamily="34" charset="0"/>
                        </a:rPr>
                        <a:t>sehr hohe Verschuldung</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extLst>
                  <a:ext uri="{0D108BD9-81ED-4DB2-BD59-A6C34878D82A}">
                    <a16:rowId xmlns:a16="http://schemas.microsoft.com/office/drawing/2014/main" val="3097737301"/>
                  </a:ext>
                </a:extLst>
              </a:tr>
            </a:tbl>
          </a:graphicData>
        </a:graphic>
      </p:graphicFrame>
      <p:graphicFrame>
        <p:nvGraphicFramePr>
          <p:cNvPr id="9" name="Tabelle 8">
            <a:extLst>
              <a:ext uri="{FF2B5EF4-FFF2-40B4-BE49-F238E27FC236}">
                <a16:creationId xmlns:a16="http://schemas.microsoft.com/office/drawing/2014/main" id="{BB3FA33A-2D65-7D50-9A9A-16F41C07C148}"/>
              </a:ext>
            </a:extLst>
          </p:cNvPr>
          <p:cNvGraphicFramePr>
            <a:graphicFrameLocks noGrp="1"/>
          </p:cNvGraphicFramePr>
          <p:nvPr>
            <p:extLst>
              <p:ext uri="{D42A27DB-BD31-4B8C-83A1-F6EECF244321}">
                <p14:modId xmlns:p14="http://schemas.microsoft.com/office/powerpoint/2010/main" val="2132665852"/>
              </p:ext>
            </p:extLst>
          </p:nvPr>
        </p:nvGraphicFramePr>
        <p:xfrm>
          <a:off x="5524755" y="3989025"/>
          <a:ext cx="4970931" cy="1311837"/>
        </p:xfrm>
        <a:graphic>
          <a:graphicData uri="http://schemas.openxmlformats.org/drawingml/2006/table">
            <a:tbl>
              <a:tblPr/>
              <a:tblGrid>
                <a:gridCol w="1824321">
                  <a:extLst>
                    <a:ext uri="{9D8B030D-6E8A-4147-A177-3AD203B41FA5}">
                      <a16:colId xmlns:a16="http://schemas.microsoft.com/office/drawing/2014/main" val="452686976"/>
                    </a:ext>
                  </a:extLst>
                </a:gridCol>
                <a:gridCol w="3146610">
                  <a:extLst>
                    <a:ext uri="{9D8B030D-6E8A-4147-A177-3AD203B41FA5}">
                      <a16:colId xmlns:a16="http://schemas.microsoft.com/office/drawing/2014/main" val="3550280169"/>
                    </a:ext>
                  </a:extLst>
                </a:gridCol>
              </a:tblGrid>
              <a:tr h="437279">
                <a:tc>
                  <a:txBody>
                    <a:bodyPr/>
                    <a:lstStyle/>
                    <a:p>
                      <a:pPr algn="l" fontAlgn="b"/>
                      <a:r>
                        <a:rPr lang="de-CH" sz="2400" b="0" i="0" u="none" strike="noStrike" dirty="0">
                          <a:solidFill>
                            <a:schemeClr val="tx1"/>
                          </a:solidFill>
                          <a:effectLst/>
                          <a:latin typeface="Arial" panose="020B0604020202020204" pitchFamily="34" charset="0"/>
                        </a:rPr>
                        <a:t>&gt; 20%</a:t>
                      </a:r>
                    </a:p>
                  </a:txBody>
                  <a:tcPr marL="0" marR="0" marT="0" marB="0" anchor="b">
                    <a:lnL>
                      <a:noFill/>
                    </a:lnL>
                    <a:lnR>
                      <a:noFill/>
                    </a:lnR>
                    <a:lnT>
                      <a:noFill/>
                    </a:lnT>
                    <a:lnB w="6350" cap="flat" cmpd="sng" algn="ctr">
                      <a:solidFill>
                        <a:srgbClr val="A6A6A6"/>
                      </a:solidFill>
                      <a:prstDash val="dot"/>
                      <a:round/>
                      <a:headEnd type="none" w="med" len="med"/>
                      <a:tailEnd type="none" w="med" len="med"/>
                    </a:lnB>
                    <a:solidFill>
                      <a:srgbClr val="EEF7FA"/>
                    </a:solidFill>
                  </a:tcPr>
                </a:tc>
                <a:tc>
                  <a:txBody>
                    <a:bodyPr/>
                    <a:lstStyle/>
                    <a:p>
                      <a:pPr algn="l" fontAlgn="b"/>
                      <a:r>
                        <a:rPr lang="de-CH" sz="2400" b="0" i="0" u="none" strike="noStrike" dirty="0">
                          <a:solidFill>
                            <a:schemeClr val="tx1"/>
                          </a:solidFill>
                          <a:effectLst/>
                          <a:latin typeface="Arial" panose="020B0604020202020204" pitchFamily="34" charset="0"/>
                        </a:rPr>
                        <a:t>gut</a:t>
                      </a:r>
                    </a:p>
                  </a:txBody>
                  <a:tcPr marL="0" marR="0" marT="0" marB="0" anchor="b">
                    <a:lnL>
                      <a:noFill/>
                    </a:lnL>
                    <a:lnR>
                      <a:noFill/>
                    </a:lnR>
                    <a:lnT>
                      <a:noFill/>
                    </a:lnT>
                    <a:lnB w="6350" cap="flat" cmpd="sng" algn="ctr">
                      <a:solidFill>
                        <a:srgbClr val="A6A6A6"/>
                      </a:solidFill>
                      <a:prstDash val="dot"/>
                      <a:round/>
                      <a:headEnd type="none" w="med" len="med"/>
                      <a:tailEnd type="none" w="med" len="med"/>
                    </a:lnB>
                    <a:solidFill>
                      <a:srgbClr val="EEF7FA"/>
                    </a:solidFill>
                  </a:tcPr>
                </a:tc>
                <a:extLst>
                  <a:ext uri="{0D108BD9-81ED-4DB2-BD59-A6C34878D82A}">
                    <a16:rowId xmlns:a16="http://schemas.microsoft.com/office/drawing/2014/main" val="3820007016"/>
                  </a:ext>
                </a:extLst>
              </a:tr>
              <a:tr h="437279">
                <a:tc>
                  <a:txBody>
                    <a:bodyPr/>
                    <a:lstStyle/>
                    <a:p>
                      <a:pPr algn="l" fontAlgn="b"/>
                      <a:r>
                        <a:rPr lang="de-CH" sz="2400" b="0" i="0" u="none" strike="noStrike" dirty="0">
                          <a:solidFill>
                            <a:schemeClr val="tx1"/>
                          </a:solidFill>
                          <a:effectLst/>
                          <a:latin typeface="Arial" panose="020B0604020202020204" pitchFamily="34" charset="0"/>
                        </a:rPr>
                        <a:t>10% - 20%</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tc>
                  <a:txBody>
                    <a:bodyPr/>
                    <a:lstStyle/>
                    <a:p>
                      <a:pPr algn="l" fontAlgn="b"/>
                      <a:r>
                        <a:rPr lang="de-CH" sz="2400" b="0" i="0" u="none" strike="noStrike" dirty="0">
                          <a:solidFill>
                            <a:schemeClr val="tx1"/>
                          </a:solidFill>
                          <a:effectLst/>
                          <a:latin typeface="Arial" panose="020B0604020202020204" pitchFamily="34" charset="0"/>
                        </a:rPr>
                        <a:t>mittel</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DAEFF5"/>
                    </a:solidFill>
                  </a:tcPr>
                </a:tc>
                <a:extLst>
                  <a:ext uri="{0D108BD9-81ED-4DB2-BD59-A6C34878D82A}">
                    <a16:rowId xmlns:a16="http://schemas.microsoft.com/office/drawing/2014/main" val="3692163362"/>
                  </a:ext>
                </a:extLst>
              </a:tr>
              <a:tr h="437279">
                <a:tc>
                  <a:txBody>
                    <a:bodyPr/>
                    <a:lstStyle/>
                    <a:p>
                      <a:pPr algn="l" fontAlgn="b"/>
                      <a:r>
                        <a:rPr lang="de-CH" sz="2400" b="0" i="0" u="none" strike="noStrike" dirty="0">
                          <a:solidFill>
                            <a:schemeClr val="tx1"/>
                          </a:solidFill>
                          <a:effectLst/>
                          <a:latin typeface="Arial" panose="020B0604020202020204" pitchFamily="34" charset="0"/>
                        </a:rPr>
                        <a:t>&lt; 10%</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tc>
                  <a:txBody>
                    <a:bodyPr/>
                    <a:lstStyle/>
                    <a:p>
                      <a:pPr algn="l" fontAlgn="b"/>
                      <a:r>
                        <a:rPr lang="de-CH" sz="2400" b="0" i="0" u="none" strike="noStrike" dirty="0">
                          <a:solidFill>
                            <a:schemeClr val="tx1"/>
                          </a:solidFill>
                          <a:effectLst/>
                          <a:latin typeface="Arial" panose="020B0604020202020204" pitchFamily="34" charset="0"/>
                        </a:rPr>
                        <a:t>schlecht</a:t>
                      </a:r>
                    </a:p>
                  </a:txBody>
                  <a:tcPr marL="0" marR="0" marT="0" marB="0" anchor="b">
                    <a:lnL>
                      <a:noFill/>
                    </a:lnL>
                    <a:lnR>
                      <a:noFill/>
                    </a:lnR>
                    <a:lnT w="6350" cap="flat" cmpd="sng" algn="ctr">
                      <a:solidFill>
                        <a:srgbClr val="A6A6A6"/>
                      </a:solidFill>
                      <a:prstDash val="dot"/>
                      <a:round/>
                      <a:headEnd type="none" w="med" len="med"/>
                      <a:tailEnd type="none" w="med" len="med"/>
                    </a:lnT>
                    <a:lnB w="6350" cap="flat" cmpd="sng" algn="ctr">
                      <a:solidFill>
                        <a:srgbClr val="A6A6A6"/>
                      </a:solidFill>
                      <a:prstDash val="dot"/>
                      <a:round/>
                      <a:headEnd type="none" w="med" len="med"/>
                      <a:tailEnd type="none" w="med" len="med"/>
                    </a:lnB>
                    <a:solidFill>
                      <a:srgbClr val="EEF7FA"/>
                    </a:solidFill>
                  </a:tcPr>
                </a:tc>
                <a:extLst>
                  <a:ext uri="{0D108BD9-81ED-4DB2-BD59-A6C34878D82A}">
                    <a16:rowId xmlns:a16="http://schemas.microsoft.com/office/drawing/2014/main" val="3239656548"/>
                  </a:ext>
                </a:extLst>
              </a:tr>
            </a:tbl>
          </a:graphicData>
        </a:graphic>
      </p:graphicFrame>
      <p:sp>
        <p:nvSpPr>
          <p:cNvPr id="4" name="Ellipse 3">
            <a:extLst>
              <a:ext uri="{FF2B5EF4-FFF2-40B4-BE49-F238E27FC236}">
                <a16:creationId xmlns:a16="http://schemas.microsoft.com/office/drawing/2014/main" id="{674C47B8-8A7D-06C0-B5C0-C15A5B7F0B60}"/>
              </a:ext>
            </a:extLst>
          </p:cNvPr>
          <p:cNvSpPr/>
          <p:nvPr/>
        </p:nvSpPr>
        <p:spPr>
          <a:xfrm>
            <a:off x="4396714" y="1282024"/>
            <a:ext cx="7227015" cy="53706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Ellipse 9">
            <a:extLst>
              <a:ext uri="{FF2B5EF4-FFF2-40B4-BE49-F238E27FC236}">
                <a16:creationId xmlns:a16="http://schemas.microsoft.com/office/drawing/2014/main" id="{3441ACE3-D160-3B8F-B790-4A920CB94A0B}"/>
              </a:ext>
            </a:extLst>
          </p:cNvPr>
          <p:cNvSpPr/>
          <p:nvPr/>
        </p:nvSpPr>
        <p:spPr>
          <a:xfrm>
            <a:off x="5194433" y="3957675"/>
            <a:ext cx="5045792" cy="57616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325143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extLst>
              <a:ext uri="{837473B0-CC2E-450A-ABE3-18F120FF3D39}">
                <a1611:picAttrSrcUrl xmlns:a1611="http://schemas.microsoft.com/office/drawing/2016/11/main" r:id="rId4"/>
              </a:ext>
            </a:extLst>
          </a:blip>
          <a:srcRect/>
          <a:stretch>
            <a:fillRect t="-9000" b="-9000"/>
          </a:stretch>
        </a:blipFill>
        <a:effectLst/>
      </p:bgPr>
    </p:bg>
    <p:spTree>
      <p:nvGrpSpPr>
        <p:cNvPr id="1" name="">
          <a:extLst>
            <a:ext uri="{FF2B5EF4-FFF2-40B4-BE49-F238E27FC236}">
              <a16:creationId xmlns:a16="http://schemas.microsoft.com/office/drawing/2014/main" id="{4340DEF9-FF8F-5162-0378-1CEDBD10FB23}"/>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4CDE5472-8FAE-AD02-CA48-A7E90014059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609904A-61D7-BE20-56AE-36F494E304E8}"/>
              </a:ext>
            </a:extLst>
          </p:cNvPr>
          <p:cNvSpPr>
            <a:spLocks noGrp="1"/>
          </p:cNvSpPr>
          <p:nvPr>
            <p:ph type="sldNum" sz="quarter" idx="12"/>
          </p:nvPr>
        </p:nvSpPr>
        <p:spPr/>
        <p:txBody>
          <a:bodyPr/>
          <a:lstStyle/>
          <a:p>
            <a:fld id="{33883982-FD16-464E-B8BE-45F01105FA6D}" type="slidenum">
              <a:rPr lang="de-DE" smtClean="0"/>
              <a:t>33</a:t>
            </a:fld>
            <a:endParaRPr lang="de-DE"/>
          </a:p>
        </p:txBody>
      </p:sp>
      <p:grpSp>
        <p:nvGrpSpPr>
          <p:cNvPr id="3" name="Gruppieren 2">
            <a:extLst>
              <a:ext uri="{FF2B5EF4-FFF2-40B4-BE49-F238E27FC236}">
                <a16:creationId xmlns:a16="http://schemas.microsoft.com/office/drawing/2014/main" id="{67B5030D-7FAD-202F-C451-0B9C44EE0537}"/>
              </a:ext>
            </a:extLst>
          </p:cNvPr>
          <p:cNvGrpSpPr/>
          <p:nvPr/>
        </p:nvGrpSpPr>
        <p:grpSpPr>
          <a:xfrm>
            <a:off x="2785274" y="319087"/>
            <a:ext cx="6621450" cy="6219825"/>
            <a:chOff x="2960700" y="136525"/>
            <a:chExt cx="6621450" cy="6219825"/>
          </a:xfrm>
        </p:grpSpPr>
        <p:sp>
          <p:nvSpPr>
            <p:cNvPr id="7" name="Ellipse 6">
              <a:extLst>
                <a:ext uri="{FF2B5EF4-FFF2-40B4-BE49-F238E27FC236}">
                  <a16:creationId xmlns:a16="http://schemas.microsoft.com/office/drawing/2014/main" id="{7DDF69C3-823B-B72E-5777-8E454DDF00AB}"/>
                </a:ext>
              </a:extLst>
            </p:cNvPr>
            <p:cNvSpPr/>
            <p:nvPr/>
          </p:nvSpPr>
          <p:spPr>
            <a:xfrm>
              <a:off x="2960700" y="136525"/>
              <a:ext cx="6621450" cy="6219825"/>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de-CH" dirty="0">
                <a:solidFill>
                  <a:schemeClr val="tx1"/>
                </a:solidFill>
              </a:endParaRPr>
            </a:p>
          </p:txBody>
        </p:sp>
        <p:sp>
          <p:nvSpPr>
            <p:cNvPr id="13" name="Textfeld 12">
              <a:extLst>
                <a:ext uri="{FF2B5EF4-FFF2-40B4-BE49-F238E27FC236}">
                  <a16:creationId xmlns:a16="http://schemas.microsoft.com/office/drawing/2014/main" id="{84513B0C-0CD5-6A43-9166-BBDC17E07D03}"/>
                </a:ext>
              </a:extLst>
            </p:cNvPr>
            <p:cNvSpPr txBox="1"/>
            <p:nvPr/>
          </p:nvSpPr>
          <p:spPr>
            <a:xfrm>
              <a:off x="3227399" y="4272977"/>
              <a:ext cx="6096000" cy="1200329"/>
            </a:xfrm>
            <a:prstGeom prst="rect">
              <a:avLst/>
            </a:prstGeom>
            <a:noFill/>
          </p:spPr>
          <p:txBody>
            <a:bodyPr wrap="square">
              <a:spAutoFit/>
            </a:bodyPr>
            <a:lstStyle/>
            <a:p>
              <a:pPr algn="ctr"/>
              <a:r>
                <a:rPr lang="de-DE" sz="7200" dirty="0" err="1">
                  <a:solidFill>
                    <a:schemeClr val="tx1"/>
                  </a:solidFill>
                </a:rPr>
                <a:t>Cashflow</a:t>
              </a:r>
              <a:endParaRPr lang="de-CH" sz="7200" dirty="0">
                <a:solidFill>
                  <a:schemeClr val="tx1"/>
                </a:solidFill>
              </a:endParaRPr>
            </a:p>
          </p:txBody>
        </p:sp>
        <p:pic>
          <p:nvPicPr>
            <p:cNvPr id="2" name="Grafik 1" descr="Lenkrad mit einfarbiger Füllung">
              <a:extLst>
                <a:ext uri="{FF2B5EF4-FFF2-40B4-BE49-F238E27FC236}">
                  <a16:creationId xmlns:a16="http://schemas.microsoft.com/office/drawing/2014/main" id="{5DB0CC70-DC28-5506-0426-11B9035936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54283" y="532917"/>
              <a:ext cx="3842233" cy="3842233"/>
            </a:xfrm>
            <a:prstGeom prst="rect">
              <a:avLst/>
            </a:prstGeom>
          </p:spPr>
        </p:pic>
      </p:grpSp>
    </p:spTree>
    <p:extLst>
      <p:ext uri="{BB962C8B-B14F-4D97-AF65-F5344CB8AC3E}">
        <p14:creationId xmlns:p14="http://schemas.microsoft.com/office/powerpoint/2010/main" val="2630335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BD383"/>
        </a:solidFill>
        <a:effectLst/>
      </p:bgPr>
    </p:bg>
    <p:spTree>
      <p:nvGrpSpPr>
        <p:cNvPr id="1" name="">
          <a:extLst>
            <a:ext uri="{FF2B5EF4-FFF2-40B4-BE49-F238E27FC236}">
              <a16:creationId xmlns:a16="http://schemas.microsoft.com/office/drawing/2014/main" id="{53019B18-1992-9230-D8D2-B47219E04DDD}"/>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C8EB293E-DBBA-8DAC-8A2A-29998195BFA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852E6CB-7A86-3EB2-C07F-EBC95A07A1D6}"/>
              </a:ext>
            </a:extLst>
          </p:cNvPr>
          <p:cNvSpPr>
            <a:spLocks noGrp="1"/>
          </p:cNvSpPr>
          <p:nvPr>
            <p:ph type="sldNum" sz="quarter" idx="12"/>
          </p:nvPr>
        </p:nvSpPr>
        <p:spPr/>
        <p:txBody>
          <a:bodyPr/>
          <a:lstStyle/>
          <a:p>
            <a:fld id="{33883982-FD16-464E-B8BE-45F01105FA6D}" type="slidenum">
              <a:rPr lang="de-DE" smtClean="0"/>
              <a:t>34</a:t>
            </a:fld>
            <a:endParaRPr lang="de-DE"/>
          </a:p>
        </p:txBody>
      </p:sp>
      <p:pic>
        <p:nvPicPr>
          <p:cNvPr id="7" name="Grafik 6">
            <a:extLst>
              <a:ext uri="{FF2B5EF4-FFF2-40B4-BE49-F238E27FC236}">
                <a16:creationId xmlns:a16="http://schemas.microsoft.com/office/drawing/2014/main" id="{9BDB6CA7-4DF1-33F2-74E2-35F3D778B33C}"/>
              </a:ext>
            </a:extLst>
          </p:cNvPr>
          <p:cNvPicPr>
            <a:picLocks noChangeAspect="1"/>
          </p:cNvPicPr>
          <p:nvPr/>
        </p:nvPicPr>
        <p:blipFill>
          <a:blip r:embed="rId3"/>
          <a:srcRect/>
          <a:stretch/>
        </p:blipFill>
        <p:spPr>
          <a:xfrm>
            <a:off x="5673692" y="202242"/>
            <a:ext cx="1142436" cy="1073728"/>
          </a:xfrm>
          <a:prstGeom prst="rect">
            <a:avLst/>
          </a:prstGeom>
        </p:spPr>
      </p:pic>
      <p:graphicFrame>
        <p:nvGraphicFramePr>
          <p:cNvPr id="11" name="Inhaltsplatzhalter 10">
            <a:extLst>
              <a:ext uri="{FF2B5EF4-FFF2-40B4-BE49-F238E27FC236}">
                <a16:creationId xmlns:a16="http://schemas.microsoft.com/office/drawing/2014/main" id="{ED5E6164-B735-74FF-7143-E4ABE3995637}"/>
              </a:ext>
            </a:extLst>
          </p:cNvPr>
          <p:cNvGraphicFramePr>
            <a:graphicFrameLocks noGrp="1"/>
          </p:cNvGraphicFramePr>
          <p:nvPr>
            <p:ph idx="1"/>
            <p:extLst>
              <p:ext uri="{D42A27DB-BD31-4B8C-83A1-F6EECF244321}">
                <p14:modId xmlns:p14="http://schemas.microsoft.com/office/powerpoint/2010/main" val="398619318"/>
              </p:ext>
            </p:extLst>
          </p:nvPr>
        </p:nvGraphicFramePr>
        <p:xfrm>
          <a:off x="-168093" y="1092200"/>
          <a:ext cx="11683570" cy="519271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90738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a:extLst>
            <a:ext uri="{FF2B5EF4-FFF2-40B4-BE49-F238E27FC236}">
              <a16:creationId xmlns:a16="http://schemas.microsoft.com/office/drawing/2014/main" id="{C3CE49A2-808A-6B92-4065-A8867C87161A}"/>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9BBF79A6-AF60-9FAD-C464-28CE5C938DE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1D08807-73DA-2AEE-ED70-B03236B7C262}"/>
              </a:ext>
            </a:extLst>
          </p:cNvPr>
          <p:cNvSpPr>
            <a:spLocks noGrp="1"/>
          </p:cNvSpPr>
          <p:nvPr>
            <p:ph type="sldNum" sz="quarter" idx="12"/>
          </p:nvPr>
        </p:nvSpPr>
        <p:spPr/>
        <p:txBody>
          <a:bodyPr/>
          <a:lstStyle/>
          <a:p>
            <a:fld id="{33883982-FD16-464E-B8BE-45F01105FA6D}" type="slidenum">
              <a:rPr lang="de-DE" smtClean="0"/>
              <a:t>35</a:t>
            </a:fld>
            <a:endParaRPr lang="de-DE"/>
          </a:p>
        </p:txBody>
      </p:sp>
      <p:grpSp>
        <p:nvGrpSpPr>
          <p:cNvPr id="3" name="Gruppieren 2">
            <a:extLst>
              <a:ext uri="{FF2B5EF4-FFF2-40B4-BE49-F238E27FC236}">
                <a16:creationId xmlns:a16="http://schemas.microsoft.com/office/drawing/2014/main" id="{1012C948-6A32-2D0A-1FF9-790DCA8EDAF9}"/>
              </a:ext>
            </a:extLst>
          </p:cNvPr>
          <p:cNvGrpSpPr/>
          <p:nvPr/>
        </p:nvGrpSpPr>
        <p:grpSpPr>
          <a:xfrm>
            <a:off x="2861474" y="-125413"/>
            <a:ext cx="6469050" cy="6664325"/>
            <a:chOff x="2960700" y="-307975"/>
            <a:chExt cx="6469050" cy="6664325"/>
          </a:xfrm>
        </p:grpSpPr>
        <p:sp>
          <p:nvSpPr>
            <p:cNvPr id="7" name="Ellipse 6">
              <a:extLst>
                <a:ext uri="{FF2B5EF4-FFF2-40B4-BE49-F238E27FC236}">
                  <a16:creationId xmlns:a16="http://schemas.microsoft.com/office/drawing/2014/main" id="{38F35560-34B9-61B3-0A27-1ED7467265AA}"/>
                </a:ext>
              </a:extLst>
            </p:cNvPr>
            <p:cNvSpPr/>
            <p:nvPr/>
          </p:nvSpPr>
          <p:spPr>
            <a:xfrm>
              <a:off x="2960700" y="136525"/>
              <a:ext cx="6469050" cy="6219825"/>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de-CH" dirty="0">
                <a:solidFill>
                  <a:schemeClr val="tx1"/>
                </a:solidFill>
              </a:endParaRPr>
            </a:p>
          </p:txBody>
        </p:sp>
        <p:sp>
          <p:nvSpPr>
            <p:cNvPr id="13" name="Textfeld 12">
              <a:extLst>
                <a:ext uri="{FF2B5EF4-FFF2-40B4-BE49-F238E27FC236}">
                  <a16:creationId xmlns:a16="http://schemas.microsoft.com/office/drawing/2014/main" id="{F6A8E44B-316C-498D-DEBD-E4E7DC7DF2DA}"/>
                </a:ext>
              </a:extLst>
            </p:cNvPr>
            <p:cNvSpPr txBox="1"/>
            <p:nvPr/>
          </p:nvSpPr>
          <p:spPr>
            <a:xfrm>
              <a:off x="3135300" y="3842486"/>
              <a:ext cx="6096000" cy="1200329"/>
            </a:xfrm>
            <a:prstGeom prst="rect">
              <a:avLst/>
            </a:prstGeom>
            <a:noFill/>
          </p:spPr>
          <p:txBody>
            <a:bodyPr wrap="square">
              <a:spAutoFit/>
            </a:bodyPr>
            <a:lstStyle/>
            <a:p>
              <a:pPr algn="ctr"/>
              <a:r>
                <a:rPr lang="de-DE" sz="7200" dirty="0">
                  <a:solidFill>
                    <a:schemeClr val="tx1"/>
                  </a:solidFill>
                </a:rPr>
                <a:t>Investitionen</a:t>
              </a:r>
              <a:endParaRPr lang="de-CH" sz="7200" dirty="0">
                <a:solidFill>
                  <a:schemeClr val="tx1"/>
                </a:solidFill>
              </a:endParaRPr>
            </a:p>
          </p:txBody>
        </p:sp>
        <p:pic>
          <p:nvPicPr>
            <p:cNvPr id="2" name="Grafik 1" descr="Ein Bild, das Entwurf, weiß, Design enthält.&#10;&#10;Automatisch generierte Beschreibung">
              <a:extLst>
                <a:ext uri="{FF2B5EF4-FFF2-40B4-BE49-F238E27FC236}">
                  <a16:creationId xmlns:a16="http://schemas.microsoft.com/office/drawing/2014/main" id="{CD161501-C2D8-028B-105A-293073BA6CA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232150" y="-307975"/>
              <a:ext cx="5537271" cy="5537271"/>
            </a:xfrm>
            <a:prstGeom prst="rect">
              <a:avLst/>
            </a:prstGeom>
          </p:spPr>
        </p:pic>
      </p:grpSp>
    </p:spTree>
    <p:extLst>
      <p:ext uri="{BB962C8B-B14F-4D97-AF65-F5344CB8AC3E}">
        <p14:creationId xmlns:p14="http://schemas.microsoft.com/office/powerpoint/2010/main" val="2271844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BD383"/>
        </a:solidFill>
        <a:effectLst/>
      </p:bgPr>
    </p:bg>
    <p:spTree>
      <p:nvGrpSpPr>
        <p:cNvPr id="1" name="">
          <a:extLst>
            <a:ext uri="{FF2B5EF4-FFF2-40B4-BE49-F238E27FC236}">
              <a16:creationId xmlns:a16="http://schemas.microsoft.com/office/drawing/2014/main" id="{47982D07-3B7C-E1EF-4805-C569ED6ACBC7}"/>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8354B5F2-7181-3B1A-7CCF-7F9C8439583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6746A01-EDA5-78CA-BF35-2DFF4F54FD14}"/>
              </a:ext>
            </a:extLst>
          </p:cNvPr>
          <p:cNvSpPr>
            <a:spLocks noGrp="1"/>
          </p:cNvSpPr>
          <p:nvPr>
            <p:ph type="sldNum" sz="quarter" idx="12"/>
          </p:nvPr>
        </p:nvSpPr>
        <p:spPr/>
        <p:txBody>
          <a:bodyPr/>
          <a:lstStyle/>
          <a:p>
            <a:fld id="{33883982-FD16-464E-B8BE-45F01105FA6D}" type="slidenum">
              <a:rPr lang="de-DE" smtClean="0"/>
              <a:t>36</a:t>
            </a:fld>
            <a:endParaRPr lang="de-DE"/>
          </a:p>
        </p:txBody>
      </p:sp>
      <p:graphicFrame>
        <p:nvGraphicFramePr>
          <p:cNvPr id="9" name="Inhaltsplatzhalter 8">
            <a:extLst>
              <a:ext uri="{FF2B5EF4-FFF2-40B4-BE49-F238E27FC236}">
                <a16:creationId xmlns:a16="http://schemas.microsoft.com/office/drawing/2014/main" id="{5210488E-1E01-4C4E-9F45-9554AB832852}"/>
              </a:ext>
            </a:extLst>
          </p:cNvPr>
          <p:cNvGraphicFramePr>
            <a:graphicFrameLocks noGrp="1"/>
          </p:cNvGraphicFramePr>
          <p:nvPr>
            <p:ph idx="1"/>
            <p:extLst>
              <p:ext uri="{D42A27DB-BD31-4B8C-83A1-F6EECF244321}">
                <p14:modId xmlns:p14="http://schemas.microsoft.com/office/powerpoint/2010/main" val="2467757759"/>
              </p:ext>
            </p:extLst>
          </p:nvPr>
        </p:nvGraphicFramePr>
        <p:xfrm>
          <a:off x="621047" y="520700"/>
          <a:ext cx="10949903" cy="5436347"/>
        </p:xfrm>
        <a:graphic>
          <a:graphicData uri="http://schemas.openxmlformats.org/drawingml/2006/table">
            <a:tbl>
              <a:tblPr firstRow="1" firstCol="1" bandRow="1">
                <a:tableStyleId>{5C22544A-7EE6-4342-B048-85BDC9FD1C3A}</a:tableStyleId>
              </a:tblPr>
              <a:tblGrid>
                <a:gridCol w="8212427">
                  <a:extLst>
                    <a:ext uri="{9D8B030D-6E8A-4147-A177-3AD203B41FA5}">
                      <a16:colId xmlns:a16="http://schemas.microsoft.com/office/drawing/2014/main" val="3082081094"/>
                    </a:ext>
                  </a:extLst>
                </a:gridCol>
                <a:gridCol w="2737476">
                  <a:extLst>
                    <a:ext uri="{9D8B030D-6E8A-4147-A177-3AD203B41FA5}">
                      <a16:colId xmlns:a16="http://schemas.microsoft.com/office/drawing/2014/main" val="1532517095"/>
                    </a:ext>
                  </a:extLst>
                </a:gridCol>
              </a:tblGrid>
              <a:tr h="776621">
                <a:tc>
                  <a:txBody>
                    <a:bodyPr/>
                    <a:lstStyle/>
                    <a:p>
                      <a:pPr algn="l">
                        <a:lnSpc>
                          <a:spcPct val="115000"/>
                        </a:lnSpc>
                        <a:spcBef>
                          <a:spcPts val="1000"/>
                        </a:spcBef>
                        <a:spcAft>
                          <a:spcPts val="1000"/>
                        </a:spcAft>
                      </a:pPr>
                      <a:r>
                        <a:rPr lang="de-CH" sz="2200" b="1" cap="small" dirty="0">
                          <a:solidFill>
                            <a:schemeClr val="tx1"/>
                          </a:solidFill>
                          <a:effectLst/>
                        </a:rPr>
                        <a:t>Überblick der geplanten Investitionsprojekte Ab 200 </a:t>
                      </a:r>
                      <a:r>
                        <a:rPr lang="de-CH" sz="2200" b="1" cap="small" dirty="0" err="1">
                          <a:solidFill>
                            <a:schemeClr val="tx1"/>
                          </a:solidFill>
                          <a:effectLst/>
                        </a:rPr>
                        <a:t>TCHF</a:t>
                      </a:r>
                      <a:endParaRPr lang="de-CH" sz="22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a:solidFill>
                            <a:schemeClr val="tx1"/>
                          </a:solidFill>
                          <a:effectLst/>
                        </a:rPr>
                        <a:t> </a:t>
                      </a:r>
                      <a:endParaRPr lang="de-CH" sz="22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3894532016"/>
                  </a:ext>
                </a:extLst>
              </a:tr>
              <a:tr h="776621">
                <a:tc>
                  <a:txBody>
                    <a:bodyPr/>
                    <a:lstStyle/>
                    <a:p>
                      <a:pPr algn="l">
                        <a:lnSpc>
                          <a:spcPct val="115000"/>
                        </a:lnSpc>
                        <a:spcBef>
                          <a:spcPts val="1000"/>
                        </a:spcBef>
                        <a:spcAft>
                          <a:spcPts val="1000"/>
                        </a:spcAft>
                      </a:pPr>
                      <a:r>
                        <a:rPr lang="de-CH" sz="2200" b="1" cap="small" dirty="0">
                          <a:solidFill>
                            <a:schemeClr val="tx1"/>
                          </a:solidFill>
                          <a:effectLst/>
                        </a:rPr>
                        <a:t>Neubau Schulliegenschaft</a:t>
                      </a:r>
                      <a:endParaRPr lang="de-CH" sz="22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dirty="0">
                          <a:solidFill>
                            <a:schemeClr val="tx1"/>
                          </a:solidFill>
                          <a:effectLst/>
                        </a:rPr>
                        <a:t>                    7’250 </a:t>
                      </a:r>
                      <a:endParaRPr lang="de-CH" sz="22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3845929584"/>
                  </a:ext>
                </a:extLst>
              </a:tr>
              <a:tr h="776621">
                <a:tc>
                  <a:txBody>
                    <a:bodyPr/>
                    <a:lstStyle/>
                    <a:p>
                      <a:pPr algn="l">
                        <a:lnSpc>
                          <a:spcPct val="115000"/>
                        </a:lnSpc>
                        <a:spcBef>
                          <a:spcPts val="1000"/>
                        </a:spcBef>
                        <a:spcAft>
                          <a:spcPts val="1000"/>
                        </a:spcAft>
                      </a:pPr>
                      <a:r>
                        <a:rPr lang="de-CH" sz="2200" b="1" cap="small" dirty="0">
                          <a:solidFill>
                            <a:schemeClr val="tx1"/>
                          </a:solidFill>
                          <a:effectLst/>
                        </a:rPr>
                        <a:t>Erneuerung Wasserbau</a:t>
                      </a:r>
                      <a:endParaRPr lang="de-CH" sz="22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a:solidFill>
                            <a:schemeClr val="tx1"/>
                          </a:solidFill>
                          <a:effectLst/>
                        </a:rPr>
                        <a:t>                    3’190 </a:t>
                      </a:r>
                      <a:endParaRPr lang="de-CH" sz="22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3951871999"/>
                  </a:ext>
                </a:extLst>
              </a:tr>
              <a:tr h="776621">
                <a:tc>
                  <a:txBody>
                    <a:bodyPr/>
                    <a:lstStyle/>
                    <a:p>
                      <a:pPr algn="l">
                        <a:lnSpc>
                          <a:spcPct val="115000"/>
                        </a:lnSpc>
                        <a:spcBef>
                          <a:spcPts val="1000"/>
                        </a:spcBef>
                        <a:spcAft>
                          <a:spcPts val="1000"/>
                        </a:spcAft>
                      </a:pPr>
                      <a:r>
                        <a:rPr lang="de-CH" sz="2200" b="1" cap="small" dirty="0">
                          <a:solidFill>
                            <a:schemeClr val="tx1"/>
                          </a:solidFill>
                          <a:effectLst/>
                        </a:rPr>
                        <a:t>Erneuerung Strassen und Verkehrswege</a:t>
                      </a:r>
                      <a:endParaRPr lang="de-CH" sz="22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a:solidFill>
                            <a:schemeClr val="tx1"/>
                          </a:solidFill>
                          <a:effectLst/>
                        </a:rPr>
                        <a:t>                    2’440 </a:t>
                      </a:r>
                      <a:endParaRPr lang="de-CH" sz="22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1724535125"/>
                  </a:ext>
                </a:extLst>
              </a:tr>
              <a:tr h="776621">
                <a:tc>
                  <a:txBody>
                    <a:bodyPr/>
                    <a:lstStyle/>
                    <a:p>
                      <a:pPr algn="l">
                        <a:lnSpc>
                          <a:spcPct val="115000"/>
                        </a:lnSpc>
                        <a:spcBef>
                          <a:spcPts val="1000"/>
                        </a:spcBef>
                        <a:spcAft>
                          <a:spcPts val="1000"/>
                        </a:spcAft>
                      </a:pPr>
                      <a:r>
                        <a:rPr lang="de-CH" sz="2200" b="1" cap="small" dirty="0">
                          <a:solidFill>
                            <a:schemeClr val="tx1"/>
                          </a:solidFill>
                          <a:effectLst/>
                        </a:rPr>
                        <a:t>Erneuerungen Reservoirs</a:t>
                      </a:r>
                      <a:endParaRPr lang="de-CH" sz="22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a:solidFill>
                            <a:schemeClr val="tx1"/>
                          </a:solidFill>
                          <a:effectLst/>
                        </a:rPr>
                        <a:t>                    2’340 </a:t>
                      </a:r>
                      <a:endParaRPr lang="de-CH" sz="22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2493291691"/>
                  </a:ext>
                </a:extLst>
              </a:tr>
              <a:tr h="776621">
                <a:tc>
                  <a:txBody>
                    <a:bodyPr/>
                    <a:lstStyle/>
                    <a:p>
                      <a:pPr algn="l">
                        <a:lnSpc>
                          <a:spcPct val="115000"/>
                        </a:lnSpc>
                        <a:spcBef>
                          <a:spcPts val="1000"/>
                        </a:spcBef>
                        <a:spcAft>
                          <a:spcPts val="1000"/>
                        </a:spcAft>
                      </a:pPr>
                      <a:r>
                        <a:rPr lang="de-CH" sz="2200" b="1" cap="small" dirty="0">
                          <a:solidFill>
                            <a:schemeClr val="tx1"/>
                          </a:solidFill>
                          <a:effectLst/>
                        </a:rPr>
                        <a:t>Erneuerungen Verteilnetz</a:t>
                      </a:r>
                      <a:endParaRPr lang="de-CH" sz="22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dirty="0">
                          <a:solidFill>
                            <a:schemeClr val="tx1"/>
                          </a:solidFill>
                          <a:effectLst/>
                        </a:rPr>
                        <a:t>                    1’700 </a:t>
                      </a:r>
                      <a:endParaRPr lang="de-CH" sz="22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851556638"/>
                  </a:ext>
                </a:extLst>
              </a:tr>
              <a:tr h="776621">
                <a:tc>
                  <a:txBody>
                    <a:bodyPr/>
                    <a:lstStyle/>
                    <a:p>
                      <a:pPr algn="l">
                        <a:lnSpc>
                          <a:spcPct val="115000"/>
                        </a:lnSpc>
                        <a:spcBef>
                          <a:spcPts val="1000"/>
                        </a:spcBef>
                        <a:spcAft>
                          <a:spcPts val="1000"/>
                        </a:spcAft>
                      </a:pPr>
                      <a:r>
                        <a:rPr lang="de-CH" sz="2200" b="1" cap="small">
                          <a:solidFill>
                            <a:schemeClr val="tx1"/>
                          </a:solidFill>
                          <a:effectLst/>
                        </a:rPr>
                        <a:t>Neubau Schutzbauten (Lawinen/Steinschlag)</a:t>
                      </a:r>
                      <a:endParaRPr lang="de-CH" sz="22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dirty="0">
                          <a:solidFill>
                            <a:schemeClr val="tx1"/>
                          </a:solidFill>
                          <a:effectLst/>
                        </a:rPr>
                        <a:t>                    1’185 </a:t>
                      </a:r>
                      <a:endParaRPr lang="de-CH" sz="22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3048260037"/>
                  </a:ext>
                </a:extLst>
              </a:tr>
            </a:tbl>
          </a:graphicData>
        </a:graphic>
      </p:graphicFrame>
    </p:spTree>
    <p:extLst>
      <p:ext uri="{BB962C8B-B14F-4D97-AF65-F5344CB8AC3E}">
        <p14:creationId xmlns:p14="http://schemas.microsoft.com/office/powerpoint/2010/main" val="3997122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BD383"/>
        </a:solidFill>
        <a:effectLst/>
      </p:bgPr>
    </p:bg>
    <p:spTree>
      <p:nvGrpSpPr>
        <p:cNvPr id="1" name="">
          <a:extLst>
            <a:ext uri="{FF2B5EF4-FFF2-40B4-BE49-F238E27FC236}">
              <a16:creationId xmlns:a16="http://schemas.microsoft.com/office/drawing/2014/main" id="{1984D56D-B2E5-6C4C-4E9A-7C3B1014AC6D}"/>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33015EC0-FE15-4870-D665-F0B330CBEA5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A13BB90-FAAD-5992-6E31-F8F733BF503E}"/>
              </a:ext>
            </a:extLst>
          </p:cNvPr>
          <p:cNvSpPr>
            <a:spLocks noGrp="1"/>
          </p:cNvSpPr>
          <p:nvPr>
            <p:ph type="sldNum" sz="quarter" idx="12"/>
          </p:nvPr>
        </p:nvSpPr>
        <p:spPr/>
        <p:txBody>
          <a:bodyPr/>
          <a:lstStyle/>
          <a:p>
            <a:fld id="{33883982-FD16-464E-B8BE-45F01105FA6D}" type="slidenum">
              <a:rPr lang="de-DE" smtClean="0"/>
              <a:t>37</a:t>
            </a:fld>
            <a:endParaRPr lang="de-DE"/>
          </a:p>
        </p:txBody>
      </p:sp>
      <p:graphicFrame>
        <p:nvGraphicFramePr>
          <p:cNvPr id="9" name="Inhaltsplatzhalter 8">
            <a:extLst>
              <a:ext uri="{FF2B5EF4-FFF2-40B4-BE49-F238E27FC236}">
                <a16:creationId xmlns:a16="http://schemas.microsoft.com/office/drawing/2014/main" id="{7872B642-462E-F0A1-65CF-BB0202A414DF}"/>
              </a:ext>
            </a:extLst>
          </p:cNvPr>
          <p:cNvGraphicFramePr>
            <a:graphicFrameLocks noGrp="1"/>
          </p:cNvGraphicFramePr>
          <p:nvPr>
            <p:ph idx="1"/>
            <p:extLst>
              <p:ext uri="{D42A27DB-BD31-4B8C-83A1-F6EECF244321}">
                <p14:modId xmlns:p14="http://schemas.microsoft.com/office/powerpoint/2010/main" val="1936158824"/>
              </p:ext>
            </p:extLst>
          </p:nvPr>
        </p:nvGraphicFramePr>
        <p:xfrm>
          <a:off x="621047" y="412750"/>
          <a:ext cx="10949903" cy="5715000"/>
        </p:xfrm>
        <a:graphic>
          <a:graphicData uri="http://schemas.openxmlformats.org/drawingml/2006/table">
            <a:tbl>
              <a:tblPr firstRow="1" firstCol="1" bandRow="1">
                <a:tableStyleId>{5C22544A-7EE6-4342-B048-85BDC9FD1C3A}</a:tableStyleId>
              </a:tblPr>
              <a:tblGrid>
                <a:gridCol w="8212427">
                  <a:extLst>
                    <a:ext uri="{9D8B030D-6E8A-4147-A177-3AD203B41FA5}">
                      <a16:colId xmlns:a16="http://schemas.microsoft.com/office/drawing/2014/main" val="3082081094"/>
                    </a:ext>
                  </a:extLst>
                </a:gridCol>
                <a:gridCol w="2737476">
                  <a:extLst>
                    <a:ext uri="{9D8B030D-6E8A-4147-A177-3AD203B41FA5}">
                      <a16:colId xmlns:a16="http://schemas.microsoft.com/office/drawing/2014/main" val="1532517095"/>
                    </a:ext>
                  </a:extLst>
                </a:gridCol>
              </a:tblGrid>
              <a:tr h="714375">
                <a:tc>
                  <a:txBody>
                    <a:bodyPr/>
                    <a:lstStyle/>
                    <a:p>
                      <a:pPr algn="l">
                        <a:lnSpc>
                          <a:spcPct val="115000"/>
                        </a:lnSpc>
                        <a:spcBef>
                          <a:spcPts val="1000"/>
                        </a:spcBef>
                        <a:spcAft>
                          <a:spcPts val="1000"/>
                        </a:spcAft>
                      </a:pPr>
                      <a:r>
                        <a:rPr lang="de-CH" sz="2200" b="1" cap="small" dirty="0">
                          <a:solidFill>
                            <a:schemeClr val="tx1"/>
                          </a:solidFill>
                          <a:effectLst/>
                        </a:rPr>
                        <a:t>Überblick der geplanten Investitionsprojekte Ab 200 </a:t>
                      </a:r>
                      <a:r>
                        <a:rPr lang="de-CH" sz="2200" b="1" cap="small" dirty="0" err="1">
                          <a:solidFill>
                            <a:schemeClr val="tx1"/>
                          </a:solidFill>
                          <a:effectLst/>
                        </a:rPr>
                        <a:t>TCHF</a:t>
                      </a:r>
                      <a:endParaRPr lang="de-CH" sz="22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a:solidFill>
                            <a:schemeClr val="tx1"/>
                          </a:solidFill>
                          <a:effectLst/>
                        </a:rPr>
                        <a:t> </a:t>
                      </a:r>
                      <a:endParaRPr lang="de-CH" sz="22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3894532016"/>
                  </a:ext>
                </a:extLst>
              </a:tr>
              <a:tr h="714375">
                <a:tc>
                  <a:txBody>
                    <a:bodyPr/>
                    <a:lstStyle/>
                    <a:p>
                      <a:pPr algn="l">
                        <a:lnSpc>
                          <a:spcPct val="115000"/>
                        </a:lnSpc>
                        <a:spcBef>
                          <a:spcPts val="1000"/>
                        </a:spcBef>
                        <a:spcAft>
                          <a:spcPts val="1000"/>
                        </a:spcAft>
                      </a:pPr>
                      <a:r>
                        <a:rPr lang="de-CH" sz="2200" b="1" cap="small" dirty="0">
                          <a:solidFill>
                            <a:schemeClr val="tx1"/>
                          </a:solidFill>
                          <a:effectLst/>
                        </a:rPr>
                        <a:t>Innenausbau Immobilien Kita</a:t>
                      </a:r>
                      <a:endParaRPr lang="de-CH" sz="22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dirty="0">
                          <a:solidFill>
                            <a:schemeClr val="tx1"/>
                          </a:solidFill>
                          <a:effectLst/>
                        </a:rPr>
                        <a:t>                    1’125 </a:t>
                      </a:r>
                      <a:endParaRPr lang="de-CH" sz="22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344724399"/>
                  </a:ext>
                </a:extLst>
              </a:tr>
              <a:tr h="714375">
                <a:tc>
                  <a:txBody>
                    <a:bodyPr/>
                    <a:lstStyle/>
                    <a:p>
                      <a:pPr algn="l">
                        <a:lnSpc>
                          <a:spcPct val="115000"/>
                        </a:lnSpc>
                        <a:spcBef>
                          <a:spcPts val="1000"/>
                        </a:spcBef>
                        <a:spcAft>
                          <a:spcPts val="1000"/>
                        </a:spcAft>
                      </a:pPr>
                      <a:r>
                        <a:rPr lang="de-CH" sz="2200" b="1" cap="small" dirty="0">
                          <a:solidFill>
                            <a:schemeClr val="tx1"/>
                          </a:solidFill>
                          <a:effectLst/>
                        </a:rPr>
                        <a:t>Planung Strassen und Verkehrswege</a:t>
                      </a:r>
                      <a:endParaRPr lang="de-CH" sz="22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a:solidFill>
                            <a:schemeClr val="tx1"/>
                          </a:solidFill>
                          <a:effectLst/>
                        </a:rPr>
                        <a:t>                    1’000 </a:t>
                      </a:r>
                      <a:endParaRPr lang="de-CH" sz="22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597036285"/>
                  </a:ext>
                </a:extLst>
              </a:tr>
              <a:tr h="714375">
                <a:tc>
                  <a:txBody>
                    <a:bodyPr/>
                    <a:lstStyle/>
                    <a:p>
                      <a:pPr algn="l">
                        <a:lnSpc>
                          <a:spcPct val="115000"/>
                        </a:lnSpc>
                        <a:spcBef>
                          <a:spcPts val="1000"/>
                        </a:spcBef>
                        <a:spcAft>
                          <a:spcPts val="1000"/>
                        </a:spcAft>
                      </a:pPr>
                      <a:r>
                        <a:rPr lang="de-CH" sz="2200" b="1" cap="small">
                          <a:solidFill>
                            <a:schemeClr val="tx1"/>
                          </a:solidFill>
                          <a:effectLst/>
                        </a:rPr>
                        <a:t>Neubau Tiefbauten</a:t>
                      </a:r>
                      <a:endParaRPr lang="de-CH" sz="22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a:solidFill>
                            <a:schemeClr val="tx1"/>
                          </a:solidFill>
                          <a:effectLst/>
                        </a:rPr>
                        <a:t>                       860 </a:t>
                      </a:r>
                      <a:endParaRPr lang="de-CH" sz="22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1944561279"/>
                  </a:ext>
                </a:extLst>
              </a:tr>
              <a:tr h="714375">
                <a:tc>
                  <a:txBody>
                    <a:bodyPr/>
                    <a:lstStyle/>
                    <a:p>
                      <a:pPr algn="l">
                        <a:lnSpc>
                          <a:spcPct val="115000"/>
                        </a:lnSpc>
                        <a:spcBef>
                          <a:spcPts val="1000"/>
                        </a:spcBef>
                        <a:spcAft>
                          <a:spcPts val="1000"/>
                        </a:spcAft>
                      </a:pPr>
                      <a:r>
                        <a:rPr lang="de-CH" sz="2200" b="1" cap="small" dirty="0">
                          <a:solidFill>
                            <a:schemeClr val="tx1"/>
                          </a:solidFill>
                          <a:effectLst/>
                        </a:rPr>
                        <a:t>Kauf Hochbauten FV</a:t>
                      </a:r>
                      <a:endParaRPr lang="de-CH" sz="22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a:solidFill>
                            <a:schemeClr val="tx1"/>
                          </a:solidFill>
                          <a:effectLst/>
                        </a:rPr>
                        <a:t>                       830 </a:t>
                      </a:r>
                      <a:endParaRPr lang="de-CH" sz="22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1122038072"/>
                  </a:ext>
                </a:extLst>
              </a:tr>
              <a:tr h="714375">
                <a:tc>
                  <a:txBody>
                    <a:bodyPr/>
                    <a:lstStyle/>
                    <a:p>
                      <a:pPr algn="l">
                        <a:lnSpc>
                          <a:spcPct val="115000"/>
                        </a:lnSpc>
                        <a:spcBef>
                          <a:spcPts val="1000"/>
                        </a:spcBef>
                        <a:spcAft>
                          <a:spcPts val="1000"/>
                        </a:spcAft>
                      </a:pPr>
                      <a:r>
                        <a:rPr lang="de-CH" sz="2200" b="1" cap="small">
                          <a:solidFill>
                            <a:schemeClr val="tx1"/>
                          </a:solidFill>
                          <a:effectLst/>
                        </a:rPr>
                        <a:t>Erneuerungen Kanalisation</a:t>
                      </a:r>
                      <a:endParaRPr lang="de-CH" sz="22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a:solidFill>
                            <a:schemeClr val="tx1"/>
                          </a:solidFill>
                          <a:effectLst/>
                        </a:rPr>
                        <a:t>                       820 </a:t>
                      </a:r>
                      <a:endParaRPr lang="de-CH" sz="22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302611071"/>
                  </a:ext>
                </a:extLst>
              </a:tr>
              <a:tr h="714375">
                <a:tc>
                  <a:txBody>
                    <a:bodyPr/>
                    <a:lstStyle/>
                    <a:p>
                      <a:pPr algn="l">
                        <a:lnSpc>
                          <a:spcPct val="115000"/>
                        </a:lnSpc>
                        <a:spcBef>
                          <a:spcPts val="1000"/>
                        </a:spcBef>
                        <a:spcAft>
                          <a:spcPts val="1000"/>
                        </a:spcAft>
                      </a:pPr>
                      <a:r>
                        <a:rPr lang="de-CH" sz="2200" b="1" cap="small">
                          <a:solidFill>
                            <a:schemeClr val="tx1"/>
                          </a:solidFill>
                          <a:effectLst/>
                        </a:rPr>
                        <a:t>Übrige Sachanlagen E-Bus Telematik</a:t>
                      </a:r>
                      <a:endParaRPr lang="de-CH" sz="22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a:solidFill>
                            <a:schemeClr val="tx1"/>
                          </a:solidFill>
                          <a:effectLst/>
                        </a:rPr>
                        <a:t>                       800 </a:t>
                      </a:r>
                      <a:endParaRPr lang="de-CH" sz="22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432757835"/>
                  </a:ext>
                </a:extLst>
              </a:tr>
              <a:tr h="714375">
                <a:tc>
                  <a:txBody>
                    <a:bodyPr/>
                    <a:lstStyle/>
                    <a:p>
                      <a:pPr algn="l">
                        <a:lnSpc>
                          <a:spcPct val="115000"/>
                        </a:lnSpc>
                        <a:spcBef>
                          <a:spcPts val="1000"/>
                        </a:spcBef>
                        <a:spcAft>
                          <a:spcPts val="1000"/>
                        </a:spcAft>
                      </a:pPr>
                      <a:r>
                        <a:rPr lang="de-CH" sz="2200" b="1" cap="small" dirty="0">
                          <a:solidFill>
                            <a:schemeClr val="tx1"/>
                          </a:solidFill>
                          <a:effectLst/>
                        </a:rPr>
                        <a:t>Beitrag an Kantonsstrassennetz</a:t>
                      </a:r>
                      <a:endParaRPr lang="de-CH" sz="22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dirty="0">
                          <a:solidFill>
                            <a:schemeClr val="tx1"/>
                          </a:solidFill>
                          <a:effectLst/>
                        </a:rPr>
                        <a:t>                       670 </a:t>
                      </a:r>
                      <a:endParaRPr lang="de-CH" sz="22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2595742364"/>
                  </a:ext>
                </a:extLst>
              </a:tr>
            </a:tbl>
          </a:graphicData>
        </a:graphic>
      </p:graphicFrame>
    </p:spTree>
    <p:extLst>
      <p:ext uri="{BB962C8B-B14F-4D97-AF65-F5344CB8AC3E}">
        <p14:creationId xmlns:p14="http://schemas.microsoft.com/office/powerpoint/2010/main" val="334957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BD383"/>
        </a:solidFill>
        <a:effectLst/>
      </p:bgPr>
    </p:bg>
    <p:spTree>
      <p:nvGrpSpPr>
        <p:cNvPr id="1" name="">
          <a:extLst>
            <a:ext uri="{FF2B5EF4-FFF2-40B4-BE49-F238E27FC236}">
              <a16:creationId xmlns:a16="http://schemas.microsoft.com/office/drawing/2014/main" id="{DEB70F0C-5BF7-118E-2BD1-D218F3AB0964}"/>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ACCA575B-4DF4-4EE7-24E4-1904D2A3935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C44E360-AA95-7D50-B6D3-FA9B202EF12C}"/>
              </a:ext>
            </a:extLst>
          </p:cNvPr>
          <p:cNvSpPr>
            <a:spLocks noGrp="1"/>
          </p:cNvSpPr>
          <p:nvPr>
            <p:ph type="sldNum" sz="quarter" idx="12"/>
          </p:nvPr>
        </p:nvSpPr>
        <p:spPr/>
        <p:txBody>
          <a:bodyPr/>
          <a:lstStyle/>
          <a:p>
            <a:fld id="{33883982-FD16-464E-B8BE-45F01105FA6D}" type="slidenum">
              <a:rPr lang="de-DE" smtClean="0"/>
              <a:t>38</a:t>
            </a:fld>
            <a:endParaRPr lang="de-DE"/>
          </a:p>
        </p:txBody>
      </p:sp>
      <p:graphicFrame>
        <p:nvGraphicFramePr>
          <p:cNvPr id="9" name="Inhaltsplatzhalter 8">
            <a:extLst>
              <a:ext uri="{FF2B5EF4-FFF2-40B4-BE49-F238E27FC236}">
                <a16:creationId xmlns:a16="http://schemas.microsoft.com/office/drawing/2014/main" id="{6DEDF212-517C-F4E0-148E-9CF4B55EE6C1}"/>
              </a:ext>
            </a:extLst>
          </p:cNvPr>
          <p:cNvGraphicFramePr>
            <a:graphicFrameLocks noGrp="1"/>
          </p:cNvGraphicFramePr>
          <p:nvPr>
            <p:ph idx="1"/>
            <p:extLst>
              <p:ext uri="{D42A27DB-BD31-4B8C-83A1-F6EECF244321}">
                <p14:modId xmlns:p14="http://schemas.microsoft.com/office/powerpoint/2010/main" val="635094724"/>
              </p:ext>
            </p:extLst>
          </p:nvPr>
        </p:nvGraphicFramePr>
        <p:xfrm>
          <a:off x="621047" y="381000"/>
          <a:ext cx="10949903" cy="5785252"/>
        </p:xfrm>
        <a:graphic>
          <a:graphicData uri="http://schemas.openxmlformats.org/drawingml/2006/table">
            <a:tbl>
              <a:tblPr firstRow="1" firstCol="1" bandRow="1">
                <a:tableStyleId>{5C22544A-7EE6-4342-B048-85BDC9FD1C3A}</a:tableStyleId>
              </a:tblPr>
              <a:tblGrid>
                <a:gridCol w="8212427">
                  <a:extLst>
                    <a:ext uri="{9D8B030D-6E8A-4147-A177-3AD203B41FA5}">
                      <a16:colId xmlns:a16="http://schemas.microsoft.com/office/drawing/2014/main" val="3082081094"/>
                    </a:ext>
                  </a:extLst>
                </a:gridCol>
                <a:gridCol w="2737476">
                  <a:extLst>
                    <a:ext uri="{9D8B030D-6E8A-4147-A177-3AD203B41FA5}">
                      <a16:colId xmlns:a16="http://schemas.microsoft.com/office/drawing/2014/main" val="1532517095"/>
                    </a:ext>
                  </a:extLst>
                </a:gridCol>
              </a:tblGrid>
              <a:tr h="525932">
                <a:tc>
                  <a:txBody>
                    <a:bodyPr/>
                    <a:lstStyle/>
                    <a:p>
                      <a:pPr algn="l">
                        <a:lnSpc>
                          <a:spcPct val="115000"/>
                        </a:lnSpc>
                        <a:spcBef>
                          <a:spcPts val="1000"/>
                        </a:spcBef>
                        <a:spcAft>
                          <a:spcPts val="1000"/>
                        </a:spcAft>
                      </a:pPr>
                      <a:r>
                        <a:rPr lang="de-CH" sz="2200" b="1" cap="small" dirty="0">
                          <a:solidFill>
                            <a:schemeClr val="tx1"/>
                          </a:solidFill>
                          <a:effectLst/>
                        </a:rPr>
                        <a:t>Überblick der geplanten Investitionsprojekte Ab 200 </a:t>
                      </a:r>
                      <a:r>
                        <a:rPr lang="de-CH" sz="2200" b="1" cap="small" dirty="0" err="1">
                          <a:solidFill>
                            <a:schemeClr val="tx1"/>
                          </a:solidFill>
                          <a:effectLst/>
                        </a:rPr>
                        <a:t>TCHF</a:t>
                      </a:r>
                      <a:endParaRPr lang="de-CH" sz="22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a:solidFill>
                            <a:schemeClr val="tx1"/>
                          </a:solidFill>
                          <a:effectLst/>
                        </a:rPr>
                        <a:t> </a:t>
                      </a:r>
                      <a:endParaRPr lang="de-CH" sz="22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3894532016"/>
                  </a:ext>
                </a:extLst>
              </a:tr>
              <a:tr h="525932">
                <a:tc>
                  <a:txBody>
                    <a:bodyPr/>
                    <a:lstStyle/>
                    <a:p>
                      <a:pPr algn="l">
                        <a:lnSpc>
                          <a:spcPct val="115000"/>
                        </a:lnSpc>
                        <a:spcBef>
                          <a:spcPts val="1000"/>
                        </a:spcBef>
                        <a:spcAft>
                          <a:spcPts val="1000"/>
                        </a:spcAft>
                      </a:pPr>
                      <a:r>
                        <a:rPr lang="de-CH" sz="2200" b="1" cap="small">
                          <a:solidFill>
                            <a:schemeClr val="tx1"/>
                          </a:solidFill>
                          <a:effectLst/>
                        </a:rPr>
                        <a:t>Investitionsbeiträge Glasfasernetz</a:t>
                      </a:r>
                      <a:endParaRPr lang="de-CH" sz="22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dirty="0">
                          <a:solidFill>
                            <a:schemeClr val="tx1"/>
                          </a:solidFill>
                          <a:effectLst/>
                        </a:rPr>
                        <a:t>                       600 </a:t>
                      </a:r>
                      <a:endParaRPr lang="de-CH" sz="22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1077758929"/>
                  </a:ext>
                </a:extLst>
              </a:tr>
              <a:tr h="525932">
                <a:tc>
                  <a:txBody>
                    <a:bodyPr/>
                    <a:lstStyle/>
                    <a:p>
                      <a:pPr algn="l">
                        <a:lnSpc>
                          <a:spcPct val="115000"/>
                        </a:lnSpc>
                        <a:spcBef>
                          <a:spcPts val="1000"/>
                        </a:spcBef>
                        <a:spcAft>
                          <a:spcPts val="1000"/>
                        </a:spcAft>
                      </a:pPr>
                      <a:r>
                        <a:rPr lang="de-CH" sz="2200" b="1" cap="small">
                          <a:solidFill>
                            <a:schemeClr val="tx1"/>
                          </a:solidFill>
                          <a:effectLst/>
                        </a:rPr>
                        <a:t>Erneuerungen Quellfassungen</a:t>
                      </a:r>
                      <a:endParaRPr lang="de-CH" sz="22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a:solidFill>
                            <a:schemeClr val="tx1"/>
                          </a:solidFill>
                          <a:effectLst/>
                        </a:rPr>
                        <a:t>                       580 </a:t>
                      </a:r>
                      <a:endParaRPr lang="de-CH" sz="22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1019111272"/>
                  </a:ext>
                </a:extLst>
              </a:tr>
              <a:tr h="525932">
                <a:tc>
                  <a:txBody>
                    <a:bodyPr/>
                    <a:lstStyle/>
                    <a:p>
                      <a:pPr algn="l">
                        <a:lnSpc>
                          <a:spcPct val="115000"/>
                        </a:lnSpc>
                        <a:spcBef>
                          <a:spcPts val="1000"/>
                        </a:spcBef>
                        <a:spcAft>
                          <a:spcPts val="1000"/>
                        </a:spcAft>
                      </a:pPr>
                      <a:r>
                        <a:rPr lang="de-CH" sz="2200" b="1" cap="small">
                          <a:solidFill>
                            <a:schemeClr val="tx1"/>
                          </a:solidFill>
                          <a:effectLst/>
                        </a:rPr>
                        <a:t>Erneuerungen Transportleitungen</a:t>
                      </a:r>
                      <a:endParaRPr lang="de-CH" sz="22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a:solidFill>
                            <a:schemeClr val="tx1"/>
                          </a:solidFill>
                          <a:effectLst/>
                        </a:rPr>
                        <a:t>                       550 </a:t>
                      </a:r>
                      <a:endParaRPr lang="de-CH" sz="22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2937990359"/>
                  </a:ext>
                </a:extLst>
              </a:tr>
              <a:tr h="525932">
                <a:tc>
                  <a:txBody>
                    <a:bodyPr/>
                    <a:lstStyle/>
                    <a:p>
                      <a:pPr algn="l">
                        <a:lnSpc>
                          <a:spcPct val="115000"/>
                        </a:lnSpc>
                        <a:spcBef>
                          <a:spcPts val="1000"/>
                        </a:spcBef>
                        <a:spcAft>
                          <a:spcPts val="1000"/>
                        </a:spcAft>
                      </a:pPr>
                      <a:r>
                        <a:rPr lang="de-CH" sz="2200" b="1" cap="small">
                          <a:solidFill>
                            <a:schemeClr val="tx1"/>
                          </a:solidFill>
                          <a:effectLst/>
                        </a:rPr>
                        <a:t>Neubau Strassen und Verkehrswege</a:t>
                      </a:r>
                      <a:endParaRPr lang="de-CH" sz="22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a:solidFill>
                            <a:schemeClr val="tx1"/>
                          </a:solidFill>
                          <a:effectLst/>
                        </a:rPr>
                        <a:t>                       500 </a:t>
                      </a:r>
                      <a:endParaRPr lang="de-CH" sz="22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672792917"/>
                  </a:ext>
                </a:extLst>
              </a:tr>
              <a:tr h="525932">
                <a:tc>
                  <a:txBody>
                    <a:bodyPr/>
                    <a:lstStyle/>
                    <a:p>
                      <a:pPr algn="l">
                        <a:lnSpc>
                          <a:spcPct val="115000"/>
                        </a:lnSpc>
                        <a:spcBef>
                          <a:spcPts val="1000"/>
                        </a:spcBef>
                        <a:spcAft>
                          <a:spcPts val="1000"/>
                        </a:spcAft>
                      </a:pPr>
                      <a:r>
                        <a:rPr lang="de-CH" sz="2200" b="1" cap="small">
                          <a:solidFill>
                            <a:schemeClr val="tx1"/>
                          </a:solidFill>
                          <a:effectLst/>
                        </a:rPr>
                        <a:t>Erneuerung Schulliegenschaft</a:t>
                      </a:r>
                      <a:endParaRPr lang="de-CH" sz="22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a:solidFill>
                            <a:schemeClr val="tx1"/>
                          </a:solidFill>
                          <a:effectLst/>
                        </a:rPr>
                        <a:t>                       500 </a:t>
                      </a:r>
                      <a:endParaRPr lang="de-CH" sz="22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1712132851"/>
                  </a:ext>
                </a:extLst>
              </a:tr>
              <a:tr h="525932">
                <a:tc>
                  <a:txBody>
                    <a:bodyPr/>
                    <a:lstStyle/>
                    <a:p>
                      <a:pPr algn="l">
                        <a:lnSpc>
                          <a:spcPct val="115000"/>
                        </a:lnSpc>
                        <a:spcBef>
                          <a:spcPts val="1000"/>
                        </a:spcBef>
                        <a:spcAft>
                          <a:spcPts val="1000"/>
                        </a:spcAft>
                      </a:pPr>
                      <a:r>
                        <a:rPr lang="de-CH" sz="2200" b="1" cap="small">
                          <a:solidFill>
                            <a:schemeClr val="tx1"/>
                          </a:solidFill>
                          <a:effectLst/>
                        </a:rPr>
                        <a:t>Technische Einrichtungen Wasserversorgung</a:t>
                      </a:r>
                      <a:endParaRPr lang="de-CH" sz="22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a:solidFill>
                            <a:schemeClr val="tx1"/>
                          </a:solidFill>
                          <a:effectLst/>
                        </a:rPr>
                        <a:t>                       310 </a:t>
                      </a:r>
                      <a:endParaRPr lang="de-CH" sz="22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3271161765"/>
                  </a:ext>
                </a:extLst>
              </a:tr>
              <a:tr h="525932">
                <a:tc>
                  <a:txBody>
                    <a:bodyPr/>
                    <a:lstStyle/>
                    <a:p>
                      <a:pPr algn="l">
                        <a:lnSpc>
                          <a:spcPct val="115000"/>
                        </a:lnSpc>
                        <a:spcBef>
                          <a:spcPts val="1000"/>
                        </a:spcBef>
                        <a:spcAft>
                          <a:spcPts val="1000"/>
                        </a:spcAft>
                      </a:pPr>
                      <a:r>
                        <a:rPr lang="de-CH" sz="2200" b="1" cap="small">
                          <a:solidFill>
                            <a:schemeClr val="tx1"/>
                          </a:solidFill>
                          <a:effectLst/>
                        </a:rPr>
                        <a:t>Anschaffung Fahrzeuge Werkhof</a:t>
                      </a:r>
                      <a:endParaRPr lang="de-CH" sz="22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a:solidFill>
                            <a:schemeClr val="tx1"/>
                          </a:solidFill>
                          <a:effectLst/>
                        </a:rPr>
                        <a:t>                       240 </a:t>
                      </a:r>
                      <a:endParaRPr lang="de-CH" sz="22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2689593414"/>
                  </a:ext>
                </a:extLst>
              </a:tr>
              <a:tr h="525932">
                <a:tc>
                  <a:txBody>
                    <a:bodyPr/>
                    <a:lstStyle/>
                    <a:p>
                      <a:pPr algn="l">
                        <a:lnSpc>
                          <a:spcPct val="115000"/>
                        </a:lnSpc>
                        <a:spcBef>
                          <a:spcPts val="1000"/>
                        </a:spcBef>
                        <a:spcAft>
                          <a:spcPts val="1000"/>
                        </a:spcAft>
                      </a:pPr>
                      <a:r>
                        <a:rPr lang="de-CH" sz="2200" b="1" cap="small">
                          <a:solidFill>
                            <a:schemeClr val="tx1"/>
                          </a:solidFill>
                          <a:effectLst/>
                        </a:rPr>
                        <a:t>Total Bruttoinvestitionen</a:t>
                      </a:r>
                      <a:endParaRPr lang="de-CH" sz="22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a:solidFill>
                            <a:schemeClr val="tx1"/>
                          </a:solidFill>
                          <a:effectLst/>
                        </a:rPr>
                        <a:t>                  29’285 </a:t>
                      </a:r>
                      <a:endParaRPr lang="de-CH" sz="22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3232680455"/>
                  </a:ext>
                </a:extLst>
              </a:tr>
              <a:tr h="525932">
                <a:tc>
                  <a:txBody>
                    <a:bodyPr/>
                    <a:lstStyle/>
                    <a:p>
                      <a:pPr algn="l">
                        <a:lnSpc>
                          <a:spcPct val="115000"/>
                        </a:lnSpc>
                        <a:spcBef>
                          <a:spcPts val="1000"/>
                        </a:spcBef>
                        <a:spcAft>
                          <a:spcPts val="1000"/>
                        </a:spcAft>
                      </a:pPr>
                      <a:r>
                        <a:rPr lang="de-CH" sz="2200" b="1" cap="small">
                          <a:solidFill>
                            <a:schemeClr val="tx1"/>
                          </a:solidFill>
                          <a:effectLst/>
                        </a:rPr>
                        <a:t>Rückvergütungen / Subventionen</a:t>
                      </a:r>
                      <a:endParaRPr lang="de-CH" sz="22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a:solidFill>
                            <a:schemeClr val="tx1"/>
                          </a:solidFill>
                          <a:effectLst/>
                        </a:rPr>
                        <a:t>                    3’197 </a:t>
                      </a:r>
                      <a:endParaRPr lang="de-CH" sz="22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1554735205"/>
                  </a:ext>
                </a:extLst>
              </a:tr>
              <a:tr h="525932">
                <a:tc>
                  <a:txBody>
                    <a:bodyPr/>
                    <a:lstStyle/>
                    <a:p>
                      <a:pPr algn="l">
                        <a:lnSpc>
                          <a:spcPct val="115000"/>
                        </a:lnSpc>
                        <a:spcBef>
                          <a:spcPts val="1000"/>
                        </a:spcBef>
                        <a:spcAft>
                          <a:spcPts val="1000"/>
                        </a:spcAft>
                      </a:pPr>
                      <a:r>
                        <a:rPr lang="de-CH" sz="2200" b="1" cap="small" dirty="0">
                          <a:solidFill>
                            <a:schemeClr val="tx1"/>
                          </a:solidFill>
                          <a:effectLst/>
                        </a:rPr>
                        <a:t>Total Nettoinvestitionen</a:t>
                      </a:r>
                      <a:endParaRPr lang="de-CH" sz="22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tc>
                  <a:txBody>
                    <a:bodyPr/>
                    <a:lstStyle/>
                    <a:p>
                      <a:pPr algn="l">
                        <a:lnSpc>
                          <a:spcPct val="115000"/>
                        </a:lnSpc>
                        <a:spcBef>
                          <a:spcPts val="1000"/>
                        </a:spcBef>
                        <a:spcAft>
                          <a:spcPts val="1000"/>
                        </a:spcAft>
                      </a:pPr>
                      <a:r>
                        <a:rPr lang="de-CH" sz="2200" b="1" cap="small" dirty="0">
                          <a:solidFill>
                            <a:schemeClr val="tx1"/>
                          </a:solidFill>
                          <a:effectLst/>
                        </a:rPr>
                        <a:t>                  26’088 </a:t>
                      </a:r>
                      <a:endParaRPr lang="de-CH" sz="22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42630" marR="42630" marT="0" marB="0" anchor="ctr"/>
                </a:tc>
                <a:extLst>
                  <a:ext uri="{0D108BD9-81ED-4DB2-BD59-A6C34878D82A}">
                    <a16:rowId xmlns:a16="http://schemas.microsoft.com/office/drawing/2014/main" val="1094247248"/>
                  </a:ext>
                </a:extLst>
              </a:tr>
            </a:tbl>
          </a:graphicData>
        </a:graphic>
      </p:graphicFrame>
    </p:spTree>
    <p:extLst>
      <p:ext uri="{BB962C8B-B14F-4D97-AF65-F5344CB8AC3E}">
        <p14:creationId xmlns:p14="http://schemas.microsoft.com/office/powerpoint/2010/main" val="2259031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71223-4336-82BE-7346-60DD8F52DDA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C759ABA-D6C0-C62D-415E-0585314BE715}"/>
              </a:ext>
            </a:extLst>
          </p:cNvPr>
          <p:cNvSpPr>
            <a:spLocks noGrp="1"/>
          </p:cNvSpPr>
          <p:nvPr>
            <p:ph type="title"/>
          </p:nvPr>
        </p:nvSpPr>
        <p:spPr/>
        <p:txBody>
          <a:bodyPr/>
          <a:lstStyle/>
          <a:p>
            <a:r>
              <a:rPr lang="de-DE" dirty="0">
                <a:solidFill>
                  <a:schemeClr val="tx1"/>
                </a:solidFill>
              </a:rPr>
              <a:t>Voranschlag 2025</a:t>
            </a:r>
          </a:p>
        </p:txBody>
      </p:sp>
      <p:sp>
        <p:nvSpPr>
          <p:cNvPr id="5" name="Fußzeilenplatzhalter 4">
            <a:extLst>
              <a:ext uri="{FF2B5EF4-FFF2-40B4-BE49-F238E27FC236}">
                <a16:creationId xmlns:a16="http://schemas.microsoft.com/office/drawing/2014/main" id="{AC2377ED-2C88-D679-0A4C-4A541A93A1B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7267FDB-A72E-96BB-1182-C7EA233F23A0}"/>
              </a:ext>
            </a:extLst>
          </p:cNvPr>
          <p:cNvSpPr>
            <a:spLocks noGrp="1"/>
          </p:cNvSpPr>
          <p:nvPr>
            <p:ph type="sldNum" sz="quarter" idx="12"/>
          </p:nvPr>
        </p:nvSpPr>
        <p:spPr/>
        <p:txBody>
          <a:bodyPr/>
          <a:lstStyle/>
          <a:p>
            <a:fld id="{33883982-FD16-464E-B8BE-45F01105FA6D}" type="slidenum">
              <a:rPr lang="de-DE" smtClean="0"/>
              <a:t>39</a:t>
            </a:fld>
            <a:endParaRPr lang="de-DE"/>
          </a:p>
        </p:txBody>
      </p:sp>
      <p:sp>
        <p:nvSpPr>
          <p:cNvPr id="9" name="Rechteck 8">
            <a:extLst>
              <a:ext uri="{FF2B5EF4-FFF2-40B4-BE49-F238E27FC236}">
                <a16:creationId xmlns:a16="http://schemas.microsoft.com/office/drawing/2014/main" id="{B74CC713-724D-3B26-2EC4-85D277ACDB37}"/>
              </a:ext>
            </a:extLst>
          </p:cNvPr>
          <p:cNvSpPr/>
          <p:nvPr/>
        </p:nvSpPr>
        <p:spPr>
          <a:xfrm>
            <a:off x="0" y="2152650"/>
            <a:ext cx="12192000" cy="3175000"/>
          </a:xfrm>
          <a:prstGeom prst="rect">
            <a:avLst/>
          </a:prstGeom>
          <a:solidFill>
            <a:srgbClr val="EBD383"/>
          </a:solidFill>
          <a:ln>
            <a:solidFill>
              <a:srgbClr val="EBD3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600" b="1" dirty="0">
                <a:solidFill>
                  <a:schemeClr val="tx1"/>
                </a:solidFill>
              </a:rPr>
              <a:t>Genehmigung Voranschlag</a:t>
            </a:r>
            <a:endParaRPr lang="de-CH" sz="3600" b="1" dirty="0">
              <a:solidFill>
                <a:schemeClr val="tx1"/>
              </a:solidFill>
            </a:endParaRPr>
          </a:p>
        </p:txBody>
      </p:sp>
    </p:spTree>
    <p:extLst>
      <p:ext uri="{BB962C8B-B14F-4D97-AF65-F5344CB8AC3E}">
        <p14:creationId xmlns:p14="http://schemas.microsoft.com/office/powerpoint/2010/main" val="3064091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D5135-0BCB-6349-8FF4-354FA019E38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7BF6C8A-00E9-571A-78E7-8DD278C42F93}"/>
              </a:ext>
            </a:extLst>
          </p:cNvPr>
          <p:cNvSpPr>
            <a:spLocks noGrp="1"/>
          </p:cNvSpPr>
          <p:nvPr>
            <p:ph type="title"/>
          </p:nvPr>
        </p:nvSpPr>
        <p:spPr/>
        <p:txBody>
          <a:bodyPr/>
          <a:lstStyle/>
          <a:p>
            <a:r>
              <a:rPr lang="de-DE" dirty="0">
                <a:solidFill>
                  <a:schemeClr val="tx1"/>
                </a:solidFill>
              </a:rPr>
              <a:t>Problem 1: Brückenaufstau, </a:t>
            </a:r>
            <a:br>
              <a:rPr lang="de-DE" dirty="0">
                <a:solidFill>
                  <a:schemeClr val="tx1"/>
                </a:solidFill>
              </a:rPr>
            </a:br>
            <a:r>
              <a:rPr lang="de-DE" dirty="0">
                <a:solidFill>
                  <a:schemeClr val="tx1"/>
                </a:solidFill>
              </a:rPr>
              <a:t>Bsp. </a:t>
            </a:r>
            <a:r>
              <a:rPr lang="de-DE" dirty="0" err="1">
                <a:solidFill>
                  <a:schemeClr val="tx1"/>
                </a:solidFill>
              </a:rPr>
              <a:t>Wiesti</a:t>
            </a:r>
            <a:r>
              <a:rPr lang="de-DE" dirty="0">
                <a:solidFill>
                  <a:schemeClr val="tx1"/>
                </a:solidFill>
              </a:rPr>
              <a:t>- und </a:t>
            </a:r>
            <a:r>
              <a:rPr lang="de-DE" dirty="0" err="1">
                <a:solidFill>
                  <a:schemeClr val="tx1"/>
                </a:solidFill>
              </a:rPr>
              <a:t>Sunnegga</a:t>
            </a:r>
            <a:r>
              <a:rPr lang="de-DE" dirty="0">
                <a:solidFill>
                  <a:schemeClr val="tx1"/>
                </a:solidFill>
              </a:rPr>
              <a:t>-Brücke</a:t>
            </a:r>
          </a:p>
        </p:txBody>
      </p:sp>
      <p:sp>
        <p:nvSpPr>
          <p:cNvPr id="5" name="Fußzeilenplatzhalter 4">
            <a:extLst>
              <a:ext uri="{FF2B5EF4-FFF2-40B4-BE49-F238E27FC236}">
                <a16:creationId xmlns:a16="http://schemas.microsoft.com/office/drawing/2014/main" id="{394AD58D-50F0-AD92-AB54-497DAF659C6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6346B1E-111F-5739-F055-E9A557F1127F}"/>
              </a:ext>
            </a:extLst>
          </p:cNvPr>
          <p:cNvSpPr>
            <a:spLocks noGrp="1"/>
          </p:cNvSpPr>
          <p:nvPr>
            <p:ph type="sldNum" sz="quarter" idx="12"/>
          </p:nvPr>
        </p:nvSpPr>
        <p:spPr/>
        <p:txBody>
          <a:bodyPr/>
          <a:lstStyle/>
          <a:p>
            <a:fld id="{33883982-FD16-464E-B8BE-45F01105FA6D}" type="slidenum">
              <a:rPr lang="de-DE" smtClean="0"/>
              <a:t>4</a:t>
            </a:fld>
            <a:endParaRPr lang="de-DE"/>
          </a:p>
        </p:txBody>
      </p:sp>
      <p:sp>
        <p:nvSpPr>
          <p:cNvPr id="9" name="Rechteck 8">
            <a:extLst>
              <a:ext uri="{FF2B5EF4-FFF2-40B4-BE49-F238E27FC236}">
                <a16:creationId xmlns:a16="http://schemas.microsoft.com/office/drawing/2014/main" id="{94605FBE-02D0-35D1-849D-08FCCE3B4A09}"/>
              </a:ext>
            </a:extLst>
          </p:cNvPr>
          <p:cNvSpPr/>
          <p:nvPr/>
        </p:nvSpPr>
        <p:spPr>
          <a:xfrm>
            <a:off x="4520869" y="1866318"/>
            <a:ext cx="7671131" cy="4298950"/>
          </a:xfrm>
          <a:prstGeom prst="rect">
            <a:avLst/>
          </a:prstGeom>
          <a:solidFill>
            <a:srgbClr val="EBD383"/>
          </a:solidFill>
          <a:ln>
            <a:solidFill>
              <a:srgbClr val="EBD3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sz="3600" b="1" dirty="0">
              <a:solidFill>
                <a:schemeClr val="tx1"/>
              </a:solidFill>
            </a:endParaRPr>
          </a:p>
        </p:txBody>
      </p:sp>
      <p:cxnSp>
        <p:nvCxnSpPr>
          <p:cNvPr id="12" name="Gerader Verbinder 11">
            <a:extLst>
              <a:ext uri="{FF2B5EF4-FFF2-40B4-BE49-F238E27FC236}">
                <a16:creationId xmlns:a16="http://schemas.microsoft.com/office/drawing/2014/main" id="{D251988C-4AE7-BF17-8ED3-D386B94DA193}"/>
              </a:ext>
            </a:extLst>
          </p:cNvPr>
          <p:cNvCxnSpPr>
            <a:cxnSpLocks/>
          </p:cNvCxnSpPr>
          <p:nvPr/>
        </p:nvCxnSpPr>
        <p:spPr bwMode="auto">
          <a:xfrm>
            <a:off x="10517380" y="5246919"/>
            <a:ext cx="504056" cy="0"/>
          </a:xfrm>
          <a:prstGeom prst="line">
            <a:avLst/>
          </a:prstGeom>
          <a:solidFill>
            <a:srgbClr val="5C989E"/>
          </a:solidFill>
          <a:ln w="28575" cap="flat" cmpd="sng" algn="ctr">
            <a:solidFill>
              <a:srgbClr val="00B0F0"/>
            </a:solidFill>
            <a:prstDash val="solid"/>
            <a:round/>
            <a:headEnd type="none" w="med" len="med"/>
            <a:tailEnd type="none" w="med" len="med"/>
          </a:ln>
          <a:effectLst/>
        </p:spPr>
      </p:cxnSp>
      <p:sp>
        <p:nvSpPr>
          <p:cNvPr id="13" name="Textfeld 12">
            <a:extLst>
              <a:ext uri="{FF2B5EF4-FFF2-40B4-BE49-F238E27FC236}">
                <a16:creationId xmlns:a16="http://schemas.microsoft.com/office/drawing/2014/main" id="{3F3783D8-85D6-6111-5002-0B65DAD4198F}"/>
              </a:ext>
            </a:extLst>
          </p:cNvPr>
          <p:cNvSpPr txBox="1"/>
          <p:nvPr/>
        </p:nvSpPr>
        <p:spPr>
          <a:xfrm>
            <a:off x="11021436" y="5123808"/>
            <a:ext cx="793807" cy="246221"/>
          </a:xfrm>
          <a:prstGeom prst="rect">
            <a:avLst/>
          </a:prstGeom>
          <a:noFill/>
        </p:spPr>
        <p:txBody>
          <a:bodyPr wrap="square" rtlCol="0">
            <a:spAutoFit/>
          </a:bodyPr>
          <a:lstStyle/>
          <a:p>
            <a:r>
              <a:rPr lang="de-CH" sz="1000" dirty="0">
                <a:solidFill>
                  <a:schemeClr val="tx1">
                    <a:lumMod val="50000"/>
                    <a:lumOff val="50000"/>
                  </a:schemeClr>
                </a:solidFill>
                <a:latin typeface="Arial" panose="020B0604020202020204" pitchFamily="34" charset="0"/>
                <a:cs typeface="Arial" panose="020B0604020202020204" pitchFamily="34" charset="0"/>
              </a:rPr>
              <a:t>Schiebetor</a:t>
            </a:r>
          </a:p>
        </p:txBody>
      </p:sp>
      <p:cxnSp>
        <p:nvCxnSpPr>
          <p:cNvPr id="14" name="Gerader Verbinder 13">
            <a:extLst>
              <a:ext uri="{FF2B5EF4-FFF2-40B4-BE49-F238E27FC236}">
                <a16:creationId xmlns:a16="http://schemas.microsoft.com/office/drawing/2014/main" id="{9580C0F0-CB0B-2D78-9699-AC4552A65B21}"/>
              </a:ext>
            </a:extLst>
          </p:cNvPr>
          <p:cNvCxnSpPr>
            <a:cxnSpLocks/>
          </p:cNvCxnSpPr>
          <p:nvPr/>
        </p:nvCxnSpPr>
        <p:spPr bwMode="auto">
          <a:xfrm>
            <a:off x="10517380" y="5462943"/>
            <a:ext cx="504056" cy="0"/>
          </a:xfrm>
          <a:prstGeom prst="line">
            <a:avLst/>
          </a:prstGeom>
          <a:solidFill>
            <a:srgbClr val="5C989E"/>
          </a:solidFill>
          <a:ln w="28575" cap="flat" cmpd="sng" algn="ctr">
            <a:solidFill>
              <a:srgbClr val="FFC000"/>
            </a:solidFill>
            <a:prstDash val="solid"/>
            <a:round/>
            <a:headEnd type="none" w="med" len="med"/>
            <a:tailEnd type="none" w="med" len="med"/>
          </a:ln>
          <a:effectLst/>
        </p:spPr>
      </p:cxnSp>
      <p:sp>
        <p:nvSpPr>
          <p:cNvPr id="15" name="Textfeld 14">
            <a:extLst>
              <a:ext uri="{FF2B5EF4-FFF2-40B4-BE49-F238E27FC236}">
                <a16:creationId xmlns:a16="http://schemas.microsoft.com/office/drawing/2014/main" id="{8BE06E9F-A8AD-63C1-D982-E4061F7C458E}"/>
              </a:ext>
            </a:extLst>
          </p:cNvPr>
          <p:cNvSpPr txBox="1"/>
          <p:nvPr/>
        </p:nvSpPr>
        <p:spPr>
          <a:xfrm>
            <a:off x="11021436" y="5330096"/>
            <a:ext cx="1005404" cy="246221"/>
          </a:xfrm>
          <a:prstGeom prst="rect">
            <a:avLst/>
          </a:prstGeom>
          <a:noFill/>
        </p:spPr>
        <p:txBody>
          <a:bodyPr wrap="square" rtlCol="0">
            <a:spAutoFit/>
          </a:bodyPr>
          <a:lstStyle/>
          <a:p>
            <a:r>
              <a:rPr lang="de-CH" sz="1000" dirty="0">
                <a:solidFill>
                  <a:schemeClr val="tx1">
                    <a:lumMod val="50000"/>
                    <a:lumOff val="50000"/>
                  </a:schemeClr>
                </a:solidFill>
                <a:latin typeface="Arial" panose="020B0604020202020204" pitchFamily="34" charset="0"/>
                <a:cs typeface="Arial" panose="020B0604020202020204" pitchFamily="34" charset="0"/>
              </a:rPr>
              <a:t>Klappgeländer</a:t>
            </a:r>
          </a:p>
        </p:txBody>
      </p:sp>
      <p:sp>
        <p:nvSpPr>
          <p:cNvPr id="17" name="Textfeld 16">
            <a:extLst>
              <a:ext uri="{FF2B5EF4-FFF2-40B4-BE49-F238E27FC236}">
                <a16:creationId xmlns:a16="http://schemas.microsoft.com/office/drawing/2014/main" id="{3D42B877-3D29-B9DF-ACD3-DA2373F98428}"/>
              </a:ext>
            </a:extLst>
          </p:cNvPr>
          <p:cNvSpPr txBox="1"/>
          <p:nvPr/>
        </p:nvSpPr>
        <p:spPr>
          <a:xfrm>
            <a:off x="11021436" y="5555856"/>
            <a:ext cx="1133644" cy="246221"/>
          </a:xfrm>
          <a:prstGeom prst="rect">
            <a:avLst/>
          </a:prstGeom>
          <a:noFill/>
        </p:spPr>
        <p:txBody>
          <a:bodyPr wrap="square" rtlCol="0">
            <a:spAutoFit/>
          </a:bodyPr>
          <a:lstStyle/>
          <a:p>
            <a:r>
              <a:rPr lang="de-CH" sz="1000" dirty="0">
                <a:solidFill>
                  <a:schemeClr val="tx1">
                    <a:lumMod val="50000"/>
                    <a:lumOff val="50000"/>
                  </a:schemeClr>
                </a:solidFill>
                <a:latin typeface="Arial" panose="020B0604020202020204" pitchFamily="34" charset="0"/>
                <a:cs typeface="Arial" panose="020B0604020202020204" pitchFamily="34" charset="0"/>
              </a:rPr>
              <a:t>Erhöhung Mauer</a:t>
            </a:r>
          </a:p>
        </p:txBody>
      </p:sp>
      <p:grpSp>
        <p:nvGrpSpPr>
          <p:cNvPr id="18" name="Gruppieren 17">
            <a:extLst>
              <a:ext uri="{FF2B5EF4-FFF2-40B4-BE49-F238E27FC236}">
                <a16:creationId xmlns:a16="http://schemas.microsoft.com/office/drawing/2014/main" id="{B330C4AB-6A4F-9A3D-235E-7ACCBDD723A2}"/>
              </a:ext>
            </a:extLst>
          </p:cNvPr>
          <p:cNvGrpSpPr/>
          <p:nvPr/>
        </p:nvGrpSpPr>
        <p:grpSpPr>
          <a:xfrm>
            <a:off x="4673443" y="1972295"/>
            <a:ext cx="5760640" cy="4155260"/>
            <a:chOff x="611560" y="962986"/>
            <a:chExt cx="6336704" cy="4570786"/>
          </a:xfrm>
        </p:grpSpPr>
        <p:pic>
          <p:nvPicPr>
            <p:cNvPr id="19" name="Grafik 18">
              <a:extLst>
                <a:ext uri="{FF2B5EF4-FFF2-40B4-BE49-F238E27FC236}">
                  <a16:creationId xmlns:a16="http://schemas.microsoft.com/office/drawing/2014/main" id="{C123D779-9237-D63F-24AB-E0DF0F83950F}"/>
                </a:ext>
              </a:extLst>
            </p:cNvPr>
            <p:cNvPicPr>
              <a:picLocks noChangeAspect="1"/>
            </p:cNvPicPr>
            <p:nvPr/>
          </p:nvPicPr>
          <p:blipFill>
            <a:blip r:embed="rId3"/>
            <a:stretch>
              <a:fillRect/>
            </a:stretch>
          </p:blipFill>
          <p:spPr>
            <a:xfrm>
              <a:off x="611560" y="962986"/>
              <a:ext cx="6336704" cy="4474500"/>
            </a:xfrm>
            <a:prstGeom prst="rect">
              <a:avLst/>
            </a:prstGeom>
          </p:spPr>
        </p:pic>
        <p:sp>
          <p:nvSpPr>
            <p:cNvPr id="20" name="Rechteck 19">
              <a:extLst>
                <a:ext uri="{FF2B5EF4-FFF2-40B4-BE49-F238E27FC236}">
                  <a16:creationId xmlns:a16="http://schemas.microsoft.com/office/drawing/2014/main" id="{95C00D0D-3C77-6A37-AC6C-87D2750F80EB}"/>
                </a:ext>
              </a:extLst>
            </p:cNvPr>
            <p:cNvSpPr/>
            <p:nvPr/>
          </p:nvSpPr>
          <p:spPr bwMode="auto">
            <a:xfrm rot="1786188">
              <a:off x="1771075" y="3309262"/>
              <a:ext cx="104595" cy="2224510"/>
            </a:xfrm>
            <a:prstGeom prst="rect">
              <a:avLst/>
            </a:prstGeom>
            <a:pattFill prst="wdUpDiag">
              <a:fgClr>
                <a:srgbClr val="FFC000"/>
              </a:fgClr>
              <a:bgClr>
                <a:schemeClr val="bg1"/>
              </a:bgClr>
            </a:patt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New Roman" pitchFamily="18" charset="0"/>
              </a:endParaRPr>
            </a:p>
          </p:txBody>
        </p:sp>
        <p:sp>
          <p:nvSpPr>
            <p:cNvPr id="21" name="Rechteck 20">
              <a:extLst>
                <a:ext uri="{FF2B5EF4-FFF2-40B4-BE49-F238E27FC236}">
                  <a16:creationId xmlns:a16="http://schemas.microsoft.com/office/drawing/2014/main" id="{4C58D0BF-A2E0-3234-19BC-3D7CC0E8504F}"/>
                </a:ext>
              </a:extLst>
            </p:cNvPr>
            <p:cNvSpPr/>
            <p:nvPr/>
          </p:nvSpPr>
          <p:spPr bwMode="auto">
            <a:xfrm rot="1786188">
              <a:off x="3190533" y="4116916"/>
              <a:ext cx="106123" cy="1399256"/>
            </a:xfrm>
            <a:prstGeom prst="rect">
              <a:avLst/>
            </a:prstGeom>
            <a:pattFill prst="wdUpDiag">
              <a:fgClr>
                <a:srgbClr val="FFC000"/>
              </a:fgClr>
              <a:bgClr>
                <a:schemeClr val="bg1"/>
              </a:bgClr>
            </a:patt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New Roman" pitchFamily="18" charset="0"/>
              </a:endParaRPr>
            </a:p>
          </p:txBody>
        </p:sp>
      </p:grpSp>
      <p:sp>
        <p:nvSpPr>
          <p:cNvPr id="22" name="Rechteck 21">
            <a:extLst>
              <a:ext uri="{FF2B5EF4-FFF2-40B4-BE49-F238E27FC236}">
                <a16:creationId xmlns:a16="http://schemas.microsoft.com/office/drawing/2014/main" id="{2995DDC7-A892-9EA3-6B68-83ED0898C955}"/>
              </a:ext>
            </a:extLst>
          </p:cNvPr>
          <p:cNvSpPr/>
          <p:nvPr/>
        </p:nvSpPr>
        <p:spPr bwMode="auto">
          <a:xfrm rot="5400000">
            <a:off x="10719074" y="5428361"/>
            <a:ext cx="100669" cy="504055"/>
          </a:xfrm>
          <a:prstGeom prst="rect">
            <a:avLst/>
          </a:prstGeom>
          <a:pattFill prst="wdUpDiag">
            <a:fgClr>
              <a:srgbClr val="FFC000"/>
            </a:fgClr>
            <a:bgClr>
              <a:schemeClr val="bg1"/>
            </a:bgClr>
          </a:patt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Times New Roman" pitchFamily="18" charset="0"/>
            </a:endParaRPr>
          </a:p>
        </p:txBody>
      </p:sp>
      <p:sp>
        <p:nvSpPr>
          <p:cNvPr id="23" name="Textfeld 22">
            <a:extLst>
              <a:ext uri="{FF2B5EF4-FFF2-40B4-BE49-F238E27FC236}">
                <a16:creationId xmlns:a16="http://schemas.microsoft.com/office/drawing/2014/main" id="{429D522F-3583-28E0-2B52-195E023A802A}"/>
              </a:ext>
            </a:extLst>
          </p:cNvPr>
          <p:cNvSpPr txBox="1"/>
          <p:nvPr/>
        </p:nvSpPr>
        <p:spPr>
          <a:xfrm>
            <a:off x="315478" y="2806610"/>
            <a:ext cx="4056823" cy="2092881"/>
          </a:xfrm>
          <a:prstGeom prst="rect">
            <a:avLst/>
          </a:prstGeom>
          <a:noFill/>
        </p:spPr>
        <p:txBody>
          <a:bodyPr wrap="square">
            <a:spAutoFit/>
          </a:bodyPr>
          <a:lstStyle>
            <a:defPPr>
              <a:defRPr lang="de-AT"/>
            </a:defPPr>
            <a:lvl1pPr algn="l">
              <a:spcBef>
                <a:spcPts val="800"/>
              </a:spcBef>
              <a:spcAft>
                <a:spcPts val="300"/>
              </a:spcAft>
              <a:tabLst>
                <a:tab pos="719138" algn="l"/>
              </a:tabLst>
              <a:defRPr sz="1800" i="1">
                <a:solidFill>
                  <a:srgbClr val="0070C0"/>
                </a:solidFill>
                <a:latin typeface="Arial" panose="020B0604020202020204" pitchFamily="34" charset="0"/>
                <a:cs typeface="Arial" panose="020B0604020202020204" pitchFamily="34" charset="0"/>
              </a:defRPr>
            </a:lvl1pPr>
          </a:lstStyle>
          <a:p>
            <a:pPr marL="285750" indent="-285750">
              <a:spcBef>
                <a:spcPts val="0"/>
              </a:spcBef>
              <a:buFont typeface="Arial" panose="020B0604020202020204" pitchFamily="34" charset="0"/>
              <a:buChar char="•"/>
            </a:pPr>
            <a:r>
              <a:rPr lang="de-CH" sz="2000" i="0" dirty="0">
                <a:solidFill>
                  <a:schemeClr val="tx1"/>
                </a:solidFill>
              </a:rPr>
              <a:t>Schiebetore bereits in der Schweiz realisiert</a:t>
            </a:r>
          </a:p>
          <a:p>
            <a:pPr marL="285750" indent="-285750">
              <a:spcBef>
                <a:spcPts val="300"/>
              </a:spcBef>
              <a:buFont typeface="Arial" panose="020B0604020202020204" pitchFamily="34" charset="0"/>
              <a:buChar char="•"/>
            </a:pPr>
            <a:r>
              <a:rPr lang="de-CH" sz="2000" i="0" dirty="0">
                <a:solidFill>
                  <a:schemeClr val="tx1"/>
                </a:solidFill>
              </a:rPr>
              <a:t>klappbare Geländer z.B. in Kanton Uri</a:t>
            </a:r>
          </a:p>
          <a:p>
            <a:pPr marL="285750" indent="-285750">
              <a:spcBef>
                <a:spcPts val="300"/>
              </a:spcBef>
              <a:buFont typeface="Arial" panose="020B0604020202020204" pitchFamily="34" charset="0"/>
              <a:buChar char="•"/>
            </a:pPr>
            <a:r>
              <a:rPr lang="de-CH" sz="2000" i="0" dirty="0">
                <a:solidFill>
                  <a:schemeClr val="tx1"/>
                </a:solidFill>
              </a:rPr>
              <a:t>Erhöhung der Ufermauern oberstrom notwendig!</a:t>
            </a:r>
          </a:p>
        </p:txBody>
      </p:sp>
      <p:sp>
        <p:nvSpPr>
          <p:cNvPr id="30" name="Textfeld 29">
            <a:extLst>
              <a:ext uri="{FF2B5EF4-FFF2-40B4-BE49-F238E27FC236}">
                <a16:creationId xmlns:a16="http://schemas.microsoft.com/office/drawing/2014/main" id="{35E07961-4AD8-7B5F-D179-F1A18482EC0E}"/>
              </a:ext>
            </a:extLst>
          </p:cNvPr>
          <p:cNvSpPr txBox="1"/>
          <p:nvPr/>
        </p:nvSpPr>
        <p:spPr>
          <a:xfrm>
            <a:off x="243198" y="2315098"/>
            <a:ext cx="4201384" cy="400110"/>
          </a:xfrm>
          <a:prstGeom prst="rect">
            <a:avLst/>
          </a:prstGeom>
          <a:noFill/>
        </p:spPr>
        <p:txBody>
          <a:bodyPr wrap="square">
            <a:spAutoFit/>
          </a:bodyPr>
          <a:lstStyle>
            <a:defPPr>
              <a:defRPr lang="de-AT"/>
            </a:defPPr>
            <a:lvl1pPr algn="l">
              <a:spcBef>
                <a:spcPts val="800"/>
              </a:spcBef>
              <a:spcAft>
                <a:spcPts val="300"/>
              </a:spcAft>
              <a:tabLst>
                <a:tab pos="719138" algn="l"/>
              </a:tabLst>
              <a:defRPr sz="1800" i="1">
                <a:solidFill>
                  <a:srgbClr val="0070C0"/>
                </a:solidFill>
                <a:latin typeface="Arial" panose="020B0604020202020204" pitchFamily="34" charset="0"/>
                <a:cs typeface="Arial" panose="020B0604020202020204" pitchFamily="34" charset="0"/>
              </a:defRPr>
            </a:lvl1pPr>
          </a:lstStyle>
          <a:p>
            <a:pPr>
              <a:spcBef>
                <a:spcPts val="0"/>
              </a:spcBef>
            </a:pPr>
            <a:r>
              <a:rPr lang="de-CH" sz="2000" i="0" dirty="0">
                <a:solidFill>
                  <a:schemeClr val="tx1"/>
                </a:solidFill>
              </a:rPr>
              <a:t>Geprüfte Massnahme: Schiebetore</a:t>
            </a:r>
          </a:p>
        </p:txBody>
      </p:sp>
    </p:spTree>
    <p:extLst>
      <p:ext uri="{BB962C8B-B14F-4D97-AF65-F5344CB8AC3E}">
        <p14:creationId xmlns:p14="http://schemas.microsoft.com/office/powerpoint/2010/main" val="23285046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2000" r="-2000"/>
          </a:stretch>
        </a:blipFill>
        <a:effectLst/>
      </p:bgPr>
    </p:bg>
    <p:spTree>
      <p:nvGrpSpPr>
        <p:cNvPr id="1" name="">
          <a:extLst>
            <a:ext uri="{FF2B5EF4-FFF2-40B4-BE49-F238E27FC236}">
              <a16:creationId xmlns:a16="http://schemas.microsoft.com/office/drawing/2014/main" id="{C56BC02D-5BED-1C6B-F2F0-3FC8678F5553}"/>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5E1B32BC-FE13-2C05-C112-A393587EBBF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4D096B9-8E76-1C8B-EAAF-F04B7D1A317F}"/>
              </a:ext>
            </a:extLst>
          </p:cNvPr>
          <p:cNvSpPr>
            <a:spLocks noGrp="1"/>
          </p:cNvSpPr>
          <p:nvPr>
            <p:ph type="sldNum" sz="quarter" idx="12"/>
          </p:nvPr>
        </p:nvSpPr>
        <p:spPr/>
        <p:txBody>
          <a:bodyPr/>
          <a:lstStyle/>
          <a:p>
            <a:fld id="{33883982-FD16-464E-B8BE-45F01105FA6D}" type="slidenum">
              <a:rPr lang="de-DE" smtClean="0"/>
              <a:t>40</a:t>
            </a:fld>
            <a:endParaRPr lang="de-DE"/>
          </a:p>
        </p:txBody>
      </p:sp>
      <p:grpSp>
        <p:nvGrpSpPr>
          <p:cNvPr id="3" name="Gruppieren 2">
            <a:extLst>
              <a:ext uri="{FF2B5EF4-FFF2-40B4-BE49-F238E27FC236}">
                <a16:creationId xmlns:a16="http://schemas.microsoft.com/office/drawing/2014/main" id="{D197B481-3F8A-FF3E-B435-5929F56E17C2}"/>
              </a:ext>
            </a:extLst>
          </p:cNvPr>
          <p:cNvGrpSpPr/>
          <p:nvPr/>
        </p:nvGrpSpPr>
        <p:grpSpPr>
          <a:xfrm>
            <a:off x="2914649" y="319087"/>
            <a:ext cx="6362700" cy="6219825"/>
            <a:chOff x="2960700" y="136525"/>
            <a:chExt cx="6362700" cy="6219825"/>
          </a:xfrm>
        </p:grpSpPr>
        <p:sp>
          <p:nvSpPr>
            <p:cNvPr id="7" name="Ellipse 6">
              <a:extLst>
                <a:ext uri="{FF2B5EF4-FFF2-40B4-BE49-F238E27FC236}">
                  <a16:creationId xmlns:a16="http://schemas.microsoft.com/office/drawing/2014/main" id="{4DBCCE1E-1020-1ACF-C1B5-469B2C01F060}"/>
                </a:ext>
              </a:extLst>
            </p:cNvPr>
            <p:cNvSpPr/>
            <p:nvPr/>
          </p:nvSpPr>
          <p:spPr>
            <a:xfrm>
              <a:off x="2960700" y="136525"/>
              <a:ext cx="6362700" cy="6219825"/>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de-CH" dirty="0">
                <a:solidFill>
                  <a:schemeClr val="tx1"/>
                </a:solidFill>
              </a:endParaRPr>
            </a:p>
          </p:txBody>
        </p:sp>
        <p:sp>
          <p:nvSpPr>
            <p:cNvPr id="13" name="Textfeld 12">
              <a:extLst>
                <a:ext uri="{FF2B5EF4-FFF2-40B4-BE49-F238E27FC236}">
                  <a16:creationId xmlns:a16="http://schemas.microsoft.com/office/drawing/2014/main" id="{01C44169-1331-780C-8702-314EBA7E2260}"/>
                </a:ext>
              </a:extLst>
            </p:cNvPr>
            <p:cNvSpPr txBox="1"/>
            <p:nvPr/>
          </p:nvSpPr>
          <p:spPr>
            <a:xfrm>
              <a:off x="3047998" y="4229836"/>
              <a:ext cx="6096000" cy="1200329"/>
            </a:xfrm>
            <a:prstGeom prst="rect">
              <a:avLst/>
            </a:prstGeom>
            <a:noFill/>
          </p:spPr>
          <p:txBody>
            <a:bodyPr wrap="square">
              <a:spAutoFit/>
            </a:bodyPr>
            <a:lstStyle/>
            <a:p>
              <a:pPr algn="ctr"/>
              <a:r>
                <a:rPr lang="de-DE" sz="7200" dirty="0" err="1">
                  <a:solidFill>
                    <a:schemeClr val="tx1"/>
                  </a:solidFill>
                </a:rPr>
                <a:t>Fipla</a:t>
              </a:r>
              <a:endParaRPr lang="de-CH" sz="7200" dirty="0">
                <a:solidFill>
                  <a:schemeClr val="tx1"/>
                </a:solidFill>
              </a:endParaRPr>
            </a:p>
          </p:txBody>
        </p:sp>
        <p:pic>
          <p:nvPicPr>
            <p:cNvPr id="2" name="Grafik 1" descr="Kartenkompass mit einfarbiger Füllung">
              <a:extLst>
                <a:ext uri="{FF2B5EF4-FFF2-40B4-BE49-F238E27FC236}">
                  <a16:creationId xmlns:a16="http://schemas.microsoft.com/office/drawing/2014/main" id="{41BA33BD-7560-52C5-C5B6-69252299FE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49724" y="501650"/>
              <a:ext cx="3892549" cy="3892549"/>
            </a:xfrm>
            <a:prstGeom prst="rect">
              <a:avLst/>
            </a:prstGeom>
          </p:spPr>
        </p:pic>
      </p:grpSp>
    </p:spTree>
    <p:extLst>
      <p:ext uri="{BB962C8B-B14F-4D97-AF65-F5344CB8AC3E}">
        <p14:creationId xmlns:p14="http://schemas.microsoft.com/office/powerpoint/2010/main" val="1342764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BD383"/>
        </a:solidFill>
        <a:effectLst/>
      </p:bgPr>
    </p:bg>
    <p:spTree>
      <p:nvGrpSpPr>
        <p:cNvPr id="1" name="">
          <a:extLst>
            <a:ext uri="{FF2B5EF4-FFF2-40B4-BE49-F238E27FC236}">
              <a16:creationId xmlns:a16="http://schemas.microsoft.com/office/drawing/2014/main" id="{795FD7BB-2546-6F13-A3C3-07EC6AC5E388}"/>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4AFC6C15-7313-19E0-348F-857B2D9693B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CD06024-E12B-EBC7-359C-7945DA94E37A}"/>
              </a:ext>
            </a:extLst>
          </p:cNvPr>
          <p:cNvSpPr>
            <a:spLocks noGrp="1"/>
          </p:cNvSpPr>
          <p:nvPr>
            <p:ph type="sldNum" sz="quarter" idx="12"/>
          </p:nvPr>
        </p:nvSpPr>
        <p:spPr/>
        <p:txBody>
          <a:bodyPr/>
          <a:lstStyle/>
          <a:p>
            <a:fld id="{33883982-FD16-464E-B8BE-45F01105FA6D}" type="slidenum">
              <a:rPr lang="de-DE" smtClean="0"/>
              <a:t>41</a:t>
            </a:fld>
            <a:endParaRPr lang="de-DE"/>
          </a:p>
        </p:txBody>
      </p:sp>
      <p:graphicFrame>
        <p:nvGraphicFramePr>
          <p:cNvPr id="9" name="Inhaltsplatzhalter 8">
            <a:extLst>
              <a:ext uri="{FF2B5EF4-FFF2-40B4-BE49-F238E27FC236}">
                <a16:creationId xmlns:a16="http://schemas.microsoft.com/office/drawing/2014/main" id="{C4090071-1917-450B-DB03-6DB7590D12AC}"/>
              </a:ext>
            </a:extLst>
          </p:cNvPr>
          <p:cNvGraphicFramePr>
            <a:graphicFrameLocks noGrp="1"/>
          </p:cNvGraphicFramePr>
          <p:nvPr>
            <p:ph idx="1"/>
            <p:extLst>
              <p:ext uri="{D42A27DB-BD31-4B8C-83A1-F6EECF244321}">
                <p14:modId xmlns:p14="http://schemas.microsoft.com/office/powerpoint/2010/main" val="4039934385"/>
              </p:ext>
            </p:extLst>
          </p:nvPr>
        </p:nvGraphicFramePr>
        <p:xfrm>
          <a:off x="215900" y="599122"/>
          <a:ext cx="11410948" cy="5309129"/>
        </p:xfrm>
        <a:graphic>
          <a:graphicData uri="http://schemas.openxmlformats.org/drawingml/2006/table">
            <a:tbl>
              <a:tblPr firstRow="1" firstCol="1" bandRow="1">
                <a:tableStyleId>{5C22544A-7EE6-4342-B048-85BDC9FD1C3A}</a:tableStyleId>
              </a:tblPr>
              <a:tblGrid>
                <a:gridCol w="2859798">
                  <a:extLst>
                    <a:ext uri="{9D8B030D-6E8A-4147-A177-3AD203B41FA5}">
                      <a16:colId xmlns:a16="http://schemas.microsoft.com/office/drawing/2014/main" val="1047095199"/>
                    </a:ext>
                  </a:extLst>
                </a:gridCol>
                <a:gridCol w="1710230">
                  <a:extLst>
                    <a:ext uri="{9D8B030D-6E8A-4147-A177-3AD203B41FA5}">
                      <a16:colId xmlns:a16="http://schemas.microsoft.com/office/drawing/2014/main" val="1776147605"/>
                    </a:ext>
                  </a:extLst>
                </a:gridCol>
                <a:gridCol w="1710230">
                  <a:extLst>
                    <a:ext uri="{9D8B030D-6E8A-4147-A177-3AD203B41FA5}">
                      <a16:colId xmlns:a16="http://schemas.microsoft.com/office/drawing/2014/main" val="981180187"/>
                    </a:ext>
                  </a:extLst>
                </a:gridCol>
                <a:gridCol w="1710230">
                  <a:extLst>
                    <a:ext uri="{9D8B030D-6E8A-4147-A177-3AD203B41FA5}">
                      <a16:colId xmlns:a16="http://schemas.microsoft.com/office/drawing/2014/main" val="4281563309"/>
                    </a:ext>
                  </a:extLst>
                </a:gridCol>
                <a:gridCol w="1710230">
                  <a:extLst>
                    <a:ext uri="{9D8B030D-6E8A-4147-A177-3AD203B41FA5}">
                      <a16:colId xmlns:a16="http://schemas.microsoft.com/office/drawing/2014/main" val="2188736696"/>
                    </a:ext>
                  </a:extLst>
                </a:gridCol>
                <a:gridCol w="1710230">
                  <a:extLst>
                    <a:ext uri="{9D8B030D-6E8A-4147-A177-3AD203B41FA5}">
                      <a16:colId xmlns:a16="http://schemas.microsoft.com/office/drawing/2014/main" val="837799655"/>
                    </a:ext>
                  </a:extLst>
                </a:gridCol>
              </a:tblGrid>
              <a:tr h="760646">
                <a:tc>
                  <a:txBody>
                    <a:bodyPr/>
                    <a:lstStyle/>
                    <a:p>
                      <a:pPr algn="l">
                        <a:lnSpc>
                          <a:spcPct val="115000"/>
                        </a:lnSpc>
                        <a:spcBef>
                          <a:spcPts val="1000"/>
                        </a:spcBef>
                        <a:spcAft>
                          <a:spcPts val="1000"/>
                        </a:spcAft>
                      </a:pPr>
                      <a:r>
                        <a:rPr lang="de-CH" sz="2400" b="1" cap="small">
                          <a:solidFill>
                            <a:schemeClr val="tx1"/>
                          </a:solidFill>
                          <a:effectLst/>
                        </a:rPr>
                        <a:t>Finanzplan in TCHF</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2025</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2026</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2027</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2028</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2029</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3650330849"/>
                  </a:ext>
                </a:extLst>
              </a:tr>
              <a:tr h="1031968">
                <a:tc>
                  <a:txBody>
                    <a:bodyPr/>
                    <a:lstStyle/>
                    <a:p>
                      <a:pPr algn="l">
                        <a:lnSpc>
                          <a:spcPct val="115000"/>
                        </a:lnSpc>
                        <a:spcBef>
                          <a:spcPts val="1000"/>
                        </a:spcBef>
                        <a:spcAft>
                          <a:spcPts val="1000"/>
                        </a:spcAft>
                      </a:pPr>
                      <a:r>
                        <a:rPr lang="de-CH" sz="2400" b="1" cap="small" dirty="0">
                          <a:solidFill>
                            <a:schemeClr val="tx1"/>
                          </a:solidFill>
                          <a:effectLst/>
                        </a:rPr>
                        <a:t>Ertrag Laufende Rechnung</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  84’380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  84’937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 85’499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 86’065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  86’635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1888894518"/>
                  </a:ext>
                </a:extLst>
              </a:tr>
              <a:tr h="760646">
                <a:tc>
                  <a:txBody>
                    <a:bodyPr/>
                    <a:lstStyle/>
                    <a:p>
                      <a:pPr algn="l">
                        <a:lnSpc>
                          <a:spcPct val="115000"/>
                        </a:lnSpc>
                        <a:spcBef>
                          <a:spcPts val="1000"/>
                        </a:spcBef>
                        <a:spcAft>
                          <a:spcPts val="1000"/>
                        </a:spcAft>
                      </a:pPr>
                      <a:r>
                        <a:rPr lang="de-CH" sz="2400" b="1" cap="small" dirty="0">
                          <a:solidFill>
                            <a:schemeClr val="tx1"/>
                          </a:solidFill>
                          <a:effectLst/>
                        </a:rPr>
                        <a:t>Ertrag LR Übrige</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  27’105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   27’376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   27’650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  27’926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   28’206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1522987771"/>
                  </a:ext>
                </a:extLst>
              </a:tr>
              <a:tr h="1548730">
                <a:tc>
                  <a:txBody>
                    <a:bodyPr/>
                    <a:lstStyle/>
                    <a:p>
                      <a:pPr algn="l">
                        <a:lnSpc>
                          <a:spcPct val="115000"/>
                        </a:lnSpc>
                        <a:spcBef>
                          <a:spcPts val="1000"/>
                        </a:spcBef>
                        <a:spcAft>
                          <a:spcPts val="1000"/>
                        </a:spcAft>
                      </a:pPr>
                      <a:r>
                        <a:rPr lang="de-CH" sz="2400" b="1" cap="small" dirty="0">
                          <a:solidFill>
                            <a:schemeClr val="tx1"/>
                          </a:solidFill>
                          <a:effectLst/>
                        </a:rPr>
                        <a:t>Steuerertrag inkl. </a:t>
                      </a:r>
                      <a:br>
                        <a:rPr lang="de-CH" sz="2400" b="1" cap="small" dirty="0">
                          <a:solidFill>
                            <a:schemeClr val="tx1"/>
                          </a:solidFill>
                          <a:effectLst/>
                        </a:rPr>
                      </a:br>
                      <a:r>
                        <a:rPr lang="de-CH" sz="2400" b="1" cap="small" dirty="0">
                          <a:solidFill>
                            <a:schemeClr val="tx1"/>
                          </a:solidFill>
                          <a:effectLst/>
                        </a:rPr>
                        <a:t>Handänderungs-steuer</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57’275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  57’561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   57’849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  58’138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   58’429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3033403026"/>
                  </a:ext>
                </a:extLst>
              </a:tr>
              <a:tr h="1153588">
                <a:tc>
                  <a:txBody>
                    <a:bodyPr/>
                    <a:lstStyle/>
                    <a:p>
                      <a:pPr algn="l">
                        <a:lnSpc>
                          <a:spcPct val="115000"/>
                        </a:lnSpc>
                        <a:spcBef>
                          <a:spcPts val="1000"/>
                        </a:spcBef>
                        <a:spcAft>
                          <a:spcPts val="1000"/>
                        </a:spcAft>
                      </a:pPr>
                      <a:r>
                        <a:rPr lang="de-CH" sz="2400" b="1" cap="small" dirty="0">
                          <a:solidFill>
                            <a:schemeClr val="tx1"/>
                          </a:solidFill>
                          <a:effectLst/>
                        </a:rPr>
                        <a:t>Aufwand Laufende Rechnung</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79’594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80’372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82’588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84’042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85’917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2757606890"/>
                  </a:ext>
                </a:extLst>
              </a:tr>
            </a:tbl>
          </a:graphicData>
        </a:graphic>
      </p:graphicFrame>
    </p:spTree>
    <p:extLst>
      <p:ext uri="{BB962C8B-B14F-4D97-AF65-F5344CB8AC3E}">
        <p14:creationId xmlns:p14="http://schemas.microsoft.com/office/powerpoint/2010/main" val="1849646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BD383"/>
        </a:solidFill>
        <a:effectLst/>
      </p:bgPr>
    </p:bg>
    <p:spTree>
      <p:nvGrpSpPr>
        <p:cNvPr id="1" name="">
          <a:extLst>
            <a:ext uri="{FF2B5EF4-FFF2-40B4-BE49-F238E27FC236}">
              <a16:creationId xmlns:a16="http://schemas.microsoft.com/office/drawing/2014/main" id="{1CE94AAD-DAA5-C9D5-FB05-1408E2F7943C}"/>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735BABD3-AEA0-06FF-14DA-E10035312D2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712ADA6-6027-86BD-65DC-F68771F2EDD4}"/>
              </a:ext>
            </a:extLst>
          </p:cNvPr>
          <p:cNvSpPr>
            <a:spLocks noGrp="1"/>
          </p:cNvSpPr>
          <p:nvPr>
            <p:ph type="sldNum" sz="quarter" idx="12"/>
          </p:nvPr>
        </p:nvSpPr>
        <p:spPr/>
        <p:txBody>
          <a:bodyPr/>
          <a:lstStyle/>
          <a:p>
            <a:fld id="{33883982-FD16-464E-B8BE-45F01105FA6D}" type="slidenum">
              <a:rPr lang="de-DE" smtClean="0"/>
              <a:t>42</a:t>
            </a:fld>
            <a:endParaRPr lang="de-DE"/>
          </a:p>
        </p:txBody>
      </p:sp>
      <p:graphicFrame>
        <p:nvGraphicFramePr>
          <p:cNvPr id="9" name="Inhaltsplatzhalter 8">
            <a:extLst>
              <a:ext uri="{FF2B5EF4-FFF2-40B4-BE49-F238E27FC236}">
                <a16:creationId xmlns:a16="http://schemas.microsoft.com/office/drawing/2014/main" id="{EF721F7E-DAE8-33EC-9910-65A2FBA426A4}"/>
              </a:ext>
            </a:extLst>
          </p:cNvPr>
          <p:cNvGraphicFramePr>
            <a:graphicFrameLocks noGrp="1"/>
          </p:cNvGraphicFramePr>
          <p:nvPr>
            <p:ph idx="1"/>
            <p:extLst>
              <p:ext uri="{D42A27DB-BD31-4B8C-83A1-F6EECF244321}">
                <p14:modId xmlns:p14="http://schemas.microsoft.com/office/powerpoint/2010/main" val="1666998441"/>
              </p:ext>
            </p:extLst>
          </p:nvPr>
        </p:nvGraphicFramePr>
        <p:xfrm>
          <a:off x="381000" y="635000"/>
          <a:ext cx="11412002" cy="5255999"/>
        </p:xfrm>
        <a:graphic>
          <a:graphicData uri="http://schemas.openxmlformats.org/drawingml/2006/table">
            <a:tbl>
              <a:tblPr firstRow="1" firstCol="1" bandRow="1">
                <a:tableStyleId>{5C22544A-7EE6-4342-B048-85BDC9FD1C3A}</a:tableStyleId>
              </a:tblPr>
              <a:tblGrid>
                <a:gridCol w="2976717">
                  <a:extLst>
                    <a:ext uri="{9D8B030D-6E8A-4147-A177-3AD203B41FA5}">
                      <a16:colId xmlns:a16="http://schemas.microsoft.com/office/drawing/2014/main" val="1047095199"/>
                    </a:ext>
                  </a:extLst>
                </a:gridCol>
                <a:gridCol w="1687057">
                  <a:extLst>
                    <a:ext uri="{9D8B030D-6E8A-4147-A177-3AD203B41FA5}">
                      <a16:colId xmlns:a16="http://schemas.microsoft.com/office/drawing/2014/main" val="1776147605"/>
                    </a:ext>
                  </a:extLst>
                </a:gridCol>
                <a:gridCol w="1687057">
                  <a:extLst>
                    <a:ext uri="{9D8B030D-6E8A-4147-A177-3AD203B41FA5}">
                      <a16:colId xmlns:a16="http://schemas.microsoft.com/office/drawing/2014/main" val="981180187"/>
                    </a:ext>
                  </a:extLst>
                </a:gridCol>
                <a:gridCol w="1687057">
                  <a:extLst>
                    <a:ext uri="{9D8B030D-6E8A-4147-A177-3AD203B41FA5}">
                      <a16:colId xmlns:a16="http://schemas.microsoft.com/office/drawing/2014/main" val="4281563309"/>
                    </a:ext>
                  </a:extLst>
                </a:gridCol>
                <a:gridCol w="1687057">
                  <a:extLst>
                    <a:ext uri="{9D8B030D-6E8A-4147-A177-3AD203B41FA5}">
                      <a16:colId xmlns:a16="http://schemas.microsoft.com/office/drawing/2014/main" val="2188736696"/>
                    </a:ext>
                  </a:extLst>
                </a:gridCol>
                <a:gridCol w="1687057">
                  <a:extLst>
                    <a:ext uri="{9D8B030D-6E8A-4147-A177-3AD203B41FA5}">
                      <a16:colId xmlns:a16="http://schemas.microsoft.com/office/drawing/2014/main" val="837799655"/>
                    </a:ext>
                  </a:extLst>
                </a:gridCol>
              </a:tblGrid>
              <a:tr h="989388">
                <a:tc>
                  <a:txBody>
                    <a:bodyPr/>
                    <a:lstStyle/>
                    <a:p>
                      <a:pPr algn="l">
                        <a:lnSpc>
                          <a:spcPct val="115000"/>
                        </a:lnSpc>
                        <a:spcBef>
                          <a:spcPts val="1000"/>
                        </a:spcBef>
                        <a:spcAft>
                          <a:spcPts val="1000"/>
                        </a:spcAft>
                      </a:pPr>
                      <a:r>
                        <a:rPr lang="de-CH" sz="2400" b="1" cap="small" dirty="0">
                          <a:solidFill>
                            <a:schemeClr val="tx1"/>
                          </a:solidFill>
                          <a:effectLst/>
                        </a:rPr>
                        <a:t>Finanzplan in </a:t>
                      </a:r>
                      <a:r>
                        <a:rPr lang="de-CH" sz="2400" b="1" cap="small" dirty="0" err="1">
                          <a:solidFill>
                            <a:schemeClr val="tx1"/>
                          </a:solidFill>
                          <a:effectLst/>
                        </a:rPr>
                        <a:t>TCHF</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2025</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2026</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2027</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2028</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2029</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3650330849"/>
                  </a:ext>
                </a:extLst>
              </a:tr>
              <a:tr h="989388">
                <a:tc>
                  <a:txBody>
                    <a:bodyPr/>
                    <a:lstStyle/>
                    <a:p>
                      <a:pPr algn="l">
                        <a:lnSpc>
                          <a:spcPct val="115000"/>
                        </a:lnSpc>
                        <a:spcBef>
                          <a:spcPts val="1000"/>
                        </a:spcBef>
                        <a:spcAft>
                          <a:spcPts val="1000"/>
                        </a:spcAft>
                      </a:pPr>
                      <a:r>
                        <a:rPr lang="de-CH" sz="2400" b="1" cap="small" dirty="0">
                          <a:solidFill>
                            <a:schemeClr val="tx1"/>
                          </a:solidFill>
                          <a:effectLst/>
                        </a:rPr>
                        <a:t>Personalaufwand</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18’627 </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19’000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19’380 </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19’767 </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20’162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1802392864"/>
                  </a:ext>
                </a:extLst>
              </a:tr>
              <a:tr h="2287835">
                <a:tc>
                  <a:txBody>
                    <a:bodyPr/>
                    <a:lstStyle/>
                    <a:p>
                      <a:pPr algn="l">
                        <a:lnSpc>
                          <a:spcPct val="115000"/>
                        </a:lnSpc>
                        <a:spcBef>
                          <a:spcPts val="1000"/>
                        </a:spcBef>
                        <a:spcAft>
                          <a:spcPts val="1000"/>
                        </a:spcAft>
                      </a:pPr>
                      <a:r>
                        <a:rPr lang="de-CH" sz="2400" b="1" cap="small" dirty="0">
                          <a:solidFill>
                            <a:schemeClr val="tx1"/>
                          </a:solidFill>
                          <a:effectLst/>
                        </a:rPr>
                        <a:t>Sachaufwand + übriger Betriebsaufwand</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18’368 </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18’552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18’737 </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18’925 </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19’114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1128926056"/>
                  </a:ext>
                </a:extLst>
              </a:tr>
              <a:tr h="989388">
                <a:tc>
                  <a:txBody>
                    <a:bodyPr/>
                    <a:lstStyle/>
                    <a:p>
                      <a:pPr algn="l">
                        <a:lnSpc>
                          <a:spcPct val="115000"/>
                        </a:lnSpc>
                        <a:spcBef>
                          <a:spcPts val="1000"/>
                        </a:spcBef>
                        <a:spcAft>
                          <a:spcPts val="1000"/>
                        </a:spcAft>
                      </a:pPr>
                      <a:r>
                        <a:rPr lang="de-CH" sz="2400" b="1" cap="small" dirty="0">
                          <a:solidFill>
                            <a:schemeClr val="tx1"/>
                          </a:solidFill>
                          <a:effectLst/>
                        </a:rPr>
                        <a:t>Schuldzinsen</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265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668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829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886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1’027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3528623041"/>
                  </a:ext>
                </a:extLst>
              </a:tr>
            </a:tbl>
          </a:graphicData>
        </a:graphic>
      </p:graphicFrame>
    </p:spTree>
    <p:extLst>
      <p:ext uri="{BB962C8B-B14F-4D97-AF65-F5344CB8AC3E}">
        <p14:creationId xmlns:p14="http://schemas.microsoft.com/office/powerpoint/2010/main" val="1849745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BD383"/>
        </a:solidFill>
        <a:effectLst/>
      </p:bgPr>
    </p:bg>
    <p:spTree>
      <p:nvGrpSpPr>
        <p:cNvPr id="1" name="">
          <a:extLst>
            <a:ext uri="{FF2B5EF4-FFF2-40B4-BE49-F238E27FC236}">
              <a16:creationId xmlns:a16="http://schemas.microsoft.com/office/drawing/2014/main" id="{52D19917-9496-D4B4-0EDB-1662B286A889}"/>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B73BF365-858A-1F13-8D4B-EC6DFAB3F13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90A07AB-F2BC-912C-DAFF-6E3C0B6545F9}"/>
              </a:ext>
            </a:extLst>
          </p:cNvPr>
          <p:cNvSpPr>
            <a:spLocks noGrp="1"/>
          </p:cNvSpPr>
          <p:nvPr>
            <p:ph type="sldNum" sz="quarter" idx="12"/>
          </p:nvPr>
        </p:nvSpPr>
        <p:spPr/>
        <p:txBody>
          <a:bodyPr/>
          <a:lstStyle/>
          <a:p>
            <a:fld id="{33883982-FD16-464E-B8BE-45F01105FA6D}" type="slidenum">
              <a:rPr lang="de-DE" smtClean="0"/>
              <a:t>43</a:t>
            </a:fld>
            <a:endParaRPr lang="de-DE"/>
          </a:p>
        </p:txBody>
      </p:sp>
      <p:graphicFrame>
        <p:nvGraphicFramePr>
          <p:cNvPr id="9" name="Inhaltsplatzhalter 8">
            <a:extLst>
              <a:ext uri="{FF2B5EF4-FFF2-40B4-BE49-F238E27FC236}">
                <a16:creationId xmlns:a16="http://schemas.microsoft.com/office/drawing/2014/main" id="{AC54051D-43B6-6A4A-0324-93C28A0F3388}"/>
              </a:ext>
            </a:extLst>
          </p:cNvPr>
          <p:cNvGraphicFramePr>
            <a:graphicFrameLocks noGrp="1"/>
          </p:cNvGraphicFramePr>
          <p:nvPr>
            <p:ph idx="1"/>
            <p:extLst>
              <p:ext uri="{D42A27DB-BD31-4B8C-83A1-F6EECF244321}">
                <p14:modId xmlns:p14="http://schemas.microsoft.com/office/powerpoint/2010/main" val="1938910250"/>
              </p:ext>
            </p:extLst>
          </p:nvPr>
        </p:nvGraphicFramePr>
        <p:xfrm>
          <a:off x="381000" y="136525"/>
          <a:ext cx="11408400" cy="6083139"/>
        </p:xfrm>
        <a:graphic>
          <a:graphicData uri="http://schemas.openxmlformats.org/drawingml/2006/table">
            <a:tbl>
              <a:tblPr firstRow="1" firstCol="1" bandRow="1">
                <a:tableStyleId>{5C22544A-7EE6-4342-B048-85BDC9FD1C3A}</a:tableStyleId>
              </a:tblPr>
              <a:tblGrid>
                <a:gridCol w="3048000">
                  <a:extLst>
                    <a:ext uri="{9D8B030D-6E8A-4147-A177-3AD203B41FA5}">
                      <a16:colId xmlns:a16="http://schemas.microsoft.com/office/drawing/2014/main" val="1047095199"/>
                    </a:ext>
                  </a:extLst>
                </a:gridCol>
                <a:gridCol w="1520400">
                  <a:extLst>
                    <a:ext uri="{9D8B030D-6E8A-4147-A177-3AD203B41FA5}">
                      <a16:colId xmlns:a16="http://schemas.microsoft.com/office/drawing/2014/main" val="1776147605"/>
                    </a:ext>
                  </a:extLst>
                </a:gridCol>
                <a:gridCol w="1710000">
                  <a:extLst>
                    <a:ext uri="{9D8B030D-6E8A-4147-A177-3AD203B41FA5}">
                      <a16:colId xmlns:a16="http://schemas.microsoft.com/office/drawing/2014/main" val="981180187"/>
                    </a:ext>
                  </a:extLst>
                </a:gridCol>
                <a:gridCol w="1710000">
                  <a:extLst>
                    <a:ext uri="{9D8B030D-6E8A-4147-A177-3AD203B41FA5}">
                      <a16:colId xmlns:a16="http://schemas.microsoft.com/office/drawing/2014/main" val="4281563309"/>
                    </a:ext>
                  </a:extLst>
                </a:gridCol>
                <a:gridCol w="1710000">
                  <a:extLst>
                    <a:ext uri="{9D8B030D-6E8A-4147-A177-3AD203B41FA5}">
                      <a16:colId xmlns:a16="http://schemas.microsoft.com/office/drawing/2014/main" val="2188736696"/>
                    </a:ext>
                  </a:extLst>
                </a:gridCol>
                <a:gridCol w="1710000">
                  <a:extLst>
                    <a:ext uri="{9D8B030D-6E8A-4147-A177-3AD203B41FA5}">
                      <a16:colId xmlns:a16="http://schemas.microsoft.com/office/drawing/2014/main" val="837799655"/>
                    </a:ext>
                  </a:extLst>
                </a:gridCol>
              </a:tblGrid>
              <a:tr h="1168478">
                <a:tc>
                  <a:txBody>
                    <a:bodyPr/>
                    <a:lstStyle/>
                    <a:p>
                      <a:pPr algn="ctr">
                        <a:lnSpc>
                          <a:spcPct val="115000"/>
                        </a:lnSpc>
                        <a:spcBef>
                          <a:spcPts val="1000"/>
                        </a:spcBef>
                        <a:spcAft>
                          <a:spcPts val="1000"/>
                        </a:spcAft>
                      </a:pPr>
                      <a:r>
                        <a:rPr lang="de-CH" sz="2350" b="1" cap="small" dirty="0">
                          <a:solidFill>
                            <a:schemeClr val="tx1"/>
                          </a:solidFill>
                          <a:effectLst/>
                        </a:rPr>
                        <a:t>Finanzplan in TCHF</a:t>
                      </a:r>
                    </a:p>
                    <a:p>
                      <a:pPr algn="ctr">
                        <a:lnSpc>
                          <a:spcPct val="115000"/>
                        </a:lnSpc>
                        <a:spcBef>
                          <a:spcPts val="1000"/>
                        </a:spcBef>
                        <a:spcAft>
                          <a:spcPts val="1000"/>
                        </a:spcAft>
                      </a:pPr>
                      <a:endParaRPr lang="de-CH" sz="235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a:solidFill>
                            <a:schemeClr val="tx1"/>
                          </a:solidFill>
                          <a:effectLst/>
                        </a:rPr>
                        <a:t>2025</a:t>
                      </a:r>
                      <a:endParaRPr lang="de-CH" sz="235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a:solidFill>
                            <a:schemeClr val="tx1"/>
                          </a:solidFill>
                          <a:effectLst/>
                        </a:rPr>
                        <a:t>2026</a:t>
                      </a:r>
                      <a:endParaRPr lang="de-CH" sz="235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dirty="0">
                          <a:solidFill>
                            <a:schemeClr val="tx1"/>
                          </a:solidFill>
                          <a:effectLst/>
                        </a:rPr>
                        <a:t>2027</a:t>
                      </a:r>
                      <a:endParaRPr lang="de-CH" sz="235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a:solidFill>
                            <a:schemeClr val="tx1"/>
                          </a:solidFill>
                          <a:effectLst/>
                        </a:rPr>
                        <a:t>2028</a:t>
                      </a:r>
                      <a:endParaRPr lang="de-CH" sz="235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a:solidFill>
                            <a:schemeClr val="tx1"/>
                          </a:solidFill>
                          <a:effectLst/>
                        </a:rPr>
                        <a:t>2029</a:t>
                      </a:r>
                      <a:endParaRPr lang="de-CH" sz="235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3650330849"/>
                  </a:ext>
                </a:extLst>
              </a:tr>
              <a:tr h="1442501">
                <a:tc>
                  <a:txBody>
                    <a:bodyPr/>
                    <a:lstStyle/>
                    <a:p>
                      <a:pPr algn="l">
                        <a:lnSpc>
                          <a:spcPct val="115000"/>
                        </a:lnSpc>
                        <a:spcBef>
                          <a:spcPts val="1000"/>
                        </a:spcBef>
                        <a:spcAft>
                          <a:spcPts val="1000"/>
                        </a:spcAft>
                      </a:pPr>
                      <a:r>
                        <a:rPr lang="de-CH" sz="2350" b="1" cap="small" dirty="0">
                          <a:solidFill>
                            <a:schemeClr val="tx1"/>
                          </a:solidFill>
                          <a:effectLst/>
                        </a:rPr>
                        <a:t>Übriger Aufwand inkl. Handänderungs-steuer</a:t>
                      </a:r>
                      <a:endParaRPr lang="de-CH" sz="235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a:solidFill>
                            <a:schemeClr val="tx1"/>
                          </a:solidFill>
                          <a:effectLst/>
                        </a:rPr>
                        <a:t>29’103 </a:t>
                      </a:r>
                      <a:endParaRPr lang="de-CH" sz="235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a:solidFill>
                            <a:schemeClr val="tx1"/>
                          </a:solidFill>
                          <a:effectLst/>
                        </a:rPr>
                        <a:t>29’394 </a:t>
                      </a:r>
                      <a:endParaRPr lang="de-CH" sz="235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a:solidFill>
                            <a:schemeClr val="tx1"/>
                          </a:solidFill>
                          <a:effectLst/>
                        </a:rPr>
                        <a:t>29’688 </a:t>
                      </a:r>
                      <a:endParaRPr lang="de-CH" sz="235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a:solidFill>
                            <a:schemeClr val="tx1"/>
                          </a:solidFill>
                          <a:effectLst/>
                        </a:rPr>
                        <a:t>29’985 </a:t>
                      </a:r>
                      <a:endParaRPr lang="de-CH" sz="235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dirty="0">
                          <a:solidFill>
                            <a:schemeClr val="tx1"/>
                          </a:solidFill>
                          <a:effectLst/>
                        </a:rPr>
                        <a:t>30’285 </a:t>
                      </a:r>
                      <a:endParaRPr lang="de-CH" sz="235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2160818028"/>
                  </a:ext>
                </a:extLst>
              </a:tr>
              <a:tr h="1501623">
                <a:tc>
                  <a:txBody>
                    <a:bodyPr/>
                    <a:lstStyle/>
                    <a:p>
                      <a:pPr algn="l">
                        <a:lnSpc>
                          <a:spcPct val="115000"/>
                        </a:lnSpc>
                        <a:spcBef>
                          <a:spcPts val="1000"/>
                        </a:spcBef>
                        <a:spcAft>
                          <a:spcPts val="1000"/>
                        </a:spcAft>
                      </a:pPr>
                      <a:r>
                        <a:rPr lang="de-CH" sz="2350" b="1" cap="small" dirty="0">
                          <a:solidFill>
                            <a:schemeClr val="tx1"/>
                          </a:solidFill>
                          <a:effectLst/>
                        </a:rPr>
                        <a:t>Abschreibungen Verwaltungs-vermögen </a:t>
                      </a:r>
                      <a:endParaRPr lang="de-CH" sz="235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a:solidFill>
                            <a:schemeClr val="tx1"/>
                          </a:solidFill>
                          <a:effectLst/>
                        </a:rPr>
                        <a:t>12’126 </a:t>
                      </a:r>
                      <a:endParaRPr lang="de-CH" sz="235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dirty="0">
                          <a:solidFill>
                            <a:schemeClr val="tx1"/>
                          </a:solidFill>
                          <a:effectLst/>
                        </a:rPr>
                        <a:t>12’759 </a:t>
                      </a:r>
                      <a:endParaRPr lang="de-CH" sz="235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dirty="0">
                          <a:solidFill>
                            <a:schemeClr val="tx1"/>
                          </a:solidFill>
                          <a:effectLst/>
                        </a:rPr>
                        <a:t>13’954 </a:t>
                      </a:r>
                      <a:endParaRPr lang="de-CH" sz="235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a:solidFill>
                            <a:schemeClr val="tx1"/>
                          </a:solidFill>
                          <a:effectLst/>
                        </a:rPr>
                        <a:t>14’480 </a:t>
                      </a:r>
                      <a:endParaRPr lang="de-CH" sz="235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a:solidFill>
                            <a:schemeClr val="tx1"/>
                          </a:solidFill>
                          <a:effectLst/>
                        </a:rPr>
                        <a:t>15’330 </a:t>
                      </a:r>
                      <a:endParaRPr lang="de-CH" sz="235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2933634394"/>
                  </a:ext>
                </a:extLst>
              </a:tr>
              <a:tr h="894862">
                <a:tc>
                  <a:txBody>
                    <a:bodyPr/>
                    <a:lstStyle/>
                    <a:p>
                      <a:pPr algn="l">
                        <a:lnSpc>
                          <a:spcPct val="115000"/>
                        </a:lnSpc>
                        <a:spcBef>
                          <a:spcPts val="1000"/>
                        </a:spcBef>
                        <a:spcAft>
                          <a:spcPts val="1000"/>
                        </a:spcAft>
                      </a:pPr>
                      <a:r>
                        <a:rPr lang="de-CH" sz="2350" b="1" cap="small" dirty="0">
                          <a:solidFill>
                            <a:schemeClr val="tx1"/>
                          </a:solidFill>
                          <a:effectLst/>
                        </a:rPr>
                        <a:t>Einlage Spezialfinanzierung</a:t>
                      </a:r>
                      <a:endParaRPr lang="de-CH" sz="235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a:solidFill>
                            <a:schemeClr val="tx1"/>
                          </a:solidFill>
                          <a:effectLst/>
                        </a:rPr>
                        <a:t>1’105 </a:t>
                      </a:r>
                      <a:endParaRPr lang="de-CH" sz="235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a:solidFill>
                            <a:schemeClr val="tx1"/>
                          </a:solidFill>
                          <a:effectLst/>
                        </a:rPr>
                        <a:t>0 </a:t>
                      </a:r>
                      <a:endParaRPr lang="de-CH" sz="235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a:solidFill>
                            <a:schemeClr val="tx1"/>
                          </a:solidFill>
                          <a:effectLst/>
                        </a:rPr>
                        <a:t>0 </a:t>
                      </a:r>
                      <a:endParaRPr lang="de-CH" sz="235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a:solidFill>
                            <a:schemeClr val="tx1"/>
                          </a:solidFill>
                          <a:effectLst/>
                        </a:rPr>
                        <a:t>0 </a:t>
                      </a:r>
                      <a:endParaRPr lang="de-CH" sz="235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a:solidFill>
                            <a:schemeClr val="tx1"/>
                          </a:solidFill>
                          <a:effectLst/>
                        </a:rPr>
                        <a:t>0 </a:t>
                      </a:r>
                      <a:endParaRPr lang="de-CH" sz="235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1407558172"/>
                  </a:ext>
                </a:extLst>
              </a:tr>
              <a:tr h="894862">
                <a:tc>
                  <a:txBody>
                    <a:bodyPr/>
                    <a:lstStyle/>
                    <a:p>
                      <a:pPr algn="l">
                        <a:lnSpc>
                          <a:spcPct val="115000"/>
                        </a:lnSpc>
                        <a:spcBef>
                          <a:spcPts val="1000"/>
                        </a:spcBef>
                        <a:spcAft>
                          <a:spcPts val="1000"/>
                        </a:spcAft>
                      </a:pPr>
                      <a:r>
                        <a:rPr lang="de-CH" sz="2350" b="1" cap="small" dirty="0">
                          <a:solidFill>
                            <a:schemeClr val="tx1"/>
                          </a:solidFill>
                          <a:effectLst/>
                        </a:rPr>
                        <a:t>Aufwand-/</a:t>
                      </a:r>
                      <a:br>
                        <a:rPr lang="de-CH" sz="2350" b="1" cap="small" dirty="0">
                          <a:solidFill>
                            <a:schemeClr val="tx1"/>
                          </a:solidFill>
                          <a:effectLst/>
                        </a:rPr>
                      </a:br>
                      <a:r>
                        <a:rPr lang="de-CH" sz="2350" b="1" cap="small" dirty="0">
                          <a:solidFill>
                            <a:schemeClr val="tx1"/>
                          </a:solidFill>
                          <a:effectLst/>
                        </a:rPr>
                        <a:t>Ertragsüberschuss</a:t>
                      </a:r>
                      <a:endParaRPr lang="de-CH" sz="235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dirty="0">
                          <a:solidFill>
                            <a:schemeClr val="tx1"/>
                          </a:solidFill>
                          <a:effectLst/>
                        </a:rPr>
                        <a:t>4’786 </a:t>
                      </a:r>
                      <a:endParaRPr lang="de-CH" sz="235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dirty="0">
                          <a:solidFill>
                            <a:schemeClr val="tx1"/>
                          </a:solidFill>
                          <a:effectLst/>
                        </a:rPr>
                        <a:t>4’565 </a:t>
                      </a:r>
                      <a:endParaRPr lang="de-CH" sz="235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dirty="0">
                          <a:solidFill>
                            <a:schemeClr val="tx1"/>
                          </a:solidFill>
                          <a:effectLst/>
                        </a:rPr>
                        <a:t>2’911 </a:t>
                      </a:r>
                      <a:endParaRPr lang="de-CH" sz="235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dirty="0">
                          <a:solidFill>
                            <a:schemeClr val="tx1"/>
                          </a:solidFill>
                          <a:effectLst/>
                        </a:rPr>
                        <a:t>2’023 </a:t>
                      </a:r>
                      <a:endParaRPr lang="de-CH" sz="235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350" b="1" cap="small" dirty="0">
                          <a:solidFill>
                            <a:schemeClr val="tx1"/>
                          </a:solidFill>
                          <a:effectLst/>
                        </a:rPr>
                        <a:t>718 </a:t>
                      </a:r>
                      <a:endParaRPr lang="de-CH" sz="235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2925581672"/>
                  </a:ext>
                </a:extLst>
              </a:tr>
            </a:tbl>
          </a:graphicData>
        </a:graphic>
      </p:graphicFrame>
    </p:spTree>
    <p:extLst>
      <p:ext uri="{BB962C8B-B14F-4D97-AF65-F5344CB8AC3E}">
        <p14:creationId xmlns:p14="http://schemas.microsoft.com/office/powerpoint/2010/main" val="1051406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BD383"/>
        </a:solidFill>
        <a:effectLst/>
      </p:bgPr>
    </p:bg>
    <p:spTree>
      <p:nvGrpSpPr>
        <p:cNvPr id="1" name="">
          <a:extLst>
            <a:ext uri="{FF2B5EF4-FFF2-40B4-BE49-F238E27FC236}">
              <a16:creationId xmlns:a16="http://schemas.microsoft.com/office/drawing/2014/main" id="{37B49E27-0656-EE0A-5F94-F16714CEC31C}"/>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CDB3964-221D-C488-5DF2-C218571D64A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125CE6C-F7F9-DCDC-48F1-C719F97DDDE2}"/>
              </a:ext>
            </a:extLst>
          </p:cNvPr>
          <p:cNvSpPr>
            <a:spLocks noGrp="1"/>
          </p:cNvSpPr>
          <p:nvPr>
            <p:ph type="sldNum" sz="quarter" idx="12"/>
          </p:nvPr>
        </p:nvSpPr>
        <p:spPr/>
        <p:txBody>
          <a:bodyPr/>
          <a:lstStyle/>
          <a:p>
            <a:fld id="{33883982-FD16-464E-B8BE-45F01105FA6D}" type="slidenum">
              <a:rPr lang="de-DE" smtClean="0"/>
              <a:t>44</a:t>
            </a:fld>
            <a:endParaRPr lang="de-DE"/>
          </a:p>
        </p:txBody>
      </p:sp>
      <p:graphicFrame>
        <p:nvGraphicFramePr>
          <p:cNvPr id="9" name="Inhaltsplatzhalter 8">
            <a:extLst>
              <a:ext uri="{FF2B5EF4-FFF2-40B4-BE49-F238E27FC236}">
                <a16:creationId xmlns:a16="http://schemas.microsoft.com/office/drawing/2014/main" id="{4C59523B-3525-8818-5D56-9E7644761421}"/>
              </a:ext>
            </a:extLst>
          </p:cNvPr>
          <p:cNvGraphicFramePr>
            <a:graphicFrameLocks noGrp="1"/>
          </p:cNvGraphicFramePr>
          <p:nvPr>
            <p:ph idx="1"/>
            <p:extLst>
              <p:ext uri="{D42A27DB-BD31-4B8C-83A1-F6EECF244321}">
                <p14:modId xmlns:p14="http://schemas.microsoft.com/office/powerpoint/2010/main" val="4173539130"/>
              </p:ext>
            </p:extLst>
          </p:nvPr>
        </p:nvGraphicFramePr>
        <p:xfrm>
          <a:off x="503991" y="765174"/>
          <a:ext cx="11408400" cy="4238627"/>
        </p:xfrm>
        <a:graphic>
          <a:graphicData uri="http://schemas.openxmlformats.org/drawingml/2006/table">
            <a:tbl>
              <a:tblPr firstRow="1" firstCol="1" bandRow="1">
                <a:tableStyleId>{5C22544A-7EE6-4342-B048-85BDC9FD1C3A}</a:tableStyleId>
              </a:tblPr>
              <a:tblGrid>
                <a:gridCol w="2858400">
                  <a:extLst>
                    <a:ext uri="{9D8B030D-6E8A-4147-A177-3AD203B41FA5}">
                      <a16:colId xmlns:a16="http://schemas.microsoft.com/office/drawing/2014/main" val="1047095199"/>
                    </a:ext>
                  </a:extLst>
                </a:gridCol>
                <a:gridCol w="1710000">
                  <a:extLst>
                    <a:ext uri="{9D8B030D-6E8A-4147-A177-3AD203B41FA5}">
                      <a16:colId xmlns:a16="http://schemas.microsoft.com/office/drawing/2014/main" val="1776147605"/>
                    </a:ext>
                  </a:extLst>
                </a:gridCol>
                <a:gridCol w="1710000">
                  <a:extLst>
                    <a:ext uri="{9D8B030D-6E8A-4147-A177-3AD203B41FA5}">
                      <a16:colId xmlns:a16="http://schemas.microsoft.com/office/drawing/2014/main" val="981180187"/>
                    </a:ext>
                  </a:extLst>
                </a:gridCol>
                <a:gridCol w="1710000">
                  <a:extLst>
                    <a:ext uri="{9D8B030D-6E8A-4147-A177-3AD203B41FA5}">
                      <a16:colId xmlns:a16="http://schemas.microsoft.com/office/drawing/2014/main" val="4281563309"/>
                    </a:ext>
                  </a:extLst>
                </a:gridCol>
                <a:gridCol w="1710000">
                  <a:extLst>
                    <a:ext uri="{9D8B030D-6E8A-4147-A177-3AD203B41FA5}">
                      <a16:colId xmlns:a16="http://schemas.microsoft.com/office/drawing/2014/main" val="2188736696"/>
                    </a:ext>
                  </a:extLst>
                </a:gridCol>
                <a:gridCol w="1710000">
                  <a:extLst>
                    <a:ext uri="{9D8B030D-6E8A-4147-A177-3AD203B41FA5}">
                      <a16:colId xmlns:a16="http://schemas.microsoft.com/office/drawing/2014/main" val="837799655"/>
                    </a:ext>
                  </a:extLst>
                </a:gridCol>
              </a:tblGrid>
              <a:tr h="1165198">
                <a:tc>
                  <a:txBody>
                    <a:bodyPr/>
                    <a:lstStyle/>
                    <a:p>
                      <a:pPr algn="ctr">
                        <a:lnSpc>
                          <a:spcPct val="115000"/>
                        </a:lnSpc>
                        <a:spcBef>
                          <a:spcPts val="1000"/>
                        </a:spcBef>
                        <a:spcAft>
                          <a:spcPts val="1000"/>
                        </a:spcAft>
                      </a:pPr>
                      <a:r>
                        <a:rPr lang="de-CH" sz="2400" b="1" cap="small" dirty="0">
                          <a:solidFill>
                            <a:schemeClr val="tx1"/>
                          </a:solidFill>
                          <a:effectLst/>
                        </a:rPr>
                        <a:t>Finanzplan in </a:t>
                      </a:r>
                      <a:r>
                        <a:rPr lang="de-CH" sz="2400" b="1" cap="small" dirty="0" err="1">
                          <a:solidFill>
                            <a:schemeClr val="tx1"/>
                          </a:solidFill>
                          <a:effectLst/>
                        </a:rPr>
                        <a:t>TCHF</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2025</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2026</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2027</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2028</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2029</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3650330849"/>
                  </a:ext>
                </a:extLst>
              </a:tr>
              <a:tr h="653138">
                <a:tc>
                  <a:txBody>
                    <a:bodyPr/>
                    <a:lstStyle/>
                    <a:p>
                      <a:pPr algn="l">
                        <a:lnSpc>
                          <a:spcPct val="115000"/>
                        </a:lnSpc>
                        <a:spcBef>
                          <a:spcPts val="1000"/>
                        </a:spcBef>
                        <a:spcAft>
                          <a:spcPts val="1000"/>
                        </a:spcAft>
                      </a:pPr>
                      <a:r>
                        <a:rPr lang="de-CH" sz="2400" b="1" cap="small" dirty="0" err="1">
                          <a:solidFill>
                            <a:schemeClr val="tx1"/>
                          </a:solidFill>
                          <a:effectLst/>
                        </a:rPr>
                        <a:t>Cashflow</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16’912 </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17’325 </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16’865 </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16’502 </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16’047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3374893418"/>
                  </a:ext>
                </a:extLst>
              </a:tr>
              <a:tr h="653138">
                <a:tc>
                  <a:txBody>
                    <a:bodyPr/>
                    <a:lstStyle/>
                    <a:p>
                      <a:pPr algn="l">
                        <a:lnSpc>
                          <a:spcPct val="115000"/>
                        </a:lnSpc>
                        <a:spcBef>
                          <a:spcPts val="1000"/>
                        </a:spcBef>
                        <a:spcAft>
                          <a:spcPts val="1000"/>
                        </a:spcAft>
                      </a:pPr>
                      <a:r>
                        <a:rPr lang="de-CH" sz="2400" b="1" cap="small">
                          <a:solidFill>
                            <a:schemeClr val="tx1"/>
                          </a:solidFill>
                          <a:effectLst/>
                        </a:rPr>
                        <a:t>Nettoinvestitionen </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26’088 </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34’337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25’360 </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19’500 </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23’445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4108872902"/>
                  </a:ext>
                </a:extLst>
              </a:tr>
              <a:tr h="1767153">
                <a:tc>
                  <a:txBody>
                    <a:bodyPr/>
                    <a:lstStyle/>
                    <a:p>
                      <a:pPr algn="l">
                        <a:lnSpc>
                          <a:spcPct val="115000"/>
                        </a:lnSpc>
                        <a:spcBef>
                          <a:spcPts val="1000"/>
                        </a:spcBef>
                        <a:spcAft>
                          <a:spcPts val="1000"/>
                        </a:spcAft>
                      </a:pPr>
                      <a:r>
                        <a:rPr lang="de-CH" sz="2400" b="1" cap="small" dirty="0">
                          <a:solidFill>
                            <a:schemeClr val="tx1"/>
                          </a:solidFill>
                          <a:effectLst/>
                        </a:rPr>
                        <a:t>Finanzierungs-überschuss/</a:t>
                      </a:r>
                      <a:br>
                        <a:rPr lang="de-CH" sz="2400" b="1" cap="small" dirty="0">
                          <a:solidFill>
                            <a:schemeClr val="tx1"/>
                          </a:solidFill>
                          <a:effectLst/>
                        </a:rPr>
                      </a:br>
                      <a:r>
                        <a:rPr lang="de-CH" sz="2400" b="1" cap="small" dirty="0">
                          <a:solidFill>
                            <a:schemeClr val="tx1"/>
                          </a:solidFill>
                          <a:effectLst/>
                        </a:rPr>
                        <a:t>-</a:t>
                      </a:r>
                      <a:r>
                        <a:rPr lang="de-CH" sz="2400" b="1" cap="small" dirty="0" err="1">
                          <a:solidFill>
                            <a:schemeClr val="tx1"/>
                          </a:solidFill>
                          <a:effectLst/>
                        </a:rPr>
                        <a:t>fehlbetrag</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-9’176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-17’012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-8’495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-2’998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-7’398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277331809"/>
                  </a:ext>
                </a:extLst>
              </a:tr>
            </a:tbl>
          </a:graphicData>
        </a:graphic>
      </p:graphicFrame>
    </p:spTree>
    <p:extLst>
      <p:ext uri="{BB962C8B-B14F-4D97-AF65-F5344CB8AC3E}">
        <p14:creationId xmlns:p14="http://schemas.microsoft.com/office/powerpoint/2010/main" val="4245470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BD383"/>
        </a:solidFill>
        <a:effectLst/>
      </p:bgPr>
    </p:bg>
    <p:spTree>
      <p:nvGrpSpPr>
        <p:cNvPr id="1" name="">
          <a:extLst>
            <a:ext uri="{FF2B5EF4-FFF2-40B4-BE49-F238E27FC236}">
              <a16:creationId xmlns:a16="http://schemas.microsoft.com/office/drawing/2014/main" id="{3BF0F22E-8494-0760-DC81-1916FD43B6F4}"/>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CBE2A415-8C18-6C6F-F642-760F69DCA7B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10439DD-D453-102A-495A-4909B1CEC1D0}"/>
              </a:ext>
            </a:extLst>
          </p:cNvPr>
          <p:cNvSpPr>
            <a:spLocks noGrp="1"/>
          </p:cNvSpPr>
          <p:nvPr>
            <p:ph type="sldNum" sz="quarter" idx="12"/>
          </p:nvPr>
        </p:nvSpPr>
        <p:spPr/>
        <p:txBody>
          <a:bodyPr/>
          <a:lstStyle/>
          <a:p>
            <a:fld id="{33883982-FD16-464E-B8BE-45F01105FA6D}" type="slidenum">
              <a:rPr lang="de-DE" smtClean="0"/>
              <a:t>45</a:t>
            </a:fld>
            <a:endParaRPr lang="de-DE"/>
          </a:p>
        </p:txBody>
      </p:sp>
      <p:graphicFrame>
        <p:nvGraphicFramePr>
          <p:cNvPr id="9" name="Inhaltsplatzhalter 8">
            <a:extLst>
              <a:ext uri="{FF2B5EF4-FFF2-40B4-BE49-F238E27FC236}">
                <a16:creationId xmlns:a16="http://schemas.microsoft.com/office/drawing/2014/main" id="{A5DD9A3F-41FC-0366-7950-6C7E7D7FB225}"/>
              </a:ext>
            </a:extLst>
          </p:cNvPr>
          <p:cNvGraphicFramePr>
            <a:graphicFrameLocks noGrp="1"/>
          </p:cNvGraphicFramePr>
          <p:nvPr>
            <p:ph idx="1"/>
            <p:extLst>
              <p:ext uri="{D42A27DB-BD31-4B8C-83A1-F6EECF244321}">
                <p14:modId xmlns:p14="http://schemas.microsoft.com/office/powerpoint/2010/main" val="4071749965"/>
              </p:ext>
            </p:extLst>
          </p:nvPr>
        </p:nvGraphicFramePr>
        <p:xfrm>
          <a:off x="471382" y="479424"/>
          <a:ext cx="11408400" cy="5197474"/>
        </p:xfrm>
        <a:graphic>
          <a:graphicData uri="http://schemas.openxmlformats.org/drawingml/2006/table">
            <a:tbl>
              <a:tblPr firstRow="1" firstCol="1" bandRow="1">
                <a:tableStyleId>{5C22544A-7EE6-4342-B048-85BDC9FD1C3A}</a:tableStyleId>
              </a:tblPr>
              <a:tblGrid>
                <a:gridCol w="2858400">
                  <a:extLst>
                    <a:ext uri="{9D8B030D-6E8A-4147-A177-3AD203B41FA5}">
                      <a16:colId xmlns:a16="http://schemas.microsoft.com/office/drawing/2014/main" val="1047095199"/>
                    </a:ext>
                  </a:extLst>
                </a:gridCol>
                <a:gridCol w="1710000">
                  <a:extLst>
                    <a:ext uri="{9D8B030D-6E8A-4147-A177-3AD203B41FA5}">
                      <a16:colId xmlns:a16="http://schemas.microsoft.com/office/drawing/2014/main" val="1776147605"/>
                    </a:ext>
                  </a:extLst>
                </a:gridCol>
                <a:gridCol w="1710000">
                  <a:extLst>
                    <a:ext uri="{9D8B030D-6E8A-4147-A177-3AD203B41FA5}">
                      <a16:colId xmlns:a16="http://schemas.microsoft.com/office/drawing/2014/main" val="981180187"/>
                    </a:ext>
                  </a:extLst>
                </a:gridCol>
                <a:gridCol w="1710000">
                  <a:extLst>
                    <a:ext uri="{9D8B030D-6E8A-4147-A177-3AD203B41FA5}">
                      <a16:colId xmlns:a16="http://schemas.microsoft.com/office/drawing/2014/main" val="4281563309"/>
                    </a:ext>
                  </a:extLst>
                </a:gridCol>
                <a:gridCol w="1710000">
                  <a:extLst>
                    <a:ext uri="{9D8B030D-6E8A-4147-A177-3AD203B41FA5}">
                      <a16:colId xmlns:a16="http://schemas.microsoft.com/office/drawing/2014/main" val="2188736696"/>
                    </a:ext>
                  </a:extLst>
                </a:gridCol>
                <a:gridCol w="1710000">
                  <a:extLst>
                    <a:ext uri="{9D8B030D-6E8A-4147-A177-3AD203B41FA5}">
                      <a16:colId xmlns:a16="http://schemas.microsoft.com/office/drawing/2014/main" val="837799655"/>
                    </a:ext>
                  </a:extLst>
                </a:gridCol>
              </a:tblGrid>
              <a:tr h="907063">
                <a:tc>
                  <a:txBody>
                    <a:bodyPr/>
                    <a:lstStyle/>
                    <a:p>
                      <a:pPr algn="ctr">
                        <a:lnSpc>
                          <a:spcPct val="115000"/>
                        </a:lnSpc>
                        <a:spcBef>
                          <a:spcPts val="1000"/>
                        </a:spcBef>
                        <a:spcAft>
                          <a:spcPts val="1000"/>
                        </a:spcAft>
                      </a:pPr>
                      <a:r>
                        <a:rPr lang="de-CH" sz="2400" b="1" cap="small" dirty="0">
                          <a:solidFill>
                            <a:schemeClr val="tx1"/>
                          </a:solidFill>
                          <a:effectLst/>
                        </a:rPr>
                        <a:t>Finanzplan in </a:t>
                      </a:r>
                      <a:r>
                        <a:rPr lang="de-CH" sz="2400" b="1" cap="small" dirty="0" err="1">
                          <a:solidFill>
                            <a:schemeClr val="tx1"/>
                          </a:solidFill>
                          <a:effectLst/>
                        </a:rPr>
                        <a:t>TCHF</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2025</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2026</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2027</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2028</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2029</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3650330849"/>
                  </a:ext>
                </a:extLst>
              </a:tr>
              <a:tr h="1074912">
                <a:tc>
                  <a:txBody>
                    <a:bodyPr/>
                    <a:lstStyle/>
                    <a:p>
                      <a:pPr algn="l">
                        <a:lnSpc>
                          <a:spcPct val="115000"/>
                        </a:lnSpc>
                        <a:spcBef>
                          <a:spcPts val="1000"/>
                        </a:spcBef>
                        <a:spcAft>
                          <a:spcPts val="1000"/>
                        </a:spcAft>
                      </a:pPr>
                      <a:r>
                        <a:rPr lang="de-CH" sz="2400" b="1" cap="small" dirty="0">
                          <a:solidFill>
                            <a:schemeClr val="tx1"/>
                          </a:solidFill>
                          <a:effectLst/>
                        </a:rPr>
                        <a:t>Kapital-</a:t>
                      </a:r>
                      <a:r>
                        <a:rPr lang="de-CH" sz="2400" b="1" cap="small" dirty="0" err="1">
                          <a:solidFill>
                            <a:schemeClr val="tx1"/>
                          </a:solidFill>
                          <a:effectLst/>
                        </a:rPr>
                        <a:t>neuaufnahmen</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9’176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17’012 </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8’495 </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2’998 </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7’398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3010260809"/>
                  </a:ext>
                </a:extLst>
              </a:tr>
              <a:tr h="1071833">
                <a:tc>
                  <a:txBody>
                    <a:bodyPr/>
                    <a:lstStyle/>
                    <a:p>
                      <a:pPr algn="l">
                        <a:lnSpc>
                          <a:spcPct val="115000"/>
                        </a:lnSpc>
                        <a:spcBef>
                          <a:spcPts val="1000"/>
                        </a:spcBef>
                        <a:spcAft>
                          <a:spcPts val="1000"/>
                        </a:spcAft>
                      </a:pP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1995207337"/>
                  </a:ext>
                </a:extLst>
              </a:tr>
              <a:tr h="1071833">
                <a:tc>
                  <a:txBody>
                    <a:bodyPr/>
                    <a:lstStyle/>
                    <a:p>
                      <a:pPr algn="l">
                        <a:lnSpc>
                          <a:spcPct val="115000"/>
                        </a:lnSpc>
                        <a:spcBef>
                          <a:spcPts val="1000"/>
                        </a:spcBef>
                        <a:spcAft>
                          <a:spcPts val="1000"/>
                        </a:spcAft>
                      </a:pPr>
                      <a:r>
                        <a:rPr lang="de-CH" sz="2400" b="1" cap="small" dirty="0">
                          <a:solidFill>
                            <a:schemeClr val="tx1"/>
                          </a:solidFill>
                          <a:effectLst/>
                        </a:rPr>
                        <a:t>= Veränderung flüssige Mittel</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0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0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0 </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0 </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0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1208895207"/>
                  </a:ext>
                </a:extLst>
              </a:tr>
              <a:tr h="1071833">
                <a:tc>
                  <a:txBody>
                    <a:bodyPr/>
                    <a:lstStyle/>
                    <a:p>
                      <a:pPr algn="l">
                        <a:lnSpc>
                          <a:spcPct val="115000"/>
                        </a:lnSpc>
                        <a:spcBef>
                          <a:spcPts val="1000"/>
                        </a:spcBef>
                        <a:spcAft>
                          <a:spcPts val="1000"/>
                        </a:spcAft>
                      </a:pPr>
                      <a:r>
                        <a:rPr lang="de-CH" sz="2400" b="1" cap="small" dirty="0">
                          <a:solidFill>
                            <a:schemeClr val="tx1"/>
                          </a:solidFill>
                          <a:effectLst/>
                        </a:rPr>
                        <a:t>Flüssige Mittel am 01.01.</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2’000 </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2’000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2’000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2’000 </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2’000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155027941"/>
                  </a:ext>
                </a:extLst>
              </a:tr>
            </a:tbl>
          </a:graphicData>
        </a:graphic>
      </p:graphicFrame>
    </p:spTree>
    <p:extLst>
      <p:ext uri="{BB962C8B-B14F-4D97-AF65-F5344CB8AC3E}">
        <p14:creationId xmlns:p14="http://schemas.microsoft.com/office/powerpoint/2010/main" val="4210376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BD383"/>
        </a:solidFill>
        <a:effectLst/>
      </p:bgPr>
    </p:bg>
    <p:spTree>
      <p:nvGrpSpPr>
        <p:cNvPr id="1" name="">
          <a:extLst>
            <a:ext uri="{FF2B5EF4-FFF2-40B4-BE49-F238E27FC236}">
              <a16:creationId xmlns:a16="http://schemas.microsoft.com/office/drawing/2014/main" id="{A3488E2F-911A-9F8F-EFF3-447FE43E7C4E}"/>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934E6F53-1FAF-49C9-F9C4-82D0C9F7CD9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A5DFB14-7D62-159B-6486-AAF3489A98AD}"/>
              </a:ext>
            </a:extLst>
          </p:cNvPr>
          <p:cNvSpPr>
            <a:spLocks noGrp="1"/>
          </p:cNvSpPr>
          <p:nvPr>
            <p:ph type="sldNum" sz="quarter" idx="12"/>
          </p:nvPr>
        </p:nvSpPr>
        <p:spPr/>
        <p:txBody>
          <a:bodyPr/>
          <a:lstStyle/>
          <a:p>
            <a:fld id="{33883982-FD16-464E-B8BE-45F01105FA6D}" type="slidenum">
              <a:rPr lang="de-DE" smtClean="0"/>
              <a:t>46</a:t>
            </a:fld>
            <a:endParaRPr lang="de-DE"/>
          </a:p>
        </p:txBody>
      </p:sp>
      <p:graphicFrame>
        <p:nvGraphicFramePr>
          <p:cNvPr id="9" name="Inhaltsplatzhalter 8">
            <a:extLst>
              <a:ext uri="{FF2B5EF4-FFF2-40B4-BE49-F238E27FC236}">
                <a16:creationId xmlns:a16="http://schemas.microsoft.com/office/drawing/2014/main" id="{98D06B5C-71C4-A096-5883-5E851606CB1D}"/>
              </a:ext>
            </a:extLst>
          </p:cNvPr>
          <p:cNvGraphicFramePr>
            <a:graphicFrameLocks noGrp="1"/>
          </p:cNvGraphicFramePr>
          <p:nvPr>
            <p:ph idx="1"/>
            <p:extLst>
              <p:ext uri="{D42A27DB-BD31-4B8C-83A1-F6EECF244321}">
                <p14:modId xmlns:p14="http://schemas.microsoft.com/office/powerpoint/2010/main" val="2700799368"/>
              </p:ext>
            </p:extLst>
          </p:nvPr>
        </p:nvGraphicFramePr>
        <p:xfrm>
          <a:off x="547582" y="136524"/>
          <a:ext cx="11408400" cy="5800726"/>
        </p:xfrm>
        <a:graphic>
          <a:graphicData uri="http://schemas.openxmlformats.org/drawingml/2006/table">
            <a:tbl>
              <a:tblPr firstRow="1" firstCol="1" bandRow="1">
                <a:tableStyleId>{5C22544A-7EE6-4342-B048-85BDC9FD1C3A}</a:tableStyleId>
              </a:tblPr>
              <a:tblGrid>
                <a:gridCol w="2858400">
                  <a:extLst>
                    <a:ext uri="{9D8B030D-6E8A-4147-A177-3AD203B41FA5}">
                      <a16:colId xmlns:a16="http://schemas.microsoft.com/office/drawing/2014/main" val="1047095199"/>
                    </a:ext>
                  </a:extLst>
                </a:gridCol>
                <a:gridCol w="1710000">
                  <a:extLst>
                    <a:ext uri="{9D8B030D-6E8A-4147-A177-3AD203B41FA5}">
                      <a16:colId xmlns:a16="http://schemas.microsoft.com/office/drawing/2014/main" val="1776147605"/>
                    </a:ext>
                  </a:extLst>
                </a:gridCol>
                <a:gridCol w="1710000">
                  <a:extLst>
                    <a:ext uri="{9D8B030D-6E8A-4147-A177-3AD203B41FA5}">
                      <a16:colId xmlns:a16="http://schemas.microsoft.com/office/drawing/2014/main" val="981180187"/>
                    </a:ext>
                  </a:extLst>
                </a:gridCol>
                <a:gridCol w="1710000">
                  <a:extLst>
                    <a:ext uri="{9D8B030D-6E8A-4147-A177-3AD203B41FA5}">
                      <a16:colId xmlns:a16="http://schemas.microsoft.com/office/drawing/2014/main" val="4281563309"/>
                    </a:ext>
                  </a:extLst>
                </a:gridCol>
                <a:gridCol w="1710000">
                  <a:extLst>
                    <a:ext uri="{9D8B030D-6E8A-4147-A177-3AD203B41FA5}">
                      <a16:colId xmlns:a16="http://schemas.microsoft.com/office/drawing/2014/main" val="2188736696"/>
                    </a:ext>
                  </a:extLst>
                </a:gridCol>
                <a:gridCol w="1710000">
                  <a:extLst>
                    <a:ext uri="{9D8B030D-6E8A-4147-A177-3AD203B41FA5}">
                      <a16:colId xmlns:a16="http://schemas.microsoft.com/office/drawing/2014/main" val="837799655"/>
                    </a:ext>
                  </a:extLst>
                </a:gridCol>
              </a:tblGrid>
              <a:tr h="1112316">
                <a:tc>
                  <a:txBody>
                    <a:bodyPr/>
                    <a:lstStyle/>
                    <a:p>
                      <a:pPr algn="ctr">
                        <a:lnSpc>
                          <a:spcPct val="115000"/>
                        </a:lnSpc>
                        <a:spcBef>
                          <a:spcPts val="1000"/>
                        </a:spcBef>
                        <a:spcAft>
                          <a:spcPts val="1000"/>
                        </a:spcAft>
                      </a:pPr>
                      <a:r>
                        <a:rPr lang="de-CH" sz="2400" b="1" cap="small" dirty="0">
                          <a:solidFill>
                            <a:schemeClr val="tx1"/>
                          </a:solidFill>
                          <a:effectLst/>
                        </a:rPr>
                        <a:t>Finanzplan in </a:t>
                      </a:r>
                      <a:r>
                        <a:rPr lang="de-CH" sz="2400" b="1" cap="small" dirty="0" err="1">
                          <a:solidFill>
                            <a:schemeClr val="tx1"/>
                          </a:solidFill>
                          <a:effectLst/>
                        </a:rPr>
                        <a:t>TCHF</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2025</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2026</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2027</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2028</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2029</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3650330849"/>
                  </a:ext>
                </a:extLst>
              </a:tr>
              <a:tr h="1314371">
                <a:tc>
                  <a:txBody>
                    <a:bodyPr/>
                    <a:lstStyle/>
                    <a:p>
                      <a:pPr algn="l">
                        <a:lnSpc>
                          <a:spcPct val="115000"/>
                        </a:lnSpc>
                        <a:spcBef>
                          <a:spcPts val="1000"/>
                        </a:spcBef>
                        <a:spcAft>
                          <a:spcPts val="1000"/>
                        </a:spcAft>
                      </a:pPr>
                      <a:r>
                        <a:rPr lang="de-CH" sz="2400" b="1" cap="small" dirty="0">
                          <a:solidFill>
                            <a:schemeClr val="tx1"/>
                          </a:solidFill>
                          <a:effectLst/>
                        </a:rPr>
                        <a:t>Flüssige Mittel am 31.12.: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2’000 </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2’000 </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2’000 </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2’000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2’000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1541211961"/>
                  </a:ext>
                </a:extLst>
              </a:tr>
              <a:tr h="2261723">
                <a:tc>
                  <a:txBody>
                    <a:bodyPr/>
                    <a:lstStyle/>
                    <a:p>
                      <a:pPr algn="l">
                        <a:lnSpc>
                          <a:spcPct val="115000"/>
                        </a:lnSpc>
                        <a:spcBef>
                          <a:spcPts val="1000"/>
                        </a:spcBef>
                        <a:spcAft>
                          <a:spcPts val="1000"/>
                        </a:spcAft>
                      </a:pPr>
                      <a:r>
                        <a:rPr lang="de-CH" sz="2400" b="1" cap="small" dirty="0">
                          <a:solidFill>
                            <a:schemeClr val="tx1"/>
                          </a:solidFill>
                          <a:effectLst/>
                        </a:rPr>
                        <a:t>Mittel- und langfristige Schulden per 31.12.</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18’127 </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35’139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a:solidFill>
                            <a:schemeClr val="tx1"/>
                          </a:solidFill>
                          <a:effectLst/>
                        </a:rPr>
                        <a:t>43’634 </a:t>
                      </a:r>
                      <a:endParaRPr lang="de-CH" sz="2400" b="1">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46’632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54’030 </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2208466312"/>
                  </a:ext>
                </a:extLst>
              </a:tr>
              <a:tr h="1112316">
                <a:tc>
                  <a:txBody>
                    <a:bodyPr/>
                    <a:lstStyle/>
                    <a:p>
                      <a:pPr algn="l">
                        <a:lnSpc>
                          <a:spcPct val="115000"/>
                        </a:lnSpc>
                        <a:spcBef>
                          <a:spcPts val="1000"/>
                        </a:spcBef>
                        <a:spcAft>
                          <a:spcPts val="1000"/>
                        </a:spcAft>
                      </a:pPr>
                      <a:r>
                        <a:rPr lang="de-CH" sz="2400" b="1" cap="small" dirty="0">
                          <a:solidFill>
                            <a:schemeClr val="tx1"/>
                          </a:solidFill>
                          <a:effectLst/>
                        </a:rPr>
                        <a:t>Pro Kopfvermögen</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11’928</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8’593</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7’140</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6’627</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tc>
                  <a:txBody>
                    <a:bodyPr/>
                    <a:lstStyle/>
                    <a:p>
                      <a:pPr algn="ctr">
                        <a:lnSpc>
                          <a:spcPct val="115000"/>
                        </a:lnSpc>
                        <a:spcBef>
                          <a:spcPts val="1000"/>
                        </a:spcBef>
                        <a:spcAft>
                          <a:spcPts val="1000"/>
                        </a:spcAft>
                      </a:pPr>
                      <a:r>
                        <a:rPr lang="de-CH" sz="2400" b="1" cap="small" dirty="0">
                          <a:solidFill>
                            <a:schemeClr val="tx1"/>
                          </a:solidFill>
                          <a:effectLst/>
                        </a:rPr>
                        <a:t>5’362</a:t>
                      </a:r>
                      <a:endParaRPr lang="de-CH" sz="2400" b="1"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30457" marR="30457" marT="0" marB="0" anchor="ctr"/>
                </a:tc>
                <a:extLst>
                  <a:ext uri="{0D108BD9-81ED-4DB2-BD59-A6C34878D82A}">
                    <a16:rowId xmlns:a16="http://schemas.microsoft.com/office/drawing/2014/main" val="903259519"/>
                  </a:ext>
                </a:extLst>
              </a:tr>
            </a:tbl>
          </a:graphicData>
        </a:graphic>
      </p:graphicFrame>
    </p:spTree>
    <p:extLst>
      <p:ext uri="{BB962C8B-B14F-4D97-AF65-F5344CB8AC3E}">
        <p14:creationId xmlns:p14="http://schemas.microsoft.com/office/powerpoint/2010/main" val="2555444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0000" b="-10000"/>
          </a:stretch>
        </a:blipFill>
        <a:effectLst/>
      </p:bgPr>
    </p:bg>
    <p:spTree>
      <p:nvGrpSpPr>
        <p:cNvPr id="1" name="">
          <a:extLst>
            <a:ext uri="{FF2B5EF4-FFF2-40B4-BE49-F238E27FC236}">
              <a16:creationId xmlns:a16="http://schemas.microsoft.com/office/drawing/2014/main" id="{1BE7DF86-2579-898E-EAC4-15E7524A5BEA}"/>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FB98CA7A-CAA9-83C5-2D9C-BA9E5BC5212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632E08F-9F35-001D-9AA8-3E807E0A3164}"/>
              </a:ext>
            </a:extLst>
          </p:cNvPr>
          <p:cNvSpPr>
            <a:spLocks noGrp="1"/>
          </p:cNvSpPr>
          <p:nvPr>
            <p:ph type="sldNum" sz="quarter" idx="12"/>
          </p:nvPr>
        </p:nvSpPr>
        <p:spPr/>
        <p:txBody>
          <a:bodyPr/>
          <a:lstStyle/>
          <a:p>
            <a:fld id="{33883982-FD16-464E-B8BE-45F01105FA6D}" type="slidenum">
              <a:rPr lang="de-DE" smtClean="0"/>
              <a:t>47</a:t>
            </a:fld>
            <a:endParaRPr lang="de-DE"/>
          </a:p>
        </p:txBody>
      </p:sp>
      <p:grpSp>
        <p:nvGrpSpPr>
          <p:cNvPr id="2" name="Gruppieren 1">
            <a:extLst>
              <a:ext uri="{FF2B5EF4-FFF2-40B4-BE49-F238E27FC236}">
                <a16:creationId xmlns:a16="http://schemas.microsoft.com/office/drawing/2014/main" id="{418D8C1F-E47D-882F-64B0-C527FFF47339}"/>
              </a:ext>
            </a:extLst>
          </p:cNvPr>
          <p:cNvGrpSpPr/>
          <p:nvPr/>
        </p:nvGrpSpPr>
        <p:grpSpPr>
          <a:xfrm>
            <a:off x="2804324" y="319087"/>
            <a:ext cx="6583350" cy="6219825"/>
            <a:chOff x="2960700" y="136525"/>
            <a:chExt cx="6583350" cy="6219825"/>
          </a:xfrm>
        </p:grpSpPr>
        <p:sp>
          <p:nvSpPr>
            <p:cNvPr id="7" name="Ellipse 6">
              <a:extLst>
                <a:ext uri="{FF2B5EF4-FFF2-40B4-BE49-F238E27FC236}">
                  <a16:creationId xmlns:a16="http://schemas.microsoft.com/office/drawing/2014/main" id="{611DEC8D-32D9-116D-2AA5-5CA6BFC97667}"/>
                </a:ext>
              </a:extLst>
            </p:cNvPr>
            <p:cNvSpPr/>
            <p:nvPr/>
          </p:nvSpPr>
          <p:spPr>
            <a:xfrm>
              <a:off x="2960700" y="136525"/>
              <a:ext cx="6583350" cy="6219825"/>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de-CH" dirty="0">
                <a:solidFill>
                  <a:schemeClr val="tx1"/>
                </a:solidFill>
              </a:endParaRPr>
            </a:p>
          </p:txBody>
        </p:sp>
        <p:sp>
          <p:nvSpPr>
            <p:cNvPr id="13" name="Textfeld 12">
              <a:extLst>
                <a:ext uri="{FF2B5EF4-FFF2-40B4-BE49-F238E27FC236}">
                  <a16:creationId xmlns:a16="http://schemas.microsoft.com/office/drawing/2014/main" id="{C0E8D3C6-5FF8-2153-F667-0F13849CC9DD}"/>
                </a:ext>
              </a:extLst>
            </p:cNvPr>
            <p:cNvSpPr txBox="1"/>
            <p:nvPr/>
          </p:nvSpPr>
          <p:spPr>
            <a:xfrm>
              <a:off x="3227400" y="4229836"/>
              <a:ext cx="6096000" cy="1200329"/>
            </a:xfrm>
            <a:prstGeom prst="rect">
              <a:avLst/>
            </a:prstGeom>
            <a:noFill/>
          </p:spPr>
          <p:txBody>
            <a:bodyPr wrap="square">
              <a:spAutoFit/>
            </a:bodyPr>
            <a:lstStyle/>
            <a:p>
              <a:pPr algn="ctr"/>
              <a:r>
                <a:rPr lang="de-DE" sz="7200" dirty="0">
                  <a:solidFill>
                    <a:schemeClr val="tx1"/>
                  </a:solidFill>
                </a:rPr>
                <a:t>Schulden</a:t>
              </a:r>
              <a:endParaRPr lang="de-CH" sz="7200" dirty="0">
                <a:solidFill>
                  <a:schemeClr val="tx1"/>
                </a:solidFill>
              </a:endParaRPr>
            </a:p>
          </p:txBody>
        </p:sp>
        <p:pic>
          <p:nvPicPr>
            <p:cNvPr id="3" name="Grafik 2" descr="Eisberg Silhouette">
              <a:extLst>
                <a:ext uri="{FF2B5EF4-FFF2-40B4-BE49-F238E27FC236}">
                  <a16:creationId xmlns:a16="http://schemas.microsoft.com/office/drawing/2014/main" id="{EB4E50D2-2E9D-F140-E42F-E606721886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57700" y="815239"/>
              <a:ext cx="3625850" cy="3625850"/>
            </a:xfrm>
            <a:prstGeom prst="rect">
              <a:avLst/>
            </a:prstGeom>
          </p:spPr>
        </p:pic>
      </p:grpSp>
    </p:spTree>
    <p:extLst>
      <p:ext uri="{BB962C8B-B14F-4D97-AF65-F5344CB8AC3E}">
        <p14:creationId xmlns:p14="http://schemas.microsoft.com/office/powerpoint/2010/main" val="11309048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BD383"/>
        </a:solidFill>
        <a:effectLst/>
      </p:bgPr>
    </p:bg>
    <p:spTree>
      <p:nvGrpSpPr>
        <p:cNvPr id="1" name="">
          <a:extLst>
            <a:ext uri="{FF2B5EF4-FFF2-40B4-BE49-F238E27FC236}">
              <a16:creationId xmlns:a16="http://schemas.microsoft.com/office/drawing/2014/main" id="{824A253E-B233-C1B7-D070-5F36C306BEAB}"/>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0F84B0FD-B87E-8A49-B3B4-FADD15E0994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D170511-66D2-8416-AB68-B30A7B2BAE2B}"/>
              </a:ext>
            </a:extLst>
          </p:cNvPr>
          <p:cNvSpPr>
            <a:spLocks noGrp="1"/>
          </p:cNvSpPr>
          <p:nvPr>
            <p:ph type="sldNum" sz="quarter" idx="12"/>
          </p:nvPr>
        </p:nvSpPr>
        <p:spPr/>
        <p:txBody>
          <a:bodyPr/>
          <a:lstStyle/>
          <a:p>
            <a:fld id="{33883982-FD16-464E-B8BE-45F01105FA6D}" type="slidenum">
              <a:rPr lang="de-DE" smtClean="0"/>
              <a:t>48</a:t>
            </a:fld>
            <a:endParaRPr lang="de-DE"/>
          </a:p>
        </p:txBody>
      </p:sp>
      <p:pic>
        <p:nvPicPr>
          <p:cNvPr id="7" name="Grafik 6">
            <a:extLst>
              <a:ext uri="{FF2B5EF4-FFF2-40B4-BE49-F238E27FC236}">
                <a16:creationId xmlns:a16="http://schemas.microsoft.com/office/drawing/2014/main" id="{1FC1BF29-8F35-E4AB-27C7-78AFA8F3E451}"/>
              </a:ext>
            </a:extLst>
          </p:cNvPr>
          <p:cNvPicPr>
            <a:picLocks noChangeAspect="1"/>
          </p:cNvPicPr>
          <p:nvPr/>
        </p:nvPicPr>
        <p:blipFill>
          <a:blip r:embed="rId3"/>
          <a:srcRect/>
          <a:stretch/>
        </p:blipFill>
        <p:spPr>
          <a:xfrm>
            <a:off x="5673692" y="199106"/>
            <a:ext cx="1142436" cy="1080000"/>
          </a:xfrm>
          <a:prstGeom prst="rect">
            <a:avLst/>
          </a:prstGeom>
        </p:spPr>
      </p:pic>
      <p:graphicFrame>
        <p:nvGraphicFramePr>
          <p:cNvPr id="11" name="Inhaltsplatzhalter 10">
            <a:extLst>
              <a:ext uri="{FF2B5EF4-FFF2-40B4-BE49-F238E27FC236}">
                <a16:creationId xmlns:a16="http://schemas.microsoft.com/office/drawing/2014/main" id="{3E83E161-A1B1-9B2C-D638-7DA794481EE0}"/>
              </a:ext>
            </a:extLst>
          </p:cNvPr>
          <p:cNvGraphicFramePr>
            <a:graphicFrameLocks noGrp="1"/>
          </p:cNvGraphicFramePr>
          <p:nvPr>
            <p:ph idx="1"/>
            <p:extLst>
              <p:ext uri="{D42A27DB-BD31-4B8C-83A1-F6EECF244321}">
                <p14:modId xmlns:p14="http://schemas.microsoft.com/office/powerpoint/2010/main" val="508430910"/>
              </p:ext>
            </p:extLst>
          </p:nvPr>
        </p:nvGraphicFramePr>
        <p:xfrm>
          <a:off x="388937" y="1279106"/>
          <a:ext cx="11453383" cy="489785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8245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9000" b="-39000"/>
          </a:stretch>
        </a:blipFill>
        <a:effectLst/>
      </p:bgPr>
    </p:bg>
    <p:spTree>
      <p:nvGrpSpPr>
        <p:cNvPr id="1" name="">
          <a:extLst>
            <a:ext uri="{FF2B5EF4-FFF2-40B4-BE49-F238E27FC236}">
              <a16:creationId xmlns:a16="http://schemas.microsoft.com/office/drawing/2014/main" id="{E745AC9C-DA3B-BC83-479D-048981F9738B}"/>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1375EA7A-3BED-5A18-A7A3-23C05B06C74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2D732DB-3EB6-1CB3-B0EB-23BEB338522F}"/>
              </a:ext>
            </a:extLst>
          </p:cNvPr>
          <p:cNvSpPr>
            <a:spLocks noGrp="1"/>
          </p:cNvSpPr>
          <p:nvPr>
            <p:ph type="sldNum" sz="quarter" idx="12"/>
          </p:nvPr>
        </p:nvSpPr>
        <p:spPr/>
        <p:txBody>
          <a:bodyPr/>
          <a:lstStyle/>
          <a:p>
            <a:fld id="{33883982-FD16-464E-B8BE-45F01105FA6D}" type="slidenum">
              <a:rPr lang="de-DE" smtClean="0"/>
              <a:t>49</a:t>
            </a:fld>
            <a:endParaRPr lang="de-DE"/>
          </a:p>
        </p:txBody>
      </p:sp>
      <p:grpSp>
        <p:nvGrpSpPr>
          <p:cNvPr id="8" name="Gruppieren 7">
            <a:extLst>
              <a:ext uri="{FF2B5EF4-FFF2-40B4-BE49-F238E27FC236}">
                <a16:creationId xmlns:a16="http://schemas.microsoft.com/office/drawing/2014/main" id="{62F1C018-DEF1-F138-6BEC-7CD3FAA6ED1C}"/>
              </a:ext>
            </a:extLst>
          </p:cNvPr>
          <p:cNvGrpSpPr/>
          <p:nvPr/>
        </p:nvGrpSpPr>
        <p:grpSpPr>
          <a:xfrm>
            <a:off x="2804324" y="319087"/>
            <a:ext cx="6583350" cy="6219825"/>
            <a:chOff x="2960700" y="136525"/>
            <a:chExt cx="6583350" cy="6219825"/>
          </a:xfrm>
        </p:grpSpPr>
        <p:sp>
          <p:nvSpPr>
            <p:cNvPr id="7" name="Ellipse 6">
              <a:extLst>
                <a:ext uri="{FF2B5EF4-FFF2-40B4-BE49-F238E27FC236}">
                  <a16:creationId xmlns:a16="http://schemas.microsoft.com/office/drawing/2014/main" id="{CED66325-092A-3C78-4A33-5A6011E3F41A}"/>
                </a:ext>
              </a:extLst>
            </p:cNvPr>
            <p:cNvSpPr/>
            <p:nvPr/>
          </p:nvSpPr>
          <p:spPr>
            <a:xfrm>
              <a:off x="2960700" y="136525"/>
              <a:ext cx="6583350" cy="6219825"/>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de-CH" dirty="0">
                <a:solidFill>
                  <a:schemeClr val="tx1"/>
                </a:solidFill>
              </a:endParaRPr>
            </a:p>
          </p:txBody>
        </p:sp>
        <p:sp>
          <p:nvSpPr>
            <p:cNvPr id="13" name="Textfeld 12">
              <a:extLst>
                <a:ext uri="{FF2B5EF4-FFF2-40B4-BE49-F238E27FC236}">
                  <a16:creationId xmlns:a16="http://schemas.microsoft.com/office/drawing/2014/main" id="{94E933F5-79DE-74FD-3C89-52BE8FEB8FB9}"/>
                </a:ext>
              </a:extLst>
            </p:cNvPr>
            <p:cNvSpPr txBox="1"/>
            <p:nvPr/>
          </p:nvSpPr>
          <p:spPr>
            <a:xfrm>
              <a:off x="3227400" y="4229836"/>
              <a:ext cx="6096000" cy="830997"/>
            </a:xfrm>
            <a:prstGeom prst="rect">
              <a:avLst/>
            </a:prstGeom>
            <a:noFill/>
          </p:spPr>
          <p:txBody>
            <a:bodyPr wrap="square">
              <a:spAutoFit/>
            </a:bodyPr>
            <a:lstStyle/>
            <a:p>
              <a:pPr algn="ctr"/>
              <a:r>
                <a:rPr lang="de-DE" sz="4800" dirty="0">
                  <a:solidFill>
                    <a:schemeClr val="tx1"/>
                  </a:solidFill>
                </a:rPr>
                <a:t>Zusammenfassung</a:t>
              </a:r>
              <a:endParaRPr lang="de-CH" sz="4800" dirty="0">
                <a:solidFill>
                  <a:schemeClr val="tx1"/>
                </a:solidFill>
              </a:endParaRPr>
            </a:p>
          </p:txBody>
        </p:sp>
        <p:pic>
          <p:nvPicPr>
            <p:cNvPr id="3" name="Grafik 2" descr="Segelboot wie Pirat Silhouette">
              <a:extLst>
                <a:ext uri="{FF2B5EF4-FFF2-40B4-BE49-F238E27FC236}">
                  <a16:creationId xmlns:a16="http://schemas.microsoft.com/office/drawing/2014/main" id="{6166EA25-8572-5052-73F5-AA22DA843FE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457700" y="815239"/>
              <a:ext cx="3625850" cy="3625850"/>
            </a:xfrm>
            <a:prstGeom prst="rect">
              <a:avLst/>
            </a:prstGeom>
          </p:spPr>
        </p:pic>
      </p:grpSp>
    </p:spTree>
    <p:extLst>
      <p:ext uri="{BB962C8B-B14F-4D97-AF65-F5344CB8AC3E}">
        <p14:creationId xmlns:p14="http://schemas.microsoft.com/office/powerpoint/2010/main" val="3739567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86ED5-0BEB-A3E5-DBDA-CD5ECBABF68D}"/>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3E956503-D7A0-ED88-B425-4EED33D6F99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1EAE317-C92D-17B0-A54F-299EAE842639}"/>
              </a:ext>
            </a:extLst>
          </p:cNvPr>
          <p:cNvSpPr>
            <a:spLocks noGrp="1"/>
          </p:cNvSpPr>
          <p:nvPr>
            <p:ph type="sldNum" sz="quarter" idx="12"/>
          </p:nvPr>
        </p:nvSpPr>
        <p:spPr/>
        <p:txBody>
          <a:bodyPr/>
          <a:lstStyle/>
          <a:p>
            <a:fld id="{33883982-FD16-464E-B8BE-45F01105FA6D}" type="slidenum">
              <a:rPr lang="de-DE" smtClean="0"/>
              <a:t>5</a:t>
            </a:fld>
            <a:endParaRPr lang="de-DE"/>
          </a:p>
        </p:txBody>
      </p:sp>
      <p:sp>
        <p:nvSpPr>
          <p:cNvPr id="9" name="Rechteck 8">
            <a:extLst>
              <a:ext uri="{FF2B5EF4-FFF2-40B4-BE49-F238E27FC236}">
                <a16:creationId xmlns:a16="http://schemas.microsoft.com/office/drawing/2014/main" id="{808EE14E-7C7A-0D98-444C-BFE9EBDFC358}"/>
              </a:ext>
            </a:extLst>
          </p:cNvPr>
          <p:cNvSpPr/>
          <p:nvPr/>
        </p:nvSpPr>
        <p:spPr>
          <a:xfrm>
            <a:off x="-1" y="136525"/>
            <a:ext cx="12192000" cy="5109106"/>
          </a:xfrm>
          <a:prstGeom prst="rect">
            <a:avLst/>
          </a:prstGeom>
          <a:solidFill>
            <a:srgbClr val="EBD383"/>
          </a:solidFill>
          <a:ln>
            <a:solidFill>
              <a:srgbClr val="EBD3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sz="3600" b="1" dirty="0">
              <a:solidFill>
                <a:schemeClr val="tx1"/>
              </a:solidFill>
            </a:endParaRPr>
          </a:p>
        </p:txBody>
      </p:sp>
      <p:pic>
        <p:nvPicPr>
          <p:cNvPr id="16" name="Grafik 15" descr="Ein Bild, das Karte, Screenshot enthält.&#10;&#10;Automatisch generierte Beschreibung">
            <a:extLst>
              <a:ext uri="{FF2B5EF4-FFF2-40B4-BE49-F238E27FC236}">
                <a16:creationId xmlns:a16="http://schemas.microsoft.com/office/drawing/2014/main" id="{EBA01F25-1815-AF25-F265-AAA95B2E70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0674" y="547527"/>
            <a:ext cx="6552728" cy="4633809"/>
          </a:xfrm>
          <a:prstGeom prst="rect">
            <a:avLst/>
          </a:prstGeom>
        </p:spPr>
      </p:pic>
      <p:sp>
        <p:nvSpPr>
          <p:cNvPr id="24" name="Textfeld 23">
            <a:extLst>
              <a:ext uri="{FF2B5EF4-FFF2-40B4-BE49-F238E27FC236}">
                <a16:creationId xmlns:a16="http://schemas.microsoft.com/office/drawing/2014/main" id="{2EBB05E8-21A1-786B-011B-E3C00CC2082F}"/>
              </a:ext>
            </a:extLst>
          </p:cNvPr>
          <p:cNvSpPr txBox="1"/>
          <p:nvPr/>
        </p:nvSpPr>
        <p:spPr>
          <a:xfrm>
            <a:off x="2791899" y="178195"/>
            <a:ext cx="2146742" cy="369332"/>
          </a:xfrm>
          <a:prstGeom prst="rect">
            <a:avLst/>
          </a:prstGeom>
          <a:noFill/>
        </p:spPr>
        <p:txBody>
          <a:bodyPr wrap="none" rtlCol="0">
            <a:spAutoFit/>
          </a:bodyPr>
          <a:lstStyle/>
          <a:p>
            <a:r>
              <a:rPr lang="de-CH" dirty="0">
                <a:latin typeface="Arial" panose="020B0604020202020204" pitchFamily="34" charset="0"/>
                <a:cs typeface="Arial" panose="020B0604020202020204" pitchFamily="34" charset="0"/>
              </a:rPr>
              <a:t>Situation Juni 2024</a:t>
            </a:r>
          </a:p>
        </p:txBody>
      </p:sp>
      <p:sp>
        <p:nvSpPr>
          <p:cNvPr id="25" name="Textfeld 24">
            <a:extLst>
              <a:ext uri="{FF2B5EF4-FFF2-40B4-BE49-F238E27FC236}">
                <a16:creationId xmlns:a16="http://schemas.microsoft.com/office/drawing/2014/main" id="{88AB8616-81D9-A4DD-2238-E7C3823845D4}"/>
              </a:ext>
            </a:extLst>
          </p:cNvPr>
          <p:cNvSpPr txBox="1"/>
          <p:nvPr/>
        </p:nvSpPr>
        <p:spPr>
          <a:xfrm>
            <a:off x="4968224" y="136525"/>
            <a:ext cx="1980029" cy="400110"/>
          </a:xfrm>
          <a:prstGeom prst="rect">
            <a:avLst/>
          </a:prstGeom>
          <a:noFill/>
        </p:spPr>
        <p:txBody>
          <a:bodyPr wrap="none" rtlCol="0">
            <a:spAutoFit/>
          </a:bodyPr>
          <a:lstStyle/>
          <a:p>
            <a:r>
              <a:rPr lang="de-CH" dirty="0">
                <a:latin typeface="Arial" panose="020B0604020202020204" pitchFamily="34" charset="0"/>
                <a:cs typeface="Arial" panose="020B0604020202020204" pitchFamily="34" charset="0"/>
              </a:rPr>
              <a:t>ohne</a:t>
            </a:r>
            <a:r>
              <a:rPr lang="de-CH" sz="2000" dirty="0">
                <a:latin typeface="Arial" panose="020B0604020202020204" pitchFamily="34" charset="0"/>
                <a:cs typeface="Arial" panose="020B0604020202020204" pitchFamily="34" charset="0"/>
              </a:rPr>
              <a:t> </a:t>
            </a:r>
            <a:r>
              <a:rPr lang="de-CH" dirty="0">
                <a:latin typeface="Arial" panose="020B0604020202020204" pitchFamily="34" charset="0"/>
                <a:cs typeface="Arial" panose="020B0604020202020204" pitchFamily="34" charset="0"/>
              </a:rPr>
              <a:t>Abdichtung</a:t>
            </a:r>
            <a:endParaRPr lang="de-CH" sz="2000" dirty="0">
              <a:latin typeface="Arial" panose="020B0604020202020204" pitchFamily="34" charset="0"/>
              <a:cs typeface="Arial" panose="020B0604020202020204" pitchFamily="34" charset="0"/>
            </a:endParaRPr>
          </a:p>
        </p:txBody>
      </p:sp>
      <p:sp>
        <p:nvSpPr>
          <p:cNvPr id="26" name="Textfeld 25">
            <a:extLst>
              <a:ext uri="{FF2B5EF4-FFF2-40B4-BE49-F238E27FC236}">
                <a16:creationId xmlns:a16="http://schemas.microsoft.com/office/drawing/2014/main" id="{03D8083D-713A-611C-6C15-4D7A1F41E941}"/>
              </a:ext>
            </a:extLst>
          </p:cNvPr>
          <p:cNvSpPr txBox="1"/>
          <p:nvPr/>
        </p:nvSpPr>
        <p:spPr>
          <a:xfrm>
            <a:off x="7253360" y="167303"/>
            <a:ext cx="1697965" cy="369332"/>
          </a:xfrm>
          <a:prstGeom prst="rect">
            <a:avLst/>
          </a:prstGeom>
          <a:noFill/>
        </p:spPr>
        <p:txBody>
          <a:bodyPr wrap="none" rtlCol="0">
            <a:spAutoFit/>
          </a:bodyPr>
          <a:lstStyle/>
          <a:p>
            <a:r>
              <a:rPr lang="de-CH" dirty="0">
                <a:latin typeface="Arial" panose="020B0604020202020204" pitchFamily="34" charset="0"/>
                <a:cs typeface="Arial" panose="020B0604020202020204" pitchFamily="34" charset="0"/>
              </a:rPr>
              <a:t>mit Abdichtung</a:t>
            </a:r>
          </a:p>
        </p:txBody>
      </p:sp>
      <p:sp>
        <p:nvSpPr>
          <p:cNvPr id="31" name="Textfeld 30">
            <a:extLst>
              <a:ext uri="{FF2B5EF4-FFF2-40B4-BE49-F238E27FC236}">
                <a16:creationId xmlns:a16="http://schemas.microsoft.com/office/drawing/2014/main" id="{454E74D2-824B-EE9C-364B-6C581C6F2CFA}"/>
              </a:ext>
            </a:extLst>
          </p:cNvPr>
          <p:cNvSpPr txBox="1"/>
          <p:nvPr/>
        </p:nvSpPr>
        <p:spPr>
          <a:xfrm>
            <a:off x="381000" y="5408575"/>
            <a:ext cx="11461750" cy="784830"/>
          </a:xfrm>
          <a:prstGeom prst="rect">
            <a:avLst/>
          </a:prstGeom>
          <a:noFill/>
        </p:spPr>
        <p:txBody>
          <a:bodyPr wrap="square">
            <a:spAutoFit/>
          </a:bodyPr>
          <a:lstStyle>
            <a:defPPr>
              <a:defRPr lang="de-AT"/>
            </a:defPPr>
            <a:lvl1pPr algn="l">
              <a:spcBef>
                <a:spcPts val="800"/>
              </a:spcBef>
              <a:spcAft>
                <a:spcPts val="300"/>
              </a:spcAft>
              <a:tabLst>
                <a:tab pos="719138" algn="l"/>
              </a:tabLst>
              <a:defRPr sz="1800" i="1">
                <a:solidFill>
                  <a:srgbClr val="0070C0"/>
                </a:solidFill>
                <a:latin typeface="Arial" panose="020B0604020202020204" pitchFamily="34" charset="0"/>
                <a:cs typeface="Arial" panose="020B0604020202020204" pitchFamily="34" charset="0"/>
              </a:defRPr>
            </a:lvl1pPr>
          </a:lstStyle>
          <a:p>
            <a:pPr marL="285750" indent="-285750">
              <a:spcBef>
                <a:spcPts val="0"/>
              </a:spcBef>
              <a:buFont typeface="Arial" panose="020B0604020202020204" pitchFamily="34" charset="0"/>
              <a:buChar char="•"/>
            </a:pPr>
            <a:r>
              <a:rPr lang="de-CH" sz="2000" i="0" dirty="0">
                <a:solidFill>
                  <a:schemeClr val="tx1"/>
                </a:solidFill>
              </a:rPr>
              <a:t>Abdichtung führt zu Erhöhung des Wasserspiegels oberstrom</a:t>
            </a:r>
          </a:p>
          <a:p>
            <a:pPr marL="285750" indent="-285750">
              <a:spcBef>
                <a:spcPts val="300"/>
              </a:spcBef>
              <a:buFont typeface="Arial" panose="020B0604020202020204" pitchFamily="34" charset="0"/>
              <a:buChar char="•"/>
            </a:pPr>
            <a:r>
              <a:rPr lang="de-CH" sz="2000" i="0" dirty="0">
                <a:solidFill>
                  <a:schemeClr val="tx1"/>
                </a:solidFill>
              </a:rPr>
              <a:t>Grosser Aufwand, Kosten, Problem verschieben </a:t>
            </a:r>
            <a:r>
              <a:rPr lang="de-CH" sz="2000" i="0" dirty="0">
                <a:solidFill>
                  <a:schemeClr val="tx1"/>
                </a:solidFill>
                <a:sym typeface="Wingdings" panose="05000000000000000000" pitchFamily="2" charset="2"/>
              </a:rPr>
              <a:t> </a:t>
            </a:r>
            <a:r>
              <a:rPr lang="de-CH" sz="2000" i="0" u="sng" dirty="0">
                <a:solidFill>
                  <a:schemeClr val="tx1"/>
                </a:solidFill>
              </a:rPr>
              <a:t>Verzicht auf Schiebetore</a:t>
            </a:r>
          </a:p>
        </p:txBody>
      </p:sp>
    </p:spTree>
    <p:extLst>
      <p:ext uri="{BB962C8B-B14F-4D97-AF65-F5344CB8AC3E}">
        <p14:creationId xmlns:p14="http://schemas.microsoft.com/office/powerpoint/2010/main" val="34535640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t="-39000" b="-39000"/>
          </a:stretch>
        </a:blipFill>
        <a:effectLst/>
      </p:bgPr>
    </p:bg>
    <p:spTree>
      <p:nvGrpSpPr>
        <p:cNvPr id="1" name="">
          <a:extLst>
            <a:ext uri="{FF2B5EF4-FFF2-40B4-BE49-F238E27FC236}">
              <a16:creationId xmlns:a16="http://schemas.microsoft.com/office/drawing/2014/main" id="{FC66E107-E12D-C862-C90D-6D6B2EBC4671}"/>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D7A9C45E-4331-BD83-B748-B0CC0FC3A00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FE424E7-C426-3E4A-FD4D-D9F5D3E6B9B7}"/>
              </a:ext>
            </a:extLst>
          </p:cNvPr>
          <p:cNvSpPr>
            <a:spLocks noGrp="1"/>
          </p:cNvSpPr>
          <p:nvPr>
            <p:ph type="sldNum" sz="quarter" idx="12"/>
          </p:nvPr>
        </p:nvSpPr>
        <p:spPr/>
        <p:txBody>
          <a:bodyPr/>
          <a:lstStyle/>
          <a:p>
            <a:fld id="{33883982-FD16-464E-B8BE-45F01105FA6D}" type="slidenum">
              <a:rPr lang="de-DE" smtClean="0"/>
              <a:t>50</a:t>
            </a:fld>
            <a:endParaRPr lang="de-DE"/>
          </a:p>
        </p:txBody>
      </p:sp>
      <p:sp>
        <p:nvSpPr>
          <p:cNvPr id="10" name="Rechteck 9">
            <a:extLst>
              <a:ext uri="{FF2B5EF4-FFF2-40B4-BE49-F238E27FC236}">
                <a16:creationId xmlns:a16="http://schemas.microsoft.com/office/drawing/2014/main" id="{0C77AAD2-DBB3-8299-8170-4343C46AEF06}"/>
              </a:ext>
            </a:extLst>
          </p:cNvPr>
          <p:cNvSpPr/>
          <p:nvPr/>
        </p:nvSpPr>
        <p:spPr>
          <a:xfrm>
            <a:off x="232199" y="3210838"/>
            <a:ext cx="3600000" cy="1178487"/>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2600" dirty="0"/>
              <a:t>Steuerkoeffizient</a:t>
            </a:r>
            <a:r>
              <a:rPr lang="de-CH" sz="2800" dirty="0"/>
              <a:t> 1.0</a:t>
            </a:r>
          </a:p>
        </p:txBody>
      </p:sp>
      <p:sp>
        <p:nvSpPr>
          <p:cNvPr id="11" name="Rechteck 10">
            <a:extLst>
              <a:ext uri="{FF2B5EF4-FFF2-40B4-BE49-F238E27FC236}">
                <a16:creationId xmlns:a16="http://schemas.microsoft.com/office/drawing/2014/main" id="{FD83FEB8-91D9-F128-AC58-1E7BF608DB03}"/>
              </a:ext>
            </a:extLst>
          </p:cNvPr>
          <p:cNvSpPr/>
          <p:nvPr/>
        </p:nvSpPr>
        <p:spPr>
          <a:xfrm>
            <a:off x="232199" y="4720662"/>
            <a:ext cx="3600000" cy="1178487"/>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2600" dirty="0"/>
              <a:t>Steuerindexierung 176</a:t>
            </a:r>
          </a:p>
        </p:txBody>
      </p:sp>
      <p:pic>
        <p:nvPicPr>
          <p:cNvPr id="18" name="Grafik 17">
            <a:extLst>
              <a:ext uri="{FF2B5EF4-FFF2-40B4-BE49-F238E27FC236}">
                <a16:creationId xmlns:a16="http://schemas.microsoft.com/office/drawing/2014/main" id="{CCCCCC83-2DBF-4FFC-2343-C2DDEBF8264A}"/>
              </a:ext>
            </a:extLst>
          </p:cNvPr>
          <p:cNvPicPr>
            <a:picLocks noChangeAspect="1"/>
          </p:cNvPicPr>
          <p:nvPr/>
        </p:nvPicPr>
        <p:blipFill>
          <a:blip r:embed="rId4"/>
          <a:srcRect/>
          <a:stretch/>
        </p:blipFill>
        <p:spPr>
          <a:xfrm>
            <a:off x="810701" y="1289819"/>
            <a:ext cx="1967752" cy="1874286"/>
          </a:xfrm>
          <a:prstGeom prst="rect">
            <a:avLst/>
          </a:prstGeom>
        </p:spPr>
      </p:pic>
      <p:pic>
        <p:nvPicPr>
          <p:cNvPr id="26" name="Grafik 25">
            <a:extLst>
              <a:ext uri="{FF2B5EF4-FFF2-40B4-BE49-F238E27FC236}">
                <a16:creationId xmlns:a16="http://schemas.microsoft.com/office/drawing/2014/main" id="{9C43120C-CF0F-BF79-E1D7-9DC9E5C731C7}"/>
              </a:ext>
            </a:extLst>
          </p:cNvPr>
          <p:cNvPicPr>
            <a:picLocks noChangeAspect="1"/>
          </p:cNvPicPr>
          <p:nvPr/>
        </p:nvPicPr>
        <p:blipFill>
          <a:blip r:embed="rId5"/>
          <a:srcRect/>
          <a:stretch/>
        </p:blipFill>
        <p:spPr>
          <a:xfrm>
            <a:off x="5217544" y="1288505"/>
            <a:ext cx="1756910" cy="1875600"/>
          </a:xfrm>
          <a:prstGeom prst="rect">
            <a:avLst/>
          </a:prstGeom>
        </p:spPr>
      </p:pic>
      <p:pic>
        <p:nvPicPr>
          <p:cNvPr id="34" name="Grafik 33">
            <a:extLst>
              <a:ext uri="{FF2B5EF4-FFF2-40B4-BE49-F238E27FC236}">
                <a16:creationId xmlns:a16="http://schemas.microsoft.com/office/drawing/2014/main" id="{EE3F3CAE-40AE-F587-F22F-A53011757B48}"/>
              </a:ext>
            </a:extLst>
          </p:cNvPr>
          <p:cNvPicPr>
            <a:picLocks noChangeAspect="1"/>
          </p:cNvPicPr>
          <p:nvPr/>
        </p:nvPicPr>
        <p:blipFill>
          <a:blip r:embed="rId6"/>
          <a:srcRect/>
          <a:stretch/>
        </p:blipFill>
        <p:spPr>
          <a:xfrm>
            <a:off x="9240823" y="1344305"/>
            <a:ext cx="1837955" cy="1764000"/>
          </a:xfrm>
          <a:prstGeom prst="rect">
            <a:avLst/>
          </a:prstGeom>
        </p:spPr>
      </p:pic>
      <p:pic>
        <p:nvPicPr>
          <p:cNvPr id="36" name="Grafik 35">
            <a:extLst>
              <a:ext uri="{FF2B5EF4-FFF2-40B4-BE49-F238E27FC236}">
                <a16:creationId xmlns:a16="http://schemas.microsoft.com/office/drawing/2014/main" id="{39D64436-2E51-4703-7ABA-6F0F5F2837E6}"/>
              </a:ext>
            </a:extLst>
          </p:cNvPr>
          <p:cNvPicPr>
            <a:picLocks noChangeAspect="1"/>
          </p:cNvPicPr>
          <p:nvPr/>
        </p:nvPicPr>
        <p:blipFill>
          <a:blip r:embed="rId7"/>
          <a:srcRect/>
          <a:stretch/>
        </p:blipFill>
        <p:spPr>
          <a:xfrm>
            <a:off x="5613857" y="193702"/>
            <a:ext cx="1142437" cy="1080000"/>
          </a:xfrm>
          <a:prstGeom prst="rect">
            <a:avLst/>
          </a:prstGeom>
        </p:spPr>
      </p:pic>
      <p:sp>
        <p:nvSpPr>
          <p:cNvPr id="2" name="Rechteck 1">
            <a:extLst>
              <a:ext uri="{FF2B5EF4-FFF2-40B4-BE49-F238E27FC236}">
                <a16:creationId xmlns:a16="http://schemas.microsoft.com/office/drawing/2014/main" id="{CD7C300C-A528-C1DD-5730-EC42C1F27CBE}"/>
              </a:ext>
            </a:extLst>
          </p:cNvPr>
          <p:cNvSpPr/>
          <p:nvPr/>
        </p:nvSpPr>
        <p:spPr>
          <a:xfrm>
            <a:off x="4295999" y="3210039"/>
            <a:ext cx="3600000" cy="1177200"/>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2600" dirty="0"/>
              <a:t>Ertragsüberschuss </a:t>
            </a:r>
            <a:br>
              <a:rPr lang="de-CH" sz="2600" dirty="0"/>
            </a:br>
            <a:r>
              <a:rPr lang="de-CH" sz="2600" dirty="0"/>
              <a:t>4.8 Mio.</a:t>
            </a:r>
          </a:p>
        </p:txBody>
      </p:sp>
      <p:sp>
        <p:nvSpPr>
          <p:cNvPr id="3" name="Rechteck 2">
            <a:extLst>
              <a:ext uri="{FF2B5EF4-FFF2-40B4-BE49-F238E27FC236}">
                <a16:creationId xmlns:a16="http://schemas.microsoft.com/office/drawing/2014/main" id="{BCBC2BCC-240F-0350-3CC4-6476D4ECDC80}"/>
              </a:ext>
            </a:extLst>
          </p:cNvPr>
          <p:cNvSpPr/>
          <p:nvPr/>
        </p:nvSpPr>
        <p:spPr>
          <a:xfrm>
            <a:off x="8359801" y="3210039"/>
            <a:ext cx="3600000" cy="1177200"/>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600" dirty="0"/>
              <a:t>Nettovermögen </a:t>
            </a:r>
            <a:br>
              <a:rPr lang="de-DE" sz="2600" dirty="0"/>
            </a:br>
            <a:r>
              <a:rPr lang="de-DE" sz="2600" dirty="0"/>
              <a:t>pro Kopf</a:t>
            </a:r>
            <a:br>
              <a:rPr lang="de-DE" sz="2600" dirty="0"/>
            </a:br>
            <a:r>
              <a:rPr lang="de-DE" sz="2600" dirty="0"/>
              <a:t>CHF 10‘928</a:t>
            </a:r>
            <a:endParaRPr lang="de-CH" sz="2600" dirty="0"/>
          </a:p>
        </p:txBody>
      </p:sp>
      <p:sp>
        <p:nvSpPr>
          <p:cNvPr id="7" name="Rechteck 6">
            <a:extLst>
              <a:ext uri="{FF2B5EF4-FFF2-40B4-BE49-F238E27FC236}">
                <a16:creationId xmlns:a16="http://schemas.microsoft.com/office/drawing/2014/main" id="{82B9E523-F95C-A12F-86B5-32F2018A1B6A}"/>
              </a:ext>
            </a:extLst>
          </p:cNvPr>
          <p:cNvSpPr/>
          <p:nvPr/>
        </p:nvSpPr>
        <p:spPr>
          <a:xfrm>
            <a:off x="4295999" y="4721949"/>
            <a:ext cx="3600000" cy="1177200"/>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2600" dirty="0"/>
              <a:t>Fiskalertrag</a:t>
            </a:r>
            <a:br>
              <a:rPr lang="de-CH" sz="2600" dirty="0"/>
            </a:br>
            <a:r>
              <a:rPr lang="de-CH" sz="2600" dirty="0"/>
              <a:t>57 Mio.</a:t>
            </a:r>
          </a:p>
        </p:txBody>
      </p:sp>
    </p:spTree>
    <p:extLst>
      <p:ext uri="{BB962C8B-B14F-4D97-AF65-F5344CB8AC3E}">
        <p14:creationId xmlns:p14="http://schemas.microsoft.com/office/powerpoint/2010/main" val="743541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t="-39000" b="-39000"/>
          </a:stretch>
        </a:blipFill>
        <a:effectLst/>
      </p:bgPr>
    </p:bg>
    <p:spTree>
      <p:nvGrpSpPr>
        <p:cNvPr id="1" name="">
          <a:extLst>
            <a:ext uri="{FF2B5EF4-FFF2-40B4-BE49-F238E27FC236}">
              <a16:creationId xmlns:a16="http://schemas.microsoft.com/office/drawing/2014/main" id="{41C0A0AA-A996-4DF6-E61C-1A68559F7A60}"/>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06784187-6A6F-E798-BAEB-98DEA243240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5399B58-EFE1-203D-DCC3-99FCA76F3F3B}"/>
              </a:ext>
            </a:extLst>
          </p:cNvPr>
          <p:cNvSpPr>
            <a:spLocks noGrp="1"/>
          </p:cNvSpPr>
          <p:nvPr>
            <p:ph type="sldNum" sz="quarter" idx="12"/>
          </p:nvPr>
        </p:nvSpPr>
        <p:spPr/>
        <p:txBody>
          <a:bodyPr/>
          <a:lstStyle/>
          <a:p>
            <a:fld id="{33883982-FD16-464E-B8BE-45F01105FA6D}" type="slidenum">
              <a:rPr lang="de-DE" smtClean="0"/>
              <a:t>51</a:t>
            </a:fld>
            <a:endParaRPr lang="de-DE"/>
          </a:p>
        </p:txBody>
      </p:sp>
      <p:sp>
        <p:nvSpPr>
          <p:cNvPr id="10" name="Rechteck 9">
            <a:extLst>
              <a:ext uri="{FF2B5EF4-FFF2-40B4-BE49-F238E27FC236}">
                <a16:creationId xmlns:a16="http://schemas.microsoft.com/office/drawing/2014/main" id="{A19CAAE5-4DB9-64EA-7071-F6EBE7D30095}"/>
              </a:ext>
            </a:extLst>
          </p:cNvPr>
          <p:cNvSpPr/>
          <p:nvPr/>
        </p:nvSpPr>
        <p:spPr>
          <a:xfrm>
            <a:off x="232199" y="3210839"/>
            <a:ext cx="3869154" cy="1177200"/>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600" dirty="0"/>
              <a:t>N</a:t>
            </a:r>
            <a:r>
              <a:rPr lang="de-CH" sz="2600" dirty="0" err="1"/>
              <a:t>ettoinvestitionen</a:t>
            </a:r>
            <a:br>
              <a:rPr lang="de-CH" sz="2600" dirty="0"/>
            </a:br>
            <a:r>
              <a:rPr lang="de-CH" sz="2600" dirty="0"/>
              <a:t>26.1 Mio. </a:t>
            </a:r>
          </a:p>
        </p:txBody>
      </p:sp>
      <p:sp>
        <p:nvSpPr>
          <p:cNvPr id="11" name="Rechteck 10">
            <a:extLst>
              <a:ext uri="{FF2B5EF4-FFF2-40B4-BE49-F238E27FC236}">
                <a16:creationId xmlns:a16="http://schemas.microsoft.com/office/drawing/2014/main" id="{D23059B4-2D2F-04E4-5AC3-74C961BE968A}"/>
              </a:ext>
            </a:extLst>
          </p:cNvPr>
          <p:cNvSpPr/>
          <p:nvPr/>
        </p:nvSpPr>
        <p:spPr>
          <a:xfrm>
            <a:off x="232199" y="4669956"/>
            <a:ext cx="3869154" cy="1177200"/>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600" dirty="0"/>
              <a:t>Neubau Schulliegenschaft </a:t>
            </a:r>
            <a:br>
              <a:rPr lang="de-DE" sz="2600" dirty="0"/>
            </a:br>
            <a:r>
              <a:rPr lang="de-DE" sz="2600" dirty="0"/>
              <a:t>7.3 Mio.</a:t>
            </a:r>
            <a:endParaRPr lang="de-CH" sz="2600" dirty="0"/>
          </a:p>
        </p:txBody>
      </p:sp>
      <p:pic>
        <p:nvPicPr>
          <p:cNvPr id="34" name="Grafik 33">
            <a:extLst>
              <a:ext uri="{FF2B5EF4-FFF2-40B4-BE49-F238E27FC236}">
                <a16:creationId xmlns:a16="http://schemas.microsoft.com/office/drawing/2014/main" id="{707014AA-011E-FAF7-B3AE-941A9015806E}"/>
              </a:ext>
            </a:extLst>
          </p:cNvPr>
          <p:cNvPicPr>
            <a:picLocks noChangeAspect="1"/>
          </p:cNvPicPr>
          <p:nvPr/>
        </p:nvPicPr>
        <p:blipFill>
          <a:blip r:embed="rId4"/>
          <a:srcRect/>
          <a:stretch/>
        </p:blipFill>
        <p:spPr>
          <a:xfrm>
            <a:off x="1149659" y="1434115"/>
            <a:ext cx="1614874" cy="1656000"/>
          </a:xfrm>
          <a:prstGeom prst="rect">
            <a:avLst/>
          </a:prstGeom>
        </p:spPr>
      </p:pic>
      <p:pic>
        <p:nvPicPr>
          <p:cNvPr id="36" name="Grafik 35">
            <a:extLst>
              <a:ext uri="{FF2B5EF4-FFF2-40B4-BE49-F238E27FC236}">
                <a16:creationId xmlns:a16="http://schemas.microsoft.com/office/drawing/2014/main" id="{95BD775E-1FBE-D923-6B6E-DFE650E20DAF}"/>
              </a:ext>
            </a:extLst>
          </p:cNvPr>
          <p:cNvPicPr>
            <a:picLocks noChangeAspect="1"/>
          </p:cNvPicPr>
          <p:nvPr/>
        </p:nvPicPr>
        <p:blipFill>
          <a:blip r:embed="rId5"/>
          <a:srcRect/>
          <a:stretch/>
        </p:blipFill>
        <p:spPr>
          <a:xfrm>
            <a:off x="5613857" y="193702"/>
            <a:ext cx="1142437" cy="1080000"/>
          </a:xfrm>
          <a:prstGeom prst="rect">
            <a:avLst/>
          </a:prstGeom>
        </p:spPr>
      </p:pic>
      <p:sp>
        <p:nvSpPr>
          <p:cNvPr id="3" name="Rechteck 2">
            <a:extLst>
              <a:ext uri="{FF2B5EF4-FFF2-40B4-BE49-F238E27FC236}">
                <a16:creationId xmlns:a16="http://schemas.microsoft.com/office/drawing/2014/main" id="{82E92E72-6C5C-2243-4106-4857CAF7DE70}"/>
              </a:ext>
            </a:extLst>
          </p:cNvPr>
          <p:cNvSpPr/>
          <p:nvPr/>
        </p:nvSpPr>
        <p:spPr>
          <a:xfrm>
            <a:off x="8170352" y="3210839"/>
            <a:ext cx="3600000" cy="1177200"/>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600" dirty="0"/>
              <a:t>16.9 Mio.</a:t>
            </a:r>
            <a:endParaRPr lang="de-CH" sz="2600" dirty="0"/>
          </a:p>
        </p:txBody>
      </p:sp>
      <p:pic>
        <p:nvPicPr>
          <p:cNvPr id="12" name="Grafik 11">
            <a:extLst>
              <a:ext uri="{FF2B5EF4-FFF2-40B4-BE49-F238E27FC236}">
                <a16:creationId xmlns:a16="http://schemas.microsoft.com/office/drawing/2014/main" id="{272E7B3D-700F-846A-CDDC-C39F91954C78}"/>
              </a:ext>
            </a:extLst>
          </p:cNvPr>
          <p:cNvPicPr>
            <a:picLocks noChangeAspect="1"/>
          </p:cNvPicPr>
          <p:nvPr/>
        </p:nvPicPr>
        <p:blipFill>
          <a:blip r:embed="rId6"/>
          <a:srcRect/>
          <a:stretch/>
        </p:blipFill>
        <p:spPr>
          <a:xfrm>
            <a:off x="9089369" y="1434115"/>
            <a:ext cx="1761967" cy="1656000"/>
          </a:xfrm>
          <a:prstGeom prst="rect">
            <a:avLst/>
          </a:prstGeom>
        </p:spPr>
      </p:pic>
    </p:spTree>
    <p:extLst>
      <p:ext uri="{BB962C8B-B14F-4D97-AF65-F5344CB8AC3E}">
        <p14:creationId xmlns:p14="http://schemas.microsoft.com/office/powerpoint/2010/main" val="4177139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t="-39000" b="-39000"/>
          </a:stretch>
        </a:blipFill>
        <a:effectLst/>
      </p:bgPr>
    </p:bg>
    <p:spTree>
      <p:nvGrpSpPr>
        <p:cNvPr id="1" name="">
          <a:extLst>
            <a:ext uri="{FF2B5EF4-FFF2-40B4-BE49-F238E27FC236}">
              <a16:creationId xmlns:a16="http://schemas.microsoft.com/office/drawing/2014/main" id="{3FD94F66-850E-D0A1-1AE1-C862F8902690}"/>
            </a:ext>
          </a:extLst>
        </p:cNvPr>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4ECE8EB1-41C6-8103-47F9-2CC6B7ECB0C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A7FE61E-2590-4EE0-9490-085E86B1B394}"/>
              </a:ext>
            </a:extLst>
          </p:cNvPr>
          <p:cNvSpPr>
            <a:spLocks noGrp="1"/>
          </p:cNvSpPr>
          <p:nvPr>
            <p:ph type="sldNum" sz="quarter" idx="12"/>
          </p:nvPr>
        </p:nvSpPr>
        <p:spPr/>
        <p:txBody>
          <a:bodyPr/>
          <a:lstStyle/>
          <a:p>
            <a:fld id="{33883982-FD16-464E-B8BE-45F01105FA6D}" type="slidenum">
              <a:rPr lang="de-DE" smtClean="0"/>
              <a:t>52</a:t>
            </a:fld>
            <a:endParaRPr lang="de-DE"/>
          </a:p>
        </p:txBody>
      </p:sp>
      <p:sp>
        <p:nvSpPr>
          <p:cNvPr id="10" name="Rechteck 9">
            <a:extLst>
              <a:ext uri="{FF2B5EF4-FFF2-40B4-BE49-F238E27FC236}">
                <a16:creationId xmlns:a16="http://schemas.microsoft.com/office/drawing/2014/main" id="{50E10266-D247-0A55-8E72-CF719CCB9764}"/>
              </a:ext>
            </a:extLst>
          </p:cNvPr>
          <p:cNvSpPr/>
          <p:nvPr/>
        </p:nvSpPr>
        <p:spPr>
          <a:xfrm>
            <a:off x="232199" y="3210839"/>
            <a:ext cx="3600000" cy="1177200"/>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600" dirty="0"/>
              <a:t>rollend überarbeitet</a:t>
            </a:r>
            <a:br>
              <a:rPr lang="de-DE" sz="2600" dirty="0"/>
            </a:br>
            <a:r>
              <a:rPr lang="de-DE" sz="2600" dirty="0"/>
              <a:t>bis 2029</a:t>
            </a:r>
            <a:endParaRPr lang="de-CH" sz="2600" dirty="0"/>
          </a:p>
        </p:txBody>
      </p:sp>
      <p:pic>
        <p:nvPicPr>
          <p:cNvPr id="34" name="Grafik 33">
            <a:extLst>
              <a:ext uri="{FF2B5EF4-FFF2-40B4-BE49-F238E27FC236}">
                <a16:creationId xmlns:a16="http://schemas.microsoft.com/office/drawing/2014/main" id="{467DFD90-8EC1-6EA6-178A-A41D0B7E56E3}"/>
              </a:ext>
            </a:extLst>
          </p:cNvPr>
          <p:cNvPicPr>
            <a:picLocks noChangeAspect="1"/>
          </p:cNvPicPr>
          <p:nvPr/>
        </p:nvPicPr>
        <p:blipFill>
          <a:blip r:embed="rId4"/>
          <a:srcRect/>
          <a:stretch/>
        </p:blipFill>
        <p:spPr>
          <a:xfrm>
            <a:off x="1110095" y="1434115"/>
            <a:ext cx="1694002" cy="1656000"/>
          </a:xfrm>
          <a:prstGeom prst="rect">
            <a:avLst/>
          </a:prstGeom>
        </p:spPr>
      </p:pic>
      <p:pic>
        <p:nvPicPr>
          <p:cNvPr id="36" name="Grafik 35">
            <a:extLst>
              <a:ext uri="{FF2B5EF4-FFF2-40B4-BE49-F238E27FC236}">
                <a16:creationId xmlns:a16="http://schemas.microsoft.com/office/drawing/2014/main" id="{5159FCCD-9427-F66A-ADF6-9D9DD3C0A52A}"/>
              </a:ext>
            </a:extLst>
          </p:cNvPr>
          <p:cNvPicPr>
            <a:picLocks noChangeAspect="1"/>
          </p:cNvPicPr>
          <p:nvPr/>
        </p:nvPicPr>
        <p:blipFill>
          <a:blip r:embed="rId5"/>
          <a:srcRect/>
          <a:stretch/>
        </p:blipFill>
        <p:spPr>
          <a:xfrm>
            <a:off x="5613857" y="193702"/>
            <a:ext cx="1142437" cy="1080000"/>
          </a:xfrm>
          <a:prstGeom prst="rect">
            <a:avLst/>
          </a:prstGeom>
        </p:spPr>
      </p:pic>
      <p:sp>
        <p:nvSpPr>
          <p:cNvPr id="3" name="Rechteck 2">
            <a:extLst>
              <a:ext uri="{FF2B5EF4-FFF2-40B4-BE49-F238E27FC236}">
                <a16:creationId xmlns:a16="http://schemas.microsoft.com/office/drawing/2014/main" id="{54FECA52-25AD-2528-6BA3-62DF564CEA2D}"/>
              </a:ext>
            </a:extLst>
          </p:cNvPr>
          <p:cNvSpPr/>
          <p:nvPr/>
        </p:nvSpPr>
        <p:spPr>
          <a:xfrm>
            <a:off x="8045448" y="3210839"/>
            <a:ext cx="3724903" cy="1177200"/>
          </a:xfrm>
          <a:prstGeom prst="rect">
            <a:avLst/>
          </a:prstGeom>
          <a:solidFill>
            <a:schemeClr val="tx1">
              <a:lumMod val="65000"/>
              <a:lumOff val="3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600" dirty="0"/>
              <a:t>18 Mio.</a:t>
            </a:r>
            <a:endParaRPr lang="de-CH" sz="2600" dirty="0"/>
          </a:p>
        </p:txBody>
      </p:sp>
      <p:pic>
        <p:nvPicPr>
          <p:cNvPr id="12" name="Grafik 11" descr="Ein Bild, das Kreis, Raum, Schwarz enthält.&#10;&#10;Automatisch generierte Beschreibung">
            <a:extLst>
              <a:ext uri="{FF2B5EF4-FFF2-40B4-BE49-F238E27FC236}">
                <a16:creationId xmlns:a16="http://schemas.microsoft.com/office/drawing/2014/main" id="{9882FE0D-BE12-850A-A0BA-D63421003D35}"/>
              </a:ext>
            </a:extLst>
          </p:cNvPr>
          <p:cNvPicPr>
            <a:picLocks noChangeAspect="1"/>
          </p:cNvPicPr>
          <p:nvPr/>
        </p:nvPicPr>
        <p:blipFill>
          <a:blip r:embed="rId6"/>
          <a:stretch>
            <a:fillRect/>
          </a:stretch>
        </p:blipFill>
        <p:spPr>
          <a:xfrm>
            <a:off x="8974910" y="1326115"/>
            <a:ext cx="1865980" cy="1764000"/>
          </a:xfrm>
          <a:prstGeom prst="rect">
            <a:avLst/>
          </a:prstGeom>
        </p:spPr>
      </p:pic>
    </p:spTree>
    <p:extLst>
      <p:ext uri="{BB962C8B-B14F-4D97-AF65-F5344CB8AC3E}">
        <p14:creationId xmlns:p14="http://schemas.microsoft.com/office/powerpoint/2010/main" val="2222920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5A738-4326-1A16-C388-CF804889444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C16EC86-E6B6-982F-9DB7-4DE7CC96F14D}"/>
              </a:ext>
            </a:extLst>
          </p:cNvPr>
          <p:cNvSpPr>
            <a:spLocks noGrp="1"/>
          </p:cNvSpPr>
          <p:nvPr>
            <p:ph type="title"/>
          </p:nvPr>
        </p:nvSpPr>
        <p:spPr/>
        <p:txBody>
          <a:bodyPr/>
          <a:lstStyle/>
          <a:p>
            <a:r>
              <a:rPr lang="de-DE" dirty="0">
                <a:solidFill>
                  <a:schemeClr val="tx1"/>
                </a:solidFill>
              </a:rPr>
              <a:t>Information - MZS </a:t>
            </a:r>
            <a:r>
              <a:rPr lang="de-DE" dirty="0" err="1">
                <a:solidFill>
                  <a:schemeClr val="tx1"/>
                </a:solidFill>
              </a:rPr>
              <a:t>Gornerli</a:t>
            </a:r>
            <a:endParaRPr lang="de-DE" dirty="0">
              <a:solidFill>
                <a:schemeClr val="tx1"/>
              </a:solidFill>
            </a:endParaRPr>
          </a:p>
        </p:txBody>
      </p:sp>
      <p:sp>
        <p:nvSpPr>
          <p:cNvPr id="5" name="Fußzeilenplatzhalter 4">
            <a:extLst>
              <a:ext uri="{FF2B5EF4-FFF2-40B4-BE49-F238E27FC236}">
                <a16:creationId xmlns:a16="http://schemas.microsoft.com/office/drawing/2014/main" id="{2E8CD09F-4EE4-5606-404C-44913025576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1A72069-6847-6FF5-CED4-5F6D2F60B0A9}"/>
              </a:ext>
            </a:extLst>
          </p:cNvPr>
          <p:cNvSpPr>
            <a:spLocks noGrp="1"/>
          </p:cNvSpPr>
          <p:nvPr>
            <p:ph type="sldNum" sz="quarter" idx="12"/>
          </p:nvPr>
        </p:nvSpPr>
        <p:spPr/>
        <p:txBody>
          <a:bodyPr/>
          <a:lstStyle/>
          <a:p>
            <a:fld id="{33883982-FD16-464E-B8BE-45F01105FA6D}" type="slidenum">
              <a:rPr lang="de-DE" smtClean="0"/>
              <a:t>53</a:t>
            </a:fld>
            <a:endParaRPr lang="de-DE"/>
          </a:p>
        </p:txBody>
      </p:sp>
      <p:sp>
        <p:nvSpPr>
          <p:cNvPr id="9" name="Rechteck 8">
            <a:extLst>
              <a:ext uri="{FF2B5EF4-FFF2-40B4-BE49-F238E27FC236}">
                <a16:creationId xmlns:a16="http://schemas.microsoft.com/office/drawing/2014/main" id="{73E9468F-752E-1831-5FEC-2F7472F41351}"/>
              </a:ext>
            </a:extLst>
          </p:cNvPr>
          <p:cNvSpPr/>
          <p:nvPr/>
        </p:nvSpPr>
        <p:spPr>
          <a:xfrm>
            <a:off x="0" y="1429862"/>
            <a:ext cx="12192000" cy="4748688"/>
          </a:xfrm>
          <a:prstGeom prst="rect">
            <a:avLst/>
          </a:prstGeom>
          <a:solidFill>
            <a:srgbClr val="EBD383"/>
          </a:solidFill>
          <a:ln>
            <a:solidFill>
              <a:srgbClr val="EBD3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600" b="1" dirty="0">
                <a:solidFill>
                  <a:schemeClr val="tx1"/>
                </a:solidFill>
              </a:rPr>
              <a:t> </a:t>
            </a:r>
            <a:endParaRPr lang="de-CH" sz="3600" b="1" dirty="0">
              <a:solidFill>
                <a:schemeClr val="tx1"/>
              </a:solidFill>
            </a:endParaRPr>
          </a:p>
        </p:txBody>
      </p:sp>
      <p:pic>
        <p:nvPicPr>
          <p:cNvPr id="8" name="Inhaltsplatzhalter 7" descr="Ein Bild, das Natur, draußen, Schnee, Berg enthält.&#10;&#10;Automatisch generierte Beschreibung">
            <a:extLst>
              <a:ext uri="{FF2B5EF4-FFF2-40B4-BE49-F238E27FC236}">
                <a16:creationId xmlns:a16="http://schemas.microsoft.com/office/drawing/2014/main" id="{5E2AAF5D-76C9-8300-48A0-C2EBE96F21D6}"/>
              </a:ext>
            </a:extLst>
          </p:cNvPr>
          <p:cNvPicPr>
            <a:picLocks noGrp="1" noChangeAspect="1"/>
          </p:cNvPicPr>
          <p:nvPr>
            <p:ph sz="half" idx="1"/>
          </p:nvPr>
        </p:nvPicPr>
        <p:blipFill>
          <a:blip r:embed="rId3"/>
          <a:stretch>
            <a:fillRect/>
          </a:stretch>
        </p:blipFill>
        <p:spPr>
          <a:xfrm>
            <a:off x="272867" y="1640357"/>
            <a:ext cx="5781803" cy="4337051"/>
          </a:xfrm>
        </p:spPr>
      </p:pic>
      <p:pic>
        <p:nvPicPr>
          <p:cNvPr id="10" name="Inhaltsplatzhalter 9" descr="Ein Bild, das draußen, Wolke, Natur, Landschaft enthält.&#10;&#10;Automatisch generierte Beschreibung">
            <a:extLst>
              <a:ext uri="{FF2B5EF4-FFF2-40B4-BE49-F238E27FC236}">
                <a16:creationId xmlns:a16="http://schemas.microsoft.com/office/drawing/2014/main" id="{B758B3F6-32FB-039E-2F3F-16CF7AC29C3C}"/>
              </a:ext>
            </a:extLst>
          </p:cNvPr>
          <p:cNvPicPr>
            <a:picLocks noChangeAspect="1"/>
          </p:cNvPicPr>
          <p:nvPr/>
        </p:nvPicPr>
        <p:blipFill>
          <a:blip r:embed="rId4"/>
          <a:srcRect l="-1" r="712"/>
          <a:stretch/>
        </p:blipFill>
        <p:spPr>
          <a:xfrm>
            <a:off x="6259597" y="1640357"/>
            <a:ext cx="5727475" cy="4327625"/>
          </a:xfrm>
          <a:prstGeom prst="rect">
            <a:avLst/>
          </a:prstGeom>
        </p:spPr>
      </p:pic>
    </p:spTree>
    <p:extLst>
      <p:ext uri="{BB962C8B-B14F-4D97-AF65-F5344CB8AC3E}">
        <p14:creationId xmlns:p14="http://schemas.microsoft.com/office/powerpoint/2010/main" val="14521888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2443D-C7DA-9591-9E6D-1A581B0F797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B82DB04-0016-691C-0846-12568BC241B0}"/>
              </a:ext>
            </a:extLst>
          </p:cNvPr>
          <p:cNvSpPr>
            <a:spLocks noGrp="1"/>
          </p:cNvSpPr>
          <p:nvPr>
            <p:ph type="title"/>
          </p:nvPr>
        </p:nvSpPr>
        <p:spPr/>
        <p:txBody>
          <a:bodyPr/>
          <a:lstStyle/>
          <a:p>
            <a:r>
              <a:rPr lang="de-DE" dirty="0">
                <a:solidFill>
                  <a:schemeClr val="tx1"/>
                </a:solidFill>
              </a:rPr>
              <a:t>Varia </a:t>
            </a:r>
          </a:p>
        </p:txBody>
      </p:sp>
      <p:sp>
        <p:nvSpPr>
          <p:cNvPr id="5" name="Fußzeilenplatzhalter 4">
            <a:extLst>
              <a:ext uri="{FF2B5EF4-FFF2-40B4-BE49-F238E27FC236}">
                <a16:creationId xmlns:a16="http://schemas.microsoft.com/office/drawing/2014/main" id="{E69876C7-7A6F-3544-33BB-19ACA4F43B7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6F57034-BD2F-F16E-923B-592A43F61D00}"/>
              </a:ext>
            </a:extLst>
          </p:cNvPr>
          <p:cNvSpPr>
            <a:spLocks noGrp="1"/>
          </p:cNvSpPr>
          <p:nvPr>
            <p:ph type="sldNum" sz="quarter" idx="12"/>
          </p:nvPr>
        </p:nvSpPr>
        <p:spPr/>
        <p:txBody>
          <a:bodyPr/>
          <a:lstStyle/>
          <a:p>
            <a:fld id="{33883982-FD16-464E-B8BE-45F01105FA6D}" type="slidenum">
              <a:rPr lang="de-DE" smtClean="0"/>
              <a:t>54</a:t>
            </a:fld>
            <a:endParaRPr lang="de-DE"/>
          </a:p>
        </p:txBody>
      </p:sp>
      <p:sp>
        <p:nvSpPr>
          <p:cNvPr id="9" name="Rechteck 8">
            <a:extLst>
              <a:ext uri="{FF2B5EF4-FFF2-40B4-BE49-F238E27FC236}">
                <a16:creationId xmlns:a16="http://schemas.microsoft.com/office/drawing/2014/main" id="{CF6E68C3-68DB-1016-0851-444D9F02E53F}"/>
              </a:ext>
            </a:extLst>
          </p:cNvPr>
          <p:cNvSpPr/>
          <p:nvPr/>
        </p:nvSpPr>
        <p:spPr>
          <a:xfrm>
            <a:off x="-1" y="1374685"/>
            <a:ext cx="12192000" cy="4749800"/>
          </a:xfrm>
          <a:prstGeom prst="rect">
            <a:avLst/>
          </a:prstGeom>
          <a:solidFill>
            <a:srgbClr val="EBD383"/>
          </a:solidFill>
          <a:ln>
            <a:solidFill>
              <a:srgbClr val="EBD3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sz="3600" b="1" dirty="0">
              <a:solidFill>
                <a:schemeClr val="tx1"/>
              </a:solidFill>
            </a:endParaRPr>
          </a:p>
        </p:txBody>
      </p:sp>
      <p:pic>
        <p:nvPicPr>
          <p:cNvPr id="4" name="Grafik 3" descr="Ein Bild, das draußen, Gras, Grab, Friedhof enthält.&#10;&#10;KI-generierte Inhalte können fehlerhaft sein.">
            <a:extLst>
              <a:ext uri="{FF2B5EF4-FFF2-40B4-BE49-F238E27FC236}">
                <a16:creationId xmlns:a16="http://schemas.microsoft.com/office/drawing/2014/main" id="{F75B4034-BBE4-9153-13A1-A6C36A0F7D5D}"/>
              </a:ext>
            </a:extLst>
          </p:cNvPr>
          <p:cNvPicPr>
            <a:picLocks noChangeAspect="1"/>
          </p:cNvPicPr>
          <p:nvPr/>
        </p:nvPicPr>
        <p:blipFill>
          <a:blip r:embed="rId3"/>
          <a:stretch>
            <a:fillRect/>
          </a:stretch>
        </p:blipFill>
        <p:spPr>
          <a:xfrm>
            <a:off x="4389974" y="1412016"/>
            <a:ext cx="3238388" cy="4675139"/>
          </a:xfrm>
          <a:prstGeom prst="rect">
            <a:avLst/>
          </a:prstGeom>
        </p:spPr>
      </p:pic>
      <p:pic>
        <p:nvPicPr>
          <p:cNvPr id="8" name="Grafik 7" descr="Marke Fragezeichen Silhouette">
            <a:extLst>
              <a:ext uri="{FF2B5EF4-FFF2-40B4-BE49-F238E27FC236}">
                <a16:creationId xmlns:a16="http://schemas.microsoft.com/office/drawing/2014/main" id="{C6AFC2F0-78C4-8F28-EF7C-AAF8B00FCB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75101" y="1491106"/>
            <a:ext cx="914400" cy="914400"/>
          </a:xfrm>
          <a:prstGeom prst="rect">
            <a:avLst/>
          </a:prstGeom>
        </p:spPr>
      </p:pic>
      <p:pic>
        <p:nvPicPr>
          <p:cNvPr id="11" name="Grafik 10" descr="Informationen Silhouette">
            <a:extLst>
              <a:ext uri="{FF2B5EF4-FFF2-40B4-BE49-F238E27FC236}">
                <a16:creationId xmlns:a16="http://schemas.microsoft.com/office/drawing/2014/main" id="{398DE131-FB86-5960-B805-1D378015EC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36039" y="4763249"/>
            <a:ext cx="914400" cy="914400"/>
          </a:xfrm>
          <a:prstGeom prst="rect">
            <a:avLst/>
          </a:prstGeom>
        </p:spPr>
      </p:pic>
      <p:pic>
        <p:nvPicPr>
          <p:cNvPr id="15" name="Grafik 14" descr="Gedankenblase Silhouette">
            <a:extLst>
              <a:ext uri="{FF2B5EF4-FFF2-40B4-BE49-F238E27FC236}">
                <a16:creationId xmlns:a16="http://schemas.microsoft.com/office/drawing/2014/main" id="{87100754-0F3F-A2F9-F182-93B06E4CB00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75101" y="4763249"/>
            <a:ext cx="914400" cy="914400"/>
          </a:xfrm>
          <a:prstGeom prst="rect">
            <a:avLst/>
          </a:prstGeom>
        </p:spPr>
      </p:pic>
      <p:pic>
        <p:nvPicPr>
          <p:cNvPr id="17" name="Grafik 16" descr="Glühlampe Silhouette">
            <a:extLst>
              <a:ext uri="{FF2B5EF4-FFF2-40B4-BE49-F238E27FC236}">
                <a16:creationId xmlns:a16="http://schemas.microsoft.com/office/drawing/2014/main" id="{BD979AD1-2C2A-EDBD-D7D0-BD66B9461DD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68557" y="3202949"/>
            <a:ext cx="914400" cy="914400"/>
          </a:xfrm>
          <a:prstGeom prst="rect">
            <a:avLst/>
          </a:prstGeom>
        </p:spPr>
      </p:pic>
      <p:pic>
        <p:nvPicPr>
          <p:cNvPr id="19" name="Grafik 18" descr="Klatschende Hände Silhouette">
            <a:extLst>
              <a:ext uri="{FF2B5EF4-FFF2-40B4-BE49-F238E27FC236}">
                <a16:creationId xmlns:a16="http://schemas.microsoft.com/office/drawing/2014/main" id="{05BFFAB3-911B-ADE9-619D-0CB92B778C3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768557" y="1456907"/>
            <a:ext cx="914400" cy="914400"/>
          </a:xfrm>
          <a:prstGeom prst="rect">
            <a:avLst/>
          </a:prstGeom>
        </p:spPr>
      </p:pic>
      <p:pic>
        <p:nvPicPr>
          <p:cNvPr id="21" name="Grafik 20" descr="Puzzle Silhouette">
            <a:extLst>
              <a:ext uri="{FF2B5EF4-FFF2-40B4-BE49-F238E27FC236}">
                <a16:creationId xmlns:a16="http://schemas.microsoft.com/office/drawing/2014/main" id="{C1EB9903-D05D-CC4E-0574-143BE0151EC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309248" y="3202949"/>
            <a:ext cx="914400" cy="914400"/>
          </a:xfrm>
          <a:prstGeom prst="rect">
            <a:avLst/>
          </a:prstGeom>
        </p:spPr>
      </p:pic>
    </p:spTree>
    <p:extLst>
      <p:ext uri="{BB962C8B-B14F-4D97-AF65-F5344CB8AC3E}">
        <p14:creationId xmlns:p14="http://schemas.microsoft.com/office/powerpoint/2010/main" val="15545492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83AE5-570F-0ACD-AFA3-063B1FB0169D}"/>
            </a:ext>
          </a:extLst>
        </p:cNvPr>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9FDD7BE3-D337-1BEA-35C9-EFAD6F1B438D}"/>
              </a:ext>
            </a:extLst>
          </p:cNvPr>
          <p:cNvSpPr>
            <a:spLocks noGrp="1"/>
          </p:cNvSpPr>
          <p:nvPr>
            <p:ph type="ftr" sz="quarter" idx="11"/>
          </p:nvPr>
        </p:nvSpPr>
        <p:spPr/>
        <p:txBody>
          <a:bodyPr/>
          <a:lstStyle/>
          <a:p>
            <a:endParaRPr lang="de-DE"/>
          </a:p>
        </p:txBody>
      </p:sp>
      <p:sp>
        <p:nvSpPr>
          <p:cNvPr id="3" name="Foliennummernplatzhalter 2">
            <a:extLst>
              <a:ext uri="{FF2B5EF4-FFF2-40B4-BE49-F238E27FC236}">
                <a16:creationId xmlns:a16="http://schemas.microsoft.com/office/drawing/2014/main" id="{7DD7C740-A5E5-4030-8990-9893AA3F753D}"/>
              </a:ext>
            </a:extLst>
          </p:cNvPr>
          <p:cNvSpPr>
            <a:spLocks noGrp="1"/>
          </p:cNvSpPr>
          <p:nvPr>
            <p:ph type="sldNum" sz="quarter" idx="12"/>
          </p:nvPr>
        </p:nvSpPr>
        <p:spPr/>
        <p:txBody>
          <a:bodyPr/>
          <a:lstStyle/>
          <a:p>
            <a:fld id="{33883982-FD16-464E-B8BE-45F01105FA6D}" type="slidenum">
              <a:rPr lang="de-DE" smtClean="0"/>
              <a:t>55</a:t>
            </a:fld>
            <a:endParaRPr lang="de-DE"/>
          </a:p>
        </p:txBody>
      </p:sp>
      <p:pic>
        <p:nvPicPr>
          <p:cNvPr id="5" name="Grafik 4" descr="Ein Bild, das Himmel, draußen, Sonnenaufgang, Wolke enthält.&#10;&#10;Automatisch generierte Beschreibung">
            <a:extLst>
              <a:ext uri="{FF2B5EF4-FFF2-40B4-BE49-F238E27FC236}">
                <a16:creationId xmlns:a16="http://schemas.microsoft.com/office/drawing/2014/main" id="{5AABE446-42BC-7E53-F27D-3E5C2AC3291F}"/>
              </a:ext>
            </a:extLst>
          </p:cNvPr>
          <p:cNvPicPr>
            <a:picLocks noChangeAspect="1"/>
          </p:cNvPicPr>
          <p:nvPr/>
        </p:nvPicPr>
        <p:blipFill>
          <a:blip r:embed="rId3"/>
          <a:srcRect t="10680" b="14319"/>
          <a:stretch/>
        </p:blipFill>
        <p:spPr>
          <a:xfrm>
            <a:off x="-1" y="0"/>
            <a:ext cx="12192000" cy="6858000"/>
          </a:xfrm>
          <a:prstGeom prst="rect">
            <a:avLst/>
          </a:prstGeom>
          <a:solidFill>
            <a:srgbClr val="645A50"/>
          </a:solidFill>
          <a:ln>
            <a:solidFill>
              <a:srgbClr val="645A50"/>
            </a:solidFill>
          </a:ln>
        </p:spPr>
      </p:pic>
      <p:sp>
        <p:nvSpPr>
          <p:cNvPr id="95" name="Freihandform: Form 94">
            <a:extLst>
              <a:ext uri="{FF2B5EF4-FFF2-40B4-BE49-F238E27FC236}">
                <a16:creationId xmlns:a16="http://schemas.microsoft.com/office/drawing/2014/main" id="{7C043074-E6D3-E527-A4F1-A3686D013504}"/>
              </a:ext>
            </a:extLst>
          </p:cNvPr>
          <p:cNvSpPr/>
          <p:nvPr/>
        </p:nvSpPr>
        <p:spPr>
          <a:xfrm>
            <a:off x="5562600" y="-1076325"/>
            <a:ext cx="952500" cy="419100"/>
          </a:xfrm>
          <a:custGeom>
            <a:avLst/>
            <a:gdLst/>
            <a:ahLst/>
            <a:cxnLst/>
            <a:rect l="l" t="t" r="r" b="b"/>
            <a:pathLst>
              <a:path w="952500" h="419100">
                <a:moveTo>
                  <a:pt x="0" y="0"/>
                </a:moveTo>
                <a:lnTo>
                  <a:pt x="952500" y="0"/>
                </a:lnTo>
                <a:lnTo>
                  <a:pt x="952500" y="419100"/>
                </a:lnTo>
                <a:lnTo>
                  <a:pt x="0" y="419100"/>
                </a:lnTo>
                <a:lnTo>
                  <a:pt x="0"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CH"/>
          </a:p>
        </p:txBody>
      </p:sp>
      <p:sp>
        <p:nvSpPr>
          <p:cNvPr id="212" name="Textfeld 211">
            <a:extLst>
              <a:ext uri="{FF2B5EF4-FFF2-40B4-BE49-F238E27FC236}">
                <a16:creationId xmlns:a16="http://schemas.microsoft.com/office/drawing/2014/main" id="{F2413704-CAB2-DCBE-F9C9-A384668C2D57}"/>
              </a:ext>
            </a:extLst>
          </p:cNvPr>
          <p:cNvSpPr txBox="1"/>
          <p:nvPr/>
        </p:nvSpPr>
        <p:spPr>
          <a:xfrm>
            <a:off x="1202303" y="2333010"/>
            <a:ext cx="6969481" cy="1569660"/>
          </a:xfrm>
          <a:prstGeom prst="rect">
            <a:avLst/>
          </a:prstGeom>
          <a:noFill/>
        </p:spPr>
        <p:txBody>
          <a:bodyPr wrap="square" rtlCol="0">
            <a:spAutoFit/>
          </a:bodyPr>
          <a:lstStyle/>
          <a:p>
            <a:pPr algn="ctr"/>
            <a:r>
              <a:rPr lang="de-DE" sz="3200" b="1" cap="small" dirty="0">
                <a:solidFill>
                  <a:srgbClr val="645A50"/>
                </a:solidFill>
              </a:rPr>
              <a:t>Wir wünschen Ihnen einen schönen Abend und eine weiterhin erfolgreiche Wintersaison!</a:t>
            </a:r>
            <a:endParaRPr lang="de-CH" sz="3200" b="1" cap="small" dirty="0">
              <a:solidFill>
                <a:srgbClr val="645A50"/>
              </a:solidFill>
            </a:endParaRPr>
          </a:p>
        </p:txBody>
      </p:sp>
    </p:spTree>
    <p:extLst>
      <p:ext uri="{BB962C8B-B14F-4D97-AF65-F5344CB8AC3E}">
        <p14:creationId xmlns:p14="http://schemas.microsoft.com/office/powerpoint/2010/main" val="4096798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D5135-0BCB-6349-8FF4-354FA019E38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7BF6C8A-00E9-571A-78E7-8DD278C42F93}"/>
              </a:ext>
            </a:extLst>
          </p:cNvPr>
          <p:cNvSpPr>
            <a:spLocks noGrp="1"/>
          </p:cNvSpPr>
          <p:nvPr>
            <p:ph type="title"/>
          </p:nvPr>
        </p:nvSpPr>
        <p:spPr/>
        <p:txBody>
          <a:bodyPr/>
          <a:lstStyle/>
          <a:p>
            <a:r>
              <a:rPr lang="de-DE" dirty="0">
                <a:solidFill>
                  <a:schemeClr val="tx1"/>
                </a:solidFill>
              </a:rPr>
              <a:t>Problem 1: Brückenaufstau, </a:t>
            </a:r>
            <a:br>
              <a:rPr lang="de-DE" dirty="0">
                <a:solidFill>
                  <a:schemeClr val="tx1"/>
                </a:solidFill>
              </a:rPr>
            </a:br>
            <a:r>
              <a:rPr lang="de-DE" dirty="0">
                <a:solidFill>
                  <a:schemeClr val="tx1"/>
                </a:solidFill>
              </a:rPr>
              <a:t>Bsp. </a:t>
            </a:r>
            <a:r>
              <a:rPr lang="de-DE" dirty="0" err="1">
                <a:solidFill>
                  <a:schemeClr val="tx1"/>
                </a:solidFill>
              </a:rPr>
              <a:t>Wiesti</a:t>
            </a:r>
            <a:r>
              <a:rPr lang="de-DE" dirty="0">
                <a:solidFill>
                  <a:schemeClr val="tx1"/>
                </a:solidFill>
              </a:rPr>
              <a:t>- und </a:t>
            </a:r>
            <a:r>
              <a:rPr lang="de-DE" dirty="0" err="1">
                <a:solidFill>
                  <a:schemeClr val="tx1"/>
                </a:solidFill>
              </a:rPr>
              <a:t>Sunnegga</a:t>
            </a:r>
            <a:r>
              <a:rPr lang="de-DE" dirty="0">
                <a:solidFill>
                  <a:schemeClr val="tx1"/>
                </a:solidFill>
              </a:rPr>
              <a:t>-Brücke</a:t>
            </a:r>
          </a:p>
        </p:txBody>
      </p:sp>
      <p:sp>
        <p:nvSpPr>
          <p:cNvPr id="5" name="Fußzeilenplatzhalter 4">
            <a:extLst>
              <a:ext uri="{FF2B5EF4-FFF2-40B4-BE49-F238E27FC236}">
                <a16:creationId xmlns:a16="http://schemas.microsoft.com/office/drawing/2014/main" id="{394AD58D-50F0-AD92-AB54-497DAF659C6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6346B1E-111F-5739-F055-E9A557F1127F}"/>
              </a:ext>
            </a:extLst>
          </p:cNvPr>
          <p:cNvSpPr>
            <a:spLocks noGrp="1"/>
          </p:cNvSpPr>
          <p:nvPr>
            <p:ph type="sldNum" sz="quarter" idx="12"/>
          </p:nvPr>
        </p:nvSpPr>
        <p:spPr/>
        <p:txBody>
          <a:bodyPr/>
          <a:lstStyle/>
          <a:p>
            <a:fld id="{33883982-FD16-464E-B8BE-45F01105FA6D}" type="slidenum">
              <a:rPr lang="de-DE" smtClean="0"/>
              <a:t>6</a:t>
            </a:fld>
            <a:endParaRPr lang="de-DE"/>
          </a:p>
        </p:txBody>
      </p:sp>
      <p:sp>
        <p:nvSpPr>
          <p:cNvPr id="9" name="Rechteck 8">
            <a:extLst>
              <a:ext uri="{FF2B5EF4-FFF2-40B4-BE49-F238E27FC236}">
                <a16:creationId xmlns:a16="http://schemas.microsoft.com/office/drawing/2014/main" id="{94605FBE-02D0-35D1-849D-08FCCE3B4A09}"/>
              </a:ext>
            </a:extLst>
          </p:cNvPr>
          <p:cNvSpPr/>
          <p:nvPr/>
        </p:nvSpPr>
        <p:spPr>
          <a:xfrm>
            <a:off x="-9308" y="1893888"/>
            <a:ext cx="12192000" cy="2817812"/>
          </a:xfrm>
          <a:prstGeom prst="rect">
            <a:avLst/>
          </a:prstGeom>
          <a:solidFill>
            <a:srgbClr val="EBD383"/>
          </a:solidFill>
          <a:ln>
            <a:solidFill>
              <a:srgbClr val="EBD3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sz="3600" b="1" dirty="0">
              <a:solidFill>
                <a:schemeClr val="tx1"/>
              </a:solidFill>
            </a:endParaRPr>
          </a:p>
        </p:txBody>
      </p:sp>
      <p:pic>
        <p:nvPicPr>
          <p:cNvPr id="3" name="Grafik 2" descr="Ein Bild, das draußen, Himmel, Gelände, Baum enthält.&#10;&#10;Automatisch generierte Beschreibung">
            <a:extLst>
              <a:ext uri="{FF2B5EF4-FFF2-40B4-BE49-F238E27FC236}">
                <a16:creationId xmlns:a16="http://schemas.microsoft.com/office/drawing/2014/main" id="{4FC483E9-8CDE-A14B-F207-A275373DC9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8" y="2286000"/>
            <a:ext cx="2787127" cy="2090345"/>
          </a:xfrm>
          <a:prstGeom prst="rect">
            <a:avLst/>
          </a:prstGeom>
        </p:spPr>
      </p:pic>
      <p:pic>
        <p:nvPicPr>
          <p:cNvPr id="4" name="Grafik 3" descr="Ein Bild, das draußen, Baum, Landfahrzeug, Gelände enthält.&#10;&#10;Automatisch generierte Beschreibung">
            <a:extLst>
              <a:ext uri="{FF2B5EF4-FFF2-40B4-BE49-F238E27FC236}">
                <a16:creationId xmlns:a16="http://schemas.microsoft.com/office/drawing/2014/main" id="{5AC2C79C-FDD6-B41A-429D-23B0C38683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9072" y="2286000"/>
            <a:ext cx="2787127" cy="2090345"/>
          </a:xfrm>
          <a:prstGeom prst="rect">
            <a:avLst/>
          </a:prstGeom>
        </p:spPr>
      </p:pic>
      <p:pic>
        <p:nvPicPr>
          <p:cNvPr id="7" name="Grafik 6" descr="Ein Bild, das draußen, Gebäude, Landfahrzeug, Auto enthält.&#10;&#10;Automatisch generierte Beschreibung">
            <a:extLst>
              <a:ext uri="{FF2B5EF4-FFF2-40B4-BE49-F238E27FC236}">
                <a16:creationId xmlns:a16="http://schemas.microsoft.com/office/drawing/2014/main" id="{0AF1697A-D90B-4245-5FB6-8CECF72A20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47455" y="2286001"/>
            <a:ext cx="2787124" cy="2090344"/>
          </a:xfrm>
          <a:prstGeom prst="rect">
            <a:avLst/>
          </a:prstGeom>
        </p:spPr>
      </p:pic>
      <p:pic>
        <p:nvPicPr>
          <p:cNvPr id="8" name="IMG_2768">
            <a:hlinkClick r:id="" action="ppaction://media"/>
            <a:extLst>
              <a:ext uri="{FF2B5EF4-FFF2-40B4-BE49-F238E27FC236}">
                <a16:creationId xmlns:a16="http://schemas.microsoft.com/office/drawing/2014/main" id="{AA8A668C-7F61-D656-765B-A2C27F0D3AC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475835" y="2286001"/>
            <a:ext cx="3716165" cy="2090344"/>
          </a:xfrm>
          <a:prstGeom prst="rect">
            <a:avLst/>
          </a:prstGeom>
        </p:spPr>
      </p:pic>
      <p:sp>
        <p:nvSpPr>
          <p:cNvPr id="10" name="Textfeld 9">
            <a:extLst>
              <a:ext uri="{FF2B5EF4-FFF2-40B4-BE49-F238E27FC236}">
                <a16:creationId xmlns:a16="http://schemas.microsoft.com/office/drawing/2014/main" id="{C37B6F1D-C7CF-CA0F-03F0-6988C6F74BF2}"/>
              </a:ext>
            </a:extLst>
          </p:cNvPr>
          <p:cNvSpPr txBox="1"/>
          <p:nvPr/>
        </p:nvSpPr>
        <p:spPr>
          <a:xfrm>
            <a:off x="381000" y="4859336"/>
            <a:ext cx="11290167" cy="1297791"/>
          </a:xfrm>
          <a:prstGeom prst="rect">
            <a:avLst/>
          </a:prstGeom>
          <a:noFill/>
        </p:spPr>
        <p:txBody>
          <a:bodyPr wrap="square">
            <a:spAutoFit/>
          </a:bodyPr>
          <a:lstStyle>
            <a:defPPr>
              <a:defRPr lang="de-AT"/>
            </a:defPPr>
            <a:lvl1pPr algn="l">
              <a:spcBef>
                <a:spcPts val="800"/>
              </a:spcBef>
              <a:spcAft>
                <a:spcPts val="300"/>
              </a:spcAft>
              <a:tabLst>
                <a:tab pos="719138" algn="l"/>
              </a:tabLst>
              <a:defRPr sz="1800" i="1">
                <a:solidFill>
                  <a:srgbClr val="0070C0"/>
                </a:solidFill>
                <a:latin typeface="Arial" panose="020B0604020202020204" pitchFamily="34" charset="0"/>
                <a:cs typeface="Arial" panose="020B0604020202020204" pitchFamily="34" charset="0"/>
              </a:defRPr>
            </a:lvl1pPr>
          </a:lstStyle>
          <a:p>
            <a:pPr marL="285750" indent="-285750">
              <a:buFont typeface="Arial" panose="020B0604020202020204" pitchFamily="34" charset="0"/>
              <a:buChar char="•"/>
            </a:pPr>
            <a:r>
              <a:rPr lang="de-DE" sz="2000" i="0" dirty="0">
                <a:solidFill>
                  <a:schemeClr val="tx1"/>
                </a:solidFill>
              </a:rPr>
              <a:t>Abflusskapazität bei Brücken erhöhen</a:t>
            </a:r>
          </a:p>
          <a:p>
            <a:r>
              <a:rPr lang="de-DE" sz="2000" i="0" dirty="0">
                <a:solidFill>
                  <a:schemeClr val="tx1"/>
                </a:solidFill>
                <a:sym typeface="Wingdings" panose="05000000000000000000" pitchFamily="2" charset="2"/>
              </a:rPr>
              <a:t> </a:t>
            </a:r>
            <a:r>
              <a:rPr lang="de-DE" sz="2000" i="0" dirty="0" err="1">
                <a:solidFill>
                  <a:schemeClr val="tx1"/>
                </a:solidFill>
              </a:rPr>
              <a:t>Wiestibrücke</a:t>
            </a:r>
            <a:r>
              <a:rPr lang="de-DE" sz="2000" i="0" dirty="0">
                <a:solidFill>
                  <a:schemeClr val="tx1"/>
                </a:solidFill>
              </a:rPr>
              <a:t>: Geländer demontierbar gestalten</a:t>
            </a:r>
          </a:p>
          <a:p>
            <a:r>
              <a:rPr lang="de-DE" sz="2000" i="0" dirty="0">
                <a:solidFill>
                  <a:schemeClr val="tx1"/>
                </a:solidFill>
                <a:sym typeface="Wingdings" panose="05000000000000000000" pitchFamily="2" charset="2"/>
              </a:rPr>
              <a:t> </a:t>
            </a:r>
            <a:r>
              <a:rPr lang="de-DE" sz="2000" i="0" dirty="0" err="1">
                <a:solidFill>
                  <a:schemeClr val="tx1"/>
                </a:solidFill>
              </a:rPr>
              <a:t>Sunneggabrücke</a:t>
            </a:r>
            <a:r>
              <a:rPr lang="de-DE" sz="2000" i="0" dirty="0">
                <a:solidFill>
                  <a:schemeClr val="tx1"/>
                </a:solidFill>
              </a:rPr>
              <a:t>: mehrere Elemente im Sommer entfernen </a:t>
            </a:r>
            <a:r>
              <a:rPr lang="de-DE" sz="2000" i="0">
                <a:solidFill>
                  <a:schemeClr val="tx1"/>
                </a:solidFill>
              </a:rPr>
              <a:t>im südlichen </a:t>
            </a:r>
            <a:r>
              <a:rPr lang="de-DE" sz="2000" i="0" dirty="0">
                <a:solidFill>
                  <a:schemeClr val="tx1"/>
                </a:solidFill>
              </a:rPr>
              <a:t>Bereich</a:t>
            </a:r>
          </a:p>
        </p:txBody>
      </p:sp>
    </p:spTree>
    <p:extLst>
      <p:ext uri="{BB962C8B-B14F-4D97-AF65-F5344CB8AC3E}">
        <p14:creationId xmlns:p14="http://schemas.microsoft.com/office/powerpoint/2010/main" val="409687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D5135-0BCB-6349-8FF4-354FA019E38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7BF6C8A-00E9-571A-78E7-8DD278C42F93}"/>
              </a:ext>
            </a:extLst>
          </p:cNvPr>
          <p:cNvSpPr>
            <a:spLocks noGrp="1"/>
          </p:cNvSpPr>
          <p:nvPr>
            <p:ph type="title"/>
          </p:nvPr>
        </p:nvSpPr>
        <p:spPr/>
        <p:txBody>
          <a:bodyPr/>
          <a:lstStyle/>
          <a:p>
            <a:r>
              <a:rPr lang="de-DE" dirty="0">
                <a:solidFill>
                  <a:schemeClr val="tx1"/>
                </a:solidFill>
              </a:rPr>
              <a:t>Problem 2: </a:t>
            </a:r>
            <a:r>
              <a:rPr lang="de-CH" altLang="de-DE" dirty="0">
                <a:solidFill>
                  <a:schemeClr val="tx1"/>
                </a:solidFill>
              </a:rPr>
              <a:t>Kapazität Gerinne (Kanal)</a:t>
            </a:r>
            <a:endParaRPr lang="de-DE" dirty="0">
              <a:solidFill>
                <a:schemeClr val="tx1"/>
              </a:solidFill>
            </a:endParaRPr>
          </a:p>
        </p:txBody>
      </p:sp>
      <p:sp>
        <p:nvSpPr>
          <p:cNvPr id="5" name="Fußzeilenplatzhalter 4">
            <a:extLst>
              <a:ext uri="{FF2B5EF4-FFF2-40B4-BE49-F238E27FC236}">
                <a16:creationId xmlns:a16="http://schemas.microsoft.com/office/drawing/2014/main" id="{394AD58D-50F0-AD92-AB54-497DAF659C6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6346B1E-111F-5739-F055-E9A557F1127F}"/>
              </a:ext>
            </a:extLst>
          </p:cNvPr>
          <p:cNvSpPr>
            <a:spLocks noGrp="1"/>
          </p:cNvSpPr>
          <p:nvPr>
            <p:ph type="sldNum" sz="quarter" idx="12"/>
          </p:nvPr>
        </p:nvSpPr>
        <p:spPr/>
        <p:txBody>
          <a:bodyPr/>
          <a:lstStyle/>
          <a:p>
            <a:fld id="{33883982-FD16-464E-B8BE-45F01105FA6D}" type="slidenum">
              <a:rPr lang="de-DE" smtClean="0"/>
              <a:t>7</a:t>
            </a:fld>
            <a:endParaRPr lang="de-DE"/>
          </a:p>
        </p:txBody>
      </p:sp>
      <p:sp>
        <p:nvSpPr>
          <p:cNvPr id="9" name="Rechteck 8">
            <a:extLst>
              <a:ext uri="{FF2B5EF4-FFF2-40B4-BE49-F238E27FC236}">
                <a16:creationId xmlns:a16="http://schemas.microsoft.com/office/drawing/2014/main" id="{94605FBE-02D0-35D1-849D-08FCCE3B4A09}"/>
              </a:ext>
            </a:extLst>
          </p:cNvPr>
          <p:cNvSpPr/>
          <p:nvPr/>
        </p:nvSpPr>
        <p:spPr>
          <a:xfrm>
            <a:off x="0" y="1506347"/>
            <a:ext cx="12192000" cy="3232150"/>
          </a:xfrm>
          <a:prstGeom prst="rect">
            <a:avLst/>
          </a:prstGeom>
          <a:solidFill>
            <a:srgbClr val="EBD383"/>
          </a:solidFill>
          <a:ln>
            <a:solidFill>
              <a:srgbClr val="EBD3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sz="3600" b="1" dirty="0">
              <a:solidFill>
                <a:schemeClr val="tx1"/>
              </a:solidFill>
            </a:endParaRPr>
          </a:p>
        </p:txBody>
      </p:sp>
      <p:sp>
        <p:nvSpPr>
          <p:cNvPr id="10" name="Textfeld 9">
            <a:extLst>
              <a:ext uri="{FF2B5EF4-FFF2-40B4-BE49-F238E27FC236}">
                <a16:creationId xmlns:a16="http://schemas.microsoft.com/office/drawing/2014/main" id="{C37B6F1D-C7CF-CA0F-03F0-6988C6F74BF2}"/>
              </a:ext>
            </a:extLst>
          </p:cNvPr>
          <p:cNvSpPr txBox="1"/>
          <p:nvPr/>
        </p:nvSpPr>
        <p:spPr>
          <a:xfrm>
            <a:off x="387461" y="4898528"/>
            <a:ext cx="11290167" cy="1297791"/>
          </a:xfrm>
          <a:prstGeom prst="rect">
            <a:avLst/>
          </a:prstGeom>
          <a:noFill/>
        </p:spPr>
        <p:txBody>
          <a:bodyPr wrap="square">
            <a:spAutoFit/>
          </a:bodyPr>
          <a:lstStyle>
            <a:defPPr>
              <a:defRPr lang="de-AT"/>
            </a:defPPr>
            <a:lvl1pPr algn="l">
              <a:spcBef>
                <a:spcPts val="800"/>
              </a:spcBef>
              <a:spcAft>
                <a:spcPts val="300"/>
              </a:spcAft>
              <a:tabLst>
                <a:tab pos="719138" algn="l"/>
              </a:tabLst>
              <a:defRPr sz="1800" i="1">
                <a:solidFill>
                  <a:srgbClr val="0070C0"/>
                </a:solidFill>
                <a:latin typeface="Arial" panose="020B0604020202020204" pitchFamily="34" charset="0"/>
                <a:cs typeface="Arial" panose="020B0604020202020204" pitchFamily="34" charset="0"/>
              </a:defRPr>
            </a:lvl1pPr>
          </a:lstStyle>
          <a:p>
            <a:pPr marL="285750" indent="-285750">
              <a:buFont typeface="Arial" panose="020B0604020202020204" pitchFamily="34" charset="0"/>
              <a:buChar char="•"/>
            </a:pPr>
            <a:r>
              <a:rPr lang="de-DE" sz="2000" i="0" dirty="0">
                <a:solidFill>
                  <a:schemeClr val="tx1"/>
                </a:solidFill>
              </a:rPr>
              <a:t>Kapazität für Ereignis 30. Juni 2024 mehrheitlich genügend</a:t>
            </a:r>
          </a:p>
          <a:p>
            <a:pPr marL="285750" indent="-285750">
              <a:buFont typeface="Arial" panose="020B0604020202020204" pitchFamily="34" charset="0"/>
              <a:buChar char="•"/>
            </a:pPr>
            <a:r>
              <a:rPr lang="de-DE" sz="2000" i="0" dirty="0">
                <a:solidFill>
                  <a:schemeClr val="tx1"/>
                </a:solidFill>
              </a:rPr>
              <a:t>Lokales Überschwappen (Wellenschlag)</a:t>
            </a:r>
          </a:p>
          <a:p>
            <a:r>
              <a:rPr lang="de-DE" sz="2000" i="0" dirty="0">
                <a:solidFill>
                  <a:schemeClr val="tx1"/>
                </a:solidFill>
                <a:sym typeface="Wingdings" panose="05000000000000000000" pitchFamily="2" charset="2"/>
              </a:rPr>
              <a:t> </a:t>
            </a:r>
            <a:r>
              <a:rPr lang="de-DE" sz="2000" i="0" dirty="0">
                <a:solidFill>
                  <a:schemeClr val="tx1"/>
                </a:solidFill>
              </a:rPr>
              <a:t>Ableitung auf </a:t>
            </a:r>
            <a:r>
              <a:rPr lang="de-DE" sz="2000" i="0" dirty="0" err="1">
                <a:solidFill>
                  <a:schemeClr val="tx1"/>
                </a:solidFill>
              </a:rPr>
              <a:t>Strasse</a:t>
            </a:r>
            <a:r>
              <a:rPr lang="de-DE" sz="2000" i="0" dirty="0">
                <a:solidFill>
                  <a:schemeClr val="tx1"/>
                </a:solidFill>
              </a:rPr>
              <a:t> und Rückleitung grundsätzlich sinnvoll</a:t>
            </a:r>
          </a:p>
        </p:txBody>
      </p:sp>
      <p:pic>
        <p:nvPicPr>
          <p:cNvPr id="11" name="Grafik 10" descr="Ein Bild, das draußen, Himmel, Wolke, Berg enthält.&#10;&#10;Automatisch generierte Beschreibung">
            <a:extLst>
              <a:ext uri="{FF2B5EF4-FFF2-40B4-BE49-F238E27FC236}">
                <a16:creationId xmlns:a16="http://schemas.microsoft.com/office/drawing/2014/main" id="{07CDE77D-9EA7-03CA-FEF5-0638793122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27" y="2022693"/>
            <a:ext cx="3190858" cy="2393144"/>
          </a:xfrm>
          <a:prstGeom prst="rect">
            <a:avLst/>
          </a:prstGeom>
        </p:spPr>
      </p:pic>
      <p:pic>
        <p:nvPicPr>
          <p:cNvPr id="13" name="Grafik 12" descr="Ein Bild, das draußen, Gelände, Gebäude, Zaun enthält.&#10;&#10;Automatisch generierte Beschreibung">
            <a:extLst>
              <a:ext uri="{FF2B5EF4-FFF2-40B4-BE49-F238E27FC236}">
                <a16:creationId xmlns:a16="http://schemas.microsoft.com/office/drawing/2014/main" id="{144098AE-2C7F-8F29-96ED-514C9FA9E9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4573" y="2022693"/>
            <a:ext cx="3190859" cy="2393144"/>
          </a:xfrm>
          <a:prstGeom prst="rect">
            <a:avLst/>
          </a:prstGeom>
        </p:spPr>
      </p:pic>
      <p:pic>
        <p:nvPicPr>
          <p:cNvPr id="14" name="Grafik 13" descr="Ein Bild, das draußen, Gelände, Baum, Gebäude enthält.&#10;&#10;Automatisch generierte Beschreibung">
            <a:extLst>
              <a:ext uri="{FF2B5EF4-FFF2-40B4-BE49-F238E27FC236}">
                <a16:creationId xmlns:a16="http://schemas.microsoft.com/office/drawing/2014/main" id="{09D6A4EF-86F8-FA2E-71F3-6C5CC1671E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3750" y="1573926"/>
            <a:ext cx="2323924" cy="3098565"/>
          </a:xfrm>
          <a:prstGeom prst="rect">
            <a:avLst/>
          </a:prstGeom>
        </p:spPr>
      </p:pic>
      <p:pic>
        <p:nvPicPr>
          <p:cNvPr id="15" name="Grafik 14" descr="Ein Bild, das draußen, Gebäude, Baum, Haus enthält.&#10;&#10;Automatisch generierte Beschreibung">
            <a:extLst>
              <a:ext uri="{FF2B5EF4-FFF2-40B4-BE49-F238E27FC236}">
                <a16:creationId xmlns:a16="http://schemas.microsoft.com/office/drawing/2014/main" id="{A46F9B6F-0D2C-501B-F8B7-A75FB1D0B2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9170" y="2022693"/>
            <a:ext cx="3200842" cy="2400632"/>
          </a:xfrm>
          <a:prstGeom prst="rect">
            <a:avLst/>
          </a:prstGeom>
        </p:spPr>
      </p:pic>
    </p:spTree>
    <p:extLst>
      <p:ext uri="{BB962C8B-B14F-4D97-AF65-F5344CB8AC3E}">
        <p14:creationId xmlns:p14="http://schemas.microsoft.com/office/powerpoint/2010/main" val="3156876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1D60E-511A-AD39-8B3F-B74B020AD15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7A8AC55-6EC7-2575-81C7-BAA051F23632}"/>
              </a:ext>
            </a:extLst>
          </p:cNvPr>
          <p:cNvSpPr>
            <a:spLocks noGrp="1"/>
          </p:cNvSpPr>
          <p:nvPr>
            <p:ph type="title"/>
          </p:nvPr>
        </p:nvSpPr>
        <p:spPr/>
        <p:txBody>
          <a:bodyPr/>
          <a:lstStyle/>
          <a:p>
            <a:r>
              <a:rPr lang="de-DE" dirty="0">
                <a:solidFill>
                  <a:schemeClr val="tx1"/>
                </a:solidFill>
              </a:rPr>
              <a:t>Problem 3: Wellenschlag bei Kurven und Schwellen</a:t>
            </a:r>
          </a:p>
        </p:txBody>
      </p:sp>
      <p:sp>
        <p:nvSpPr>
          <p:cNvPr id="5" name="Fußzeilenplatzhalter 4">
            <a:extLst>
              <a:ext uri="{FF2B5EF4-FFF2-40B4-BE49-F238E27FC236}">
                <a16:creationId xmlns:a16="http://schemas.microsoft.com/office/drawing/2014/main" id="{223ABD47-8C6F-0508-4AC9-755B195D7E5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1F9FD93-3D5F-B2D1-5BA3-320A13352299}"/>
              </a:ext>
            </a:extLst>
          </p:cNvPr>
          <p:cNvSpPr>
            <a:spLocks noGrp="1"/>
          </p:cNvSpPr>
          <p:nvPr>
            <p:ph type="sldNum" sz="quarter" idx="12"/>
          </p:nvPr>
        </p:nvSpPr>
        <p:spPr/>
        <p:txBody>
          <a:bodyPr/>
          <a:lstStyle/>
          <a:p>
            <a:fld id="{33883982-FD16-464E-B8BE-45F01105FA6D}" type="slidenum">
              <a:rPr lang="de-DE" smtClean="0"/>
              <a:t>8</a:t>
            </a:fld>
            <a:endParaRPr lang="de-DE"/>
          </a:p>
        </p:txBody>
      </p:sp>
      <p:sp>
        <p:nvSpPr>
          <p:cNvPr id="9" name="Rechteck 8">
            <a:extLst>
              <a:ext uri="{FF2B5EF4-FFF2-40B4-BE49-F238E27FC236}">
                <a16:creationId xmlns:a16="http://schemas.microsoft.com/office/drawing/2014/main" id="{3166B9C9-5687-E6A2-F3C5-BA11E89876ED}"/>
              </a:ext>
            </a:extLst>
          </p:cNvPr>
          <p:cNvSpPr/>
          <p:nvPr/>
        </p:nvSpPr>
        <p:spPr>
          <a:xfrm>
            <a:off x="1" y="1582562"/>
            <a:ext cx="12191999" cy="3943350"/>
          </a:xfrm>
          <a:prstGeom prst="rect">
            <a:avLst/>
          </a:prstGeom>
          <a:solidFill>
            <a:srgbClr val="EBD383"/>
          </a:solidFill>
          <a:ln>
            <a:solidFill>
              <a:srgbClr val="EBD3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sz="3600" b="1" dirty="0">
              <a:solidFill>
                <a:schemeClr val="tx1"/>
              </a:solidFill>
            </a:endParaRPr>
          </a:p>
        </p:txBody>
      </p:sp>
      <p:sp>
        <p:nvSpPr>
          <p:cNvPr id="3" name="Textfeld 2">
            <a:extLst>
              <a:ext uri="{FF2B5EF4-FFF2-40B4-BE49-F238E27FC236}">
                <a16:creationId xmlns:a16="http://schemas.microsoft.com/office/drawing/2014/main" id="{FCCA7DFE-D689-EBAD-6BE0-EBFBA60BC6BD}"/>
              </a:ext>
            </a:extLst>
          </p:cNvPr>
          <p:cNvSpPr txBox="1"/>
          <p:nvPr/>
        </p:nvSpPr>
        <p:spPr>
          <a:xfrm>
            <a:off x="387461" y="5571520"/>
            <a:ext cx="10623550" cy="784830"/>
          </a:xfrm>
          <a:prstGeom prst="rect">
            <a:avLst/>
          </a:prstGeom>
          <a:noFill/>
        </p:spPr>
        <p:txBody>
          <a:bodyPr wrap="square">
            <a:spAutoFit/>
          </a:bodyPr>
          <a:lstStyle>
            <a:defPPr>
              <a:defRPr lang="de-AT"/>
            </a:defPPr>
            <a:lvl1pPr algn="l">
              <a:spcBef>
                <a:spcPts val="800"/>
              </a:spcBef>
              <a:spcAft>
                <a:spcPts val="300"/>
              </a:spcAft>
              <a:tabLst>
                <a:tab pos="719138" algn="l"/>
              </a:tabLst>
              <a:defRPr sz="1800" i="1">
                <a:solidFill>
                  <a:srgbClr val="0070C0"/>
                </a:solidFill>
                <a:latin typeface="Arial" panose="020B0604020202020204" pitchFamily="34" charset="0"/>
                <a:cs typeface="Arial" panose="020B0604020202020204" pitchFamily="34" charset="0"/>
              </a:defRPr>
            </a:lvl1pPr>
          </a:lstStyle>
          <a:p>
            <a:pPr marL="342900" indent="-342900">
              <a:buFont typeface="Arial" panose="020B0604020202020204" pitchFamily="34" charset="0"/>
              <a:buChar char="•"/>
            </a:pPr>
            <a:r>
              <a:rPr lang="de-CH" sz="2000" i="0" dirty="0">
                <a:solidFill>
                  <a:schemeClr val="tx1"/>
                </a:solidFill>
              </a:rPr>
              <a:t>Wenige Stellen in Kurven und bei Schwellen problematisch</a:t>
            </a:r>
          </a:p>
          <a:p>
            <a:pPr>
              <a:spcBef>
                <a:spcPts val="300"/>
              </a:spcBef>
            </a:pPr>
            <a:r>
              <a:rPr lang="de-CH" sz="2000" i="0" dirty="0">
                <a:solidFill>
                  <a:schemeClr val="tx1"/>
                </a:solidFill>
                <a:sym typeface="Wingdings" panose="05000000000000000000" pitchFamily="2" charset="2"/>
              </a:rPr>
              <a:t>     Lokale Abdichtung (Schaltafeln o.ä.)</a:t>
            </a:r>
            <a:endParaRPr lang="de-CH" sz="2000" i="0" dirty="0">
              <a:solidFill>
                <a:schemeClr val="tx1"/>
              </a:solidFill>
            </a:endParaRPr>
          </a:p>
        </p:txBody>
      </p:sp>
      <p:pic>
        <p:nvPicPr>
          <p:cNvPr id="7" name="Grafik 6" descr="Ein Bild, das draußen, Himmel, Baum, Wolke enthält.&#10;&#10;Automatisch generierte Beschreibung">
            <a:extLst>
              <a:ext uri="{FF2B5EF4-FFF2-40B4-BE49-F238E27FC236}">
                <a16:creationId xmlns:a16="http://schemas.microsoft.com/office/drawing/2014/main" id="{88F83CA6-95BB-EF31-15B1-D1DAC9648A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131" y="1684220"/>
            <a:ext cx="2442180" cy="1831635"/>
          </a:xfrm>
          <a:prstGeom prst="rect">
            <a:avLst/>
          </a:prstGeom>
        </p:spPr>
      </p:pic>
      <p:sp>
        <p:nvSpPr>
          <p:cNvPr id="12" name="Pfeil: nach rechts 11">
            <a:extLst>
              <a:ext uri="{FF2B5EF4-FFF2-40B4-BE49-F238E27FC236}">
                <a16:creationId xmlns:a16="http://schemas.microsoft.com/office/drawing/2014/main" id="{D2CC51DA-B798-69DA-06D6-E33CE1725FE7}"/>
              </a:ext>
            </a:extLst>
          </p:cNvPr>
          <p:cNvSpPr/>
          <p:nvPr/>
        </p:nvSpPr>
        <p:spPr bwMode="auto">
          <a:xfrm rot="12957827">
            <a:off x="3834524" y="3241790"/>
            <a:ext cx="280188" cy="162343"/>
          </a:xfrm>
          <a:prstGeom prst="rightArrow">
            <a:avLst/>
          </a:prstGeom>
          <a:solidFill>
            <a:srgbClr val="0070C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CH" sz="2400" b="0" i="0" u="none" strike="noStrike" cap="none" normalizeH="0" baseline="0" dirty="0">
              <a:ln>
                <a:noFill/>
              </a:ln>
              <a:solidFill>
                <a:srgbClr val="EBD383"/>
              </a:solidFill>
              <a:effectLst/>
              <a:latin typeface="Times New Roman" pitchFamily="18" charset="0"/>
            </a:endParaRPr>
          </a:p>
        </p:txBody>
      </p:sp>
      <p:sp>
        <p:nvSpPr>
          <p:cNvPr id="16" name="Textfeld 15">
            <a:extLst>
              <a:ext uri="{FF2B5EF4-FFF2-40B4-BE49-F238E27FC236}">
                <a16:creationId xmlns:a16="http://schemas.microsoft.com/office/drawing/2014/main" id="{5BD920A8-D2F0-C83A-29A3-48A8ECC55745}"/>
              </a:ext>
            </a:extLst>
          </p:cNvPr>
          <p:cNvSpPr txBox="1"/>
          <p:nvPr/>
        </p:nvSpPr>
        <p:spPr>
          <a:xfrm>
            <a:off x="1065739" y="3443291"/>
            <a:ext cx="1459985" cy="307777"/>
          </a:xfrm>
          <a:prstGeom prst="rect">
            <a:avLst/>
          </a:prstGeom>
          <a:noFill/>
        </p:spPr>
        <p:txBody>
          <a:bodyPr wrap="square" rtlCol="0">
            <a:spAutoFit/>
          </a:bodyPr>
          <a:lstStyle/>
          <a:p>
            <a:r>
              <a:rPr lang="de-CH" sz="1400" dirty="0">
                <a:latin typeface="Arial" panose="020B0604020202020204" pitchFamily="34" charset="0"/>
                <a:cs typeface="Arial" panose="020B0604020202020204" pitchFamily="34" charset="0"/>
              </a:rPr>
              <a:t>Brücke Uferweg</a:t>
            </a:r>
          </a:p>
        </p:txBody>
      </p:sp>
      <p:pic>
        <p:nvPicPr>
          <p:cNvPr id="17" name="Grafik 16" descr="Ein Bild, das draußen, Gebäude, Gelände, Himmel enthält.&#10;&#10;Automatisch generierte Beschreibung">
            <a:extLst>
              <a:ext uri="{FF2B5EF4-FFF2-40B4-BE49-F238E27FC236}">
                <a16:creationId xmlns:a16="http://schemas.microsoft.com/office/drawing/2014/main" id="{3431B802-1FBE-C081-42C2-2114529B2AB5}"/>
              </a:ext>
            </a:extLst>
          </p:cNvPr>
          <p:cNvPicPr>
            <a:picLocks noChangeAspect="1"/>
          </p:cNvPicPr>
          <p:nvPr/>
        </p:nvPicPr>
        <p:blipFill>
          <a:blip r:embed="rId4" cstate="print">
            <a:extLst>
              <a:ext uri="{28A0092B-C50C-407E-A947-70E740481C1C}">
                <a14:useLocalDpi xmlns:a14="http://schemas.microsoft.com/office/drawing/2010/main" val="0"/>
              </a:ext>
            </a:extLst>
          </a:blip>
          <a:srcRect l="579" t="22118" r="-579" b="15862"/>
          <a:stretch/>
        </p:blipFill>
        <p:spPr>
          <a:xfrm>
            <a:off x="4965964" y="1666530"/>
            <a:ext cx="2237942" cy="1850620"/>
          </a:xfrm>
          <a:prstGeom prst="rect">
            <a:avLst/>
          </a:prstGeom>
        </p:spPr>
      </p:pic>
      <p:pic>
        <p:nvPicPr>
          <p:cNvPr id="20" name="Grafik 19" descr="Ein Bild, das draußen, Gelände, Gebäude, Baum enthält.&#10;&#10;Automatisch generierte Beschreibung">
            <a:extLst>
              <a:ext uri="{FF2B5EF4-FFF2-40B4-BE49-F238E27FC236}">
                <a16:creationId xmlns:a16="http://schemas.microsoft.com/office/drawing/2014/main" id="{E2BC75D5-6138-8218-87BA-412A1450AD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7480" y="1679941"/>
            <a:ext cx="2461984" cy="1846489"/>
          </a:xfrm>
          <a:prstGeom prst="rect">
            <a:avLst/>
          </a:prstGeom>
        </p:spPr>
      </p:pic>
      <p:pic>
        <p:nvPicPr>
          <p:cNvPr id="21" name="Grafik 20" descr="Ein Bild, das draußen, Baum, Gelände, Gebäude enthält.&#10;&#10;Automatisch generierte Beschreibung">
            <a:extLst>
              <a:ext uri="{FF2B5EF4-FFF2-40B4-BE49-F238E27FC236}">
                <a16:creationId xmlns:a16="http://schemas.microsoft.com/office/drawing/2014/main" id="{9428B196-1477-AC35-5F92-EFFD2C0A54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5078" y="3650537"/>
            <a:ext cx="2375334" cy="1781500"/>
          </a:xfrm>
          <a:prstGeom prst="rect">
            <a:avLst/>
          </a:prstGeom>
        </p:spPr>
      </p:pic>
      <p:pic>
        <p:nvPicPr>
          <p:cNvPr id="22" name="Grafik 21" descr="Ein Bild, das draußen, Baum, Gelände, Himmel enthält.&#10;&#10;Automatisch generierte Beschreibung">
            <a:extLst>
              <a:ext uri="{FF2B5EF4-FFF2-40B4-BE49-F238E27FC236}">
                <a16:creationId xmlns:a16="http://schemas.microsoft.com/office/drawing/2014/main" id="{DA69AD41-35B3-9DB7-A4D0-F49AB66F77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96685" y="3599845"/>
            <a:ext cx="2442923" cy="1832192"/>
          </a:xfrm>
          <a:prstGeom prst="rect">
            <a:avLst/>
          </a:prstGeom>
        </p:spPr>
      </p:pic>
      <p:sp>
        <p:nvSpPr>
          <p:cNvPr id="23" name="Textfeld 22">
            <a:extLst>
              <a:ext uri="{FF2B5EF4-FFF2-40B4-BE49-F238E27FC236}">
                <a16:creationId xmlns:a16="http://schemas.microsoft.com/office/drawing/2014/main" id="{9E1F7A33-2A0B-C158-C271-F4CDB6A45FD2}"/>
              </a:ext>
            </a:extLst>
          </p:cNvPr>
          <p:cNvSpPr txBox="1"/>
          <p:nvPr/>
        </p:nvSpPr>
        <p:spPr>
          <a:xfrm>
            <a:off x="5745635" y="3470934"/>
            <a:ext cx="941883" cy="307777"/>
          </a:xfrm>
          <a:prstGeom prst="rect">
            <a:avLst/>
          </a:prstGeom>
          <a:noFill/>
        </p:spPr>
        <p:txBody>
          <a:bodyPr wrap="square" rtlCol="0">
            <a:spAutoFit/>
          </a:bodyPr>
          <a:lstStyle>
            <a:defPPr>
              <a:defRPr lang="de-AT"/>
            </a:defPPr>
            <a:lvl1pPr>
              <a:defRPr sz="1400">
                <a:solidFill>
                  <a:schemeClr val="tx1">
                    <a:lumMod val="50000"/>
                    <a:lumOff val="50000"/>
                  </a:schemeClr>
                </a:solidFill>
                <a:latin typeface="Arial" panose="020B0604020202020204" pitchFamily="34" charset="0"/>
                <a:cs typeface="Arial" panose="020B0604020202020204" pitchFamily="34" charset="0"/>
              </a:defRPr>
            </a:lvl1pPr>
          </a:lstStyle>
          <a:p>
            <a:r>
              <a:rPr lang="de-CH" dirty="0">
                <a:solidFill>
                  <a:schemeClr val="tx1"/>
                </a:solidFill>
              </a:rPr>
              <a:t>Steinmatt</a:t>
            </a:r>
          </a:p>
        </p:txBody>
      </p:sp>
      <p:sp>
        <p:nvSpPr>
          <p:cNvPr id="24" name="Textfeld 23">
            <a:extLst>
              <a:ext uri="{FF2B5EF4-FFF2-40B4-BE49-F238E27FC236}">
                <a16:creationId xmlns:a16="http://schemas.microsoft.com/office/drawing/2014/main" id="{18B2EB18-7D84-3986-53FD-5270EE8F1B90}"/>
              </a:ext>
            </a:extLst>
          </p:cNvPr>
          <p:cNvSpPr txBox="1"/>
          <p:nvPr/>
        </p:nvSpPr>
        <p:spPr>
          <a:xfrm>
            <a:off x="9787611" y="3470934"/>
            <a:ext cx="880930" cy="307777"/>
          </a:xfrm>
          <a:prstGeom prst="rect">
            <a:avLst/>
          </a:prstGeom>
          <a:noFill/>
        </p:spPr>
        <p:txBody>
          <a:bodyPr wrap="square" rtlCol="0">
            <a:spAutoFit/>
          </a:bodyPr>
          <a:lstStyle>
            <a:defPPr>
              <a:defRPr lang="de-AT"/>
            </a:defPPr>
            <a:lvl1pPr>
              <a:defRPr sz="1400">
                <a:solidFill>
                  <a:schemeClr val="tx1">
                    <a:lumMod val="50000"/>
                    <a:lumOff val="50000"/>
                  </a:schemeClr>
                </a:solidFill>
                <a:latin typeface="Arial" panose="020B0604020202020204" pitchFamily="34" charset="0"/>
                <a:cs typeface="Arial" panose="020B0604020202020204" pitchFamily="34" charset="0"/>
              </a:defRPr>
            </a:lvl1pPr>
          </a:lstStyle>
          <a:p>
            <a:r>
              <a:rPr lang="de-CH" dirty="0">
                <a:solidFill>
                  <a:schemeClr val="tx1"/>
                </a:solidFill>
              </a:rPr>
              <a:t>Metropol</a:t>
            </a:r>
          </a:p>
        </p:txBody>
      </p:sp>
      <p:sp>
        <p:nvSpPr>
          <p:cNvPr id="25" name="Textfeld 24">
            <a:extLst>
              <a:ext uri="{FF2B5EF4-FFF2-40B4-BE49-F238E27FC236}">
                <a16:creationId xmlns:a16="http://schemas.microsoft.com/office/drawing/2014/main" id="{C3D9D1A0-1198-B1A0-B845-CA722D8D2A3E}"/>
              </a:ext>
            </a:extLst>
          </p:cNvPr>
          <p:cNvSpPr txBox="1"/>
          <p:nvPr/>
        </p:nvSpPr>
        <p:spPr>
          <a:xfrm>
            <a:off x="1745261" y="5215470"/>
            <a:ext cx="1455108" cy="307777"/>
          </a:xfrm>
          <a:prstGeom prst="rect">
            <a:avLst/>
          </a:prstGeom>
          <a:noFill/>
        </p:spPr>
        <p:txBody>
          <a:bodyPr wrap="square" rtlCol="0">
            <a:spAutoFit/>
          </a:bodyPr>
          <a:lstStyle>
            <a:defPPr>
              <a:defRPr lang="de-AT"/>
            </a:defPPr>
            <a:lvl1pPr>
              <a:defRPr sz="1400">
                <a:solidFill>
                  <a:schemeClr val="tx1">
                    <a:lumMod val="50000"/>
                    <a:lumOff val="50000"/>
                  </a:schemeClr>
                </a:solidFill>
                <a:latin typeface="Arial" panose="020B0604020202020204" pitchFamily="34" charset="0"/>
                <a:cs typeface="Arial" panose="020B0604020202020204" pitchFamily="34" charset="0"/>
              </a:defRPr>
            </a:lvl1pPr>
          </a:lstStyle>
          <a:p>
            <a:r>
              <a:rPr lang="de-CH" dirty="0">
                <a:solidFill>
                  <a:schemeClr val="tx1"/>
                </a:solidFill>
              </a:rPr>
              <a:t>Metro / Werkhof</a:t>
            </a:r>
          </a:p>
        </p:txBody>
      </p:sp>
      <p:sp>
        <p:nvSpPr>
          <p:cNvPr id="26" name="Textfeld 25">
            <a:extLst>
              <a:ext uri="{FF2B5EF4-FFF2-40B4-BE49-F238E27FC236}">
                <a16:creationId xmlns:a16="http://schemas.microsoft.com/office/drawing/2014/main" id="{593BEE56-5D39-BD56-8230-CE347C7D85CC}"/>
              </a:ext>
            </a:extLst>
          </p:cNvPr>
          <p:cNvSpPr txBox="1"/>
          <p:nvPr/>
        </p:nvSpPr>
        <p:spPr>
          <a:xfrm>
            <a:off x="9381456" y="5190675"/>
            <a:ext cx="624287" cy="307777"/>
          </a:xfrm>
          <a:prstGeom prst="rect">
            <a:avLst/>
          </a:prstGeom>
          <a:noFill/>
        </p:spPr>
        <p:txBody>
          <a:bodyPr wrap="square" rtlCol="0">
            <a:spAutoFit/>
          </a:bodyPr>
          <a:lstStyle>
            <a:defPPr>
              <a:defRPr lang="de-AT"/>
            </a:defPPr>
            <a:lvl1pPr>
              <a:defRPr sz="1400">
                <a:solidFill>
                  <a:schemeClr val="tx1">
                    <a:lumMod val="50000"/>
                    <a:lumOff val="50000"/>
                  </a:schemeClr>
                </a:solidFill>
                <a:latin typeface="Arial" panose="020B0604020202020204" pitchFamily="34" charset="0"/>
                <a:cs typeface="Arial" panose="020B0604020202020204" pitchFamily="34" charset="0"/>
              </a:defRPr>
            </a:lvl1pPr>
          </a:lstStyle>
          <a:p>
            <a:r>
              <a:rPr lang="de-CH" dirty="0">
                <a:solidFill>
                  <a:schemeClr val="tx1"/>
                </a:solidFill>
              </a:rPr>
              <a:t>Spiss</a:t>
            </a:r>
          </a:p>
        </p:txBody>
      </p:sp>
      <p:sp>
        <p:nvSpPr>
          <p:cNvPr id="29" name="Pfeil: nach rechts 28">
            <a:extLst>
              <a:ext uri="{FF2B5EF4-FFF2-40B4-BE49-F238E27FC236}">
                <a16:creationId xmlns:a16="http://schemas.microsoft.com/office/drawing/2014/main" id="{22C4CD6C-ACDD-D197-1ADD-BDB0D6D4A355}"/>
              </a:ext>
            </a:extLst>
          </p:cNvPr>
          <p:cNvSpPr/>
          <p:nvPr/>
        </p:nvSpPr>
        <p:spPr bwMode="auto">
          <a:xfrm rot="15398186">
            <a:off x="6610104" y="3148659"/>
            <a:ext cx="280188" cy="162343"/>
          </a:xfrm>
          <a:prstGeom prst="rightArrow">
            <a:avLst/>
          </a:prstGeom>
          <a:solidFill>
            <a:srgbClr val="0070C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CH" sz="2400" b="0" i="0" u="none" strike="noStrike" cap="none" normalizeH="0" baseline="0" dirty="0">
              <a:ln>
                <a:noFill/>
              </a:ln>
              <a:solidFill>
                <a:schemeClr val="tx1"/>
              </a:solidFill>
              <a:effectLst/>
              <a:latin typeface="Times New Roman" pitchFamily="18" charset="0"/>
            </a:endParaRPr>
          </a:p>
        </p:txBody>
      </p:sp>
      <p:sp>
        <p:nvSpPr>
          <p:cNvPr id="31" name="Pfeil: nach rechts 30">
            <a:extLst>
              <a:ext uri="{FF2B5EF4-FFF2-40B4-BE49-F238E27FC236}">
                <a16:creationId xmlns:a16="http://schemas.microsoft.com/office/drawing/2014/main" id="{110C3CDD-BCA2-2C18-537B-914912DD82DC}"/>
              </a:ext>
            </a:extLst>
          </p:cNvPr>
          <p:cNvSpPr/>
          <p:nvPr/>
        </p:nvSpPr>
        <p:spPr bwMode="auto">
          <a:xfrm rot="21405010">
            <a:off x="7726058" y="3093817"/>
            <a:ext cx="280188" cy="162343"/>
          </a:xfrm>
          <a:prstGeom prst="rightArrow">
            <a:avLst/>
          </a:prstGeom>
          <a:solidFill>
            <a:srgbClr val="0070C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CH" sz="2400" b="0" i="0" u="none" strike="noStrike" cap="none" normalizeH="0" baseline="0" dirty="0">
              <a:ln>
                <a:noFill/>
              </a:ln>
              <a:solidFill>
                <a:schemeClr val="tx1"/>
              </a:solidFill>
              <a:effectLst/>
              <a:latin typeface="Times New Roman" pitchFamily="18" charset="0"/>
            </a:endParaRPr>
          </a:p>
        </p:txBody>
      </p:sp>
      <p:sp>
        <p:nvSpPr>
          <p:cNvPr id="32" name="Pfeil: nach rechts 31">
            <a:extLst>
              <a:ext uri="{FF2B5EF4-FFF2-40B4-BE49-F238E27FC236}">
                <a16:creationId xmlns:a16="http://schemas.microsoft.com/office/drawing/2014/main" id="{401946EE-A3AB-522D-65D0-31A6AE89999A}"/>
              </a:ext>
            </a:extLst>
          </p:cNvPr>
          <p:cNvSpPr/>
          <p:nvPr/>
        </p:nvSpPr>
        <p:spPr bwMode="auto">
          <a:xfrm rot="19718598">
            <a:off x="3221998" y="5052051"/>
            <a:ext cx="280188" cy="162343"/>
          </a:xfrm>
          <a:prstGeom prst="rightArrow">
            <a:avLst/>
          </a:prstGeom>
          <a:solidFill>
            <a:srgbClr val="0070C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CH" sz="2400" b="0" i="0" u="none" strike="noStrike" cap="none" normalizeH="0" baseline="0" dirty="0">
              <a:ln>
                <a:noFill/>
              </a:ln>
              <a:solidFill>
                <a:schemeClr val="tx1"/>
              </a:solidFill>
              <a:effectLst/>
              <a:latin typeface="Times New Roman" pitchFamily="18" charset="0"/>
            </a:endParaRPr>
          </a:p>
        </p:txBody>
      </p:sp>
      <p:sp>
        <p:nvSpPr>
          <p:cNvPr id="33" name="Pfeil: nach rechts 32">
            <a:extLst>
              <a:ext uri="{FF2B5EF4-FFF2-40B4-BE49-F238E27FC236}">
                <a16:creationId xmlns:a16="http://schemas.microsoft.com/office/drawing/2014/main" id="{AB9D9E0E-B87D-F423-2ADA-78A11E85CB40}"/>
              </a:ext>
            </a:extLst>
          </p:cNvPr>
          <p:cNvSpPr/>
          <p:nvPr/>
        </p:nvSpPr>
        <p:spPr bwMode="auto">
          <a:xfrm rot="4729343">
            <a:off x="8525395" y="4662695"/>
            <a:ext cx="280188" cy="162343"/>
          </a:xfrm>
          <a:prstGeom prst="rightArrow">
            <a:avLst/>
          </a:prstGeom>
          <a:solidFill>
            <a:srgbClr val="0070C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CH"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673602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D1C22B-2DC0-A7C2-09D9-D19D8F30CAC6}"/>
              </a:ext>
            </a:extLst>
          </p:cNvPr>
          <p:cNvSpPr>
            <a:spLocks noGrp="1"/>
          </p:cNvSpPr>
          <p:nvPr>
            <p:ph type="sldNum" sz="quarter" idx="12"/>
          </p:nvPr>
        </p:nvSpPr>
        <p:spPr/>
        <p:txBody>
          <a:bodyPr/>
          <a:lstStyle/>
          <a:p>
            <a:fld id="{33883982-FD16-464E-B8BE-45F01105FA6D}" type="slidenum">
              <a:rPr lang="de-DE" smtClean="0"/>
              <a:t>9</a:t>
            </a:fld>
            <a:endParaRPr lang="de-DE"/>
          </a:p>
        </p:txBody>
      </p:sp>
      <p:pic>
        <p:nvPicPr>
          <p:cNvPr id="7" name="Grafik 6" descr="Ein Bild, das Schwarzweiß, draußen, Himmel, Rad enthält.&#10;&#10;Automatisch generierte Beschreibung">
            <a:extLst>
              <a:ext uri="{FF2B5EF4-FFF2-40B4-BE49-F238E27FC236}">
                <a16:creationId xmlns:a16="http://schemas.microsoft.com/office/drawing/2014/main" id="{A020501D-5089-0F04-6802-A2B0A9516AE1}"/>
              </a:ext>
            </a:extLst>
          </p:cNvPr>
          <p:cNvPicPr>
            <a:picLocks noChangeAspect="1"/>
          </p:cNvPicPr>
          <p:nvPr/>
        </p:nvPicPr>
        <p:blipFill>
          <a:blip r:embed="rId3"/>
          <a:srcRect l="4711" t="9038" r="45066" b="19178"/>
          <a:stretch/>
        </p:blipFill>
        <p:spPr>
          <a:xfrm>
            <a:off x="3550737" y="1490555"/>
            <a:ext cx="4396199" cy="4191043"/>
          </a:xfrm>
          <a:prstGeom prst="flowChartConnector">
            <a:avLst/>
          </a:prstGeom>
        </p:spPr>
      </p:pic>
      <p:sp>
        <p:nvSpPr>
          <p:cNvPr id="9" name="Rechteck: abgerundete Ecken 8">
            <a:extLst>
              <a:ext uri="{FF2B5EF4-FFF2-40B4-BE49-F238E27FC236}">
                <a16:creationId xmlns:a16="http://schemas.microsoft.com/office/drawing/2014/main" id="{AF551ED9-F3B8-57F3-D4F1-AFE25D700B9C}"/>
              </a:ext>
            </a:extLst>
          </p:cNvPr>
          <p:cNvSpPr/>
          <p:nvPr/>
        </p:nvSpPr>
        <p:spPr>
          <a:xfrm>
            <a:off x="4583612" y="482537"/>
            <a:ext cx="2330450" cy="1289050"/>
          </a:xfrm>
          <a:prstGeom prst="roundRect">
            <a:avLst/>
          </a:prstGeom>
          <a:solidFill>
            <a:srgbClr val="EBD383"/>
          </a:solidFill>
          <a:ln>
            <a:solidFill>
              <a:srgbClr val="EBD3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1. </a:t>
            </a:r>
            <a:r>
              <a:rPr lang="de-DE" sz="2000" dirty="0" err="1">
                <a:solidFill>
                  <a:schemeClr val="tx1"/>
                </a:solidFill>
              </a:rPr>
              <a:t>Begrüssung</a:t>
            </a:r>
            <a:r>
              <a:rPr lang="de-DE" sz="2000" dirty="0">
                <a:solidFill>
                  <a:schemeClr val="tx1"/>
                </a:solidFill>
              </a:rPr>
              <a:t> und Formelles</a:t>
            </a:r>
          </a:p>
        </p:txBody>
      </p:sp>
      <p:sp>
        <p:nvSpPr>
          <p:cNvPr id="10" name="Rechteck: abgerundete Ecken 9">
            <a:extLst>
              <a:ext uri="{FF2B5EF4-FFF2-40B4-BE49-F238E27FC236}">
                <a16:creationId xmlns:a16="http://schemas.microsoft.com/office/drawing/2014/main" id="{BC33499E-5C9A-668E-E69D-4134D0BECB4E}"/>
              </a:ext>
            </a:extLst>
          </p:cNvPr>
          <p:cNvSpPr/>
          <p:nvPr/>
        </p:nvSpPr>
        <p:spPr>
          <a:xfrm>
            <a:off x="7197703" y="1814893"/>
            <a:ext cx="2330450" cy="1289050"/>
          </a:xfrm>
          <a:prstGeom prst="roundRect">
            <a:avLst/>
          </a:prstGeom>
          <a:solidFill>
            <a:srgbClr val="EBD383"/>
          </a:solidFill>
          <a:ln>
            <a:solidFill>
              <a:srgbClr val="EBD3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2. Protokoll der Urversammlung vom 4. Juni 2024</a:t>
            </a:r>
          </a:p>
        </p:txBody>
      </p:sp>
      <p:sp>
        <p:nvSpPr>
          <p:cNvPr id="11" name="Rechteck: abgerundete Ecken 10">
            <a:extLst>
              <a:ext uri="{FF2B5EF4-FFF2-40B4-BE49-F238E27FC236}">
                <a16:creationId xmlns:a16="http://schemas.microsoft.com/office/drawing/2014/main" id="{E46A1850-6E1F-2436-A68F-004D7CCCE964}"/>
              </a:ext>
            </a:extLst>
          </p:cNvPr>
          <p:cNvSpPr/>
          <p:nvPr/>
        </p:nvSpPr>
        <p:spPr>
          <a:xfrm>
            <a:off x="7156104" y="3753808"/>
            <a:ext cx="2648296" cy="1289050"/>
          </a:xfrm>
          <a:prstGeom prst="roundRect">
            <a:avLst/>
          </a:prstGeom>
          <a:solidFill>
            <a:srgbClr val="EBD383"/>
          </a:solidFill>
          <a:ln>
            <a:solidFill>
              <a:srgbClr val="EBD3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990" dirty="0">
                <a:solidFill>
                  <a:schemeClr val="tx1"/>
                </a:solidFill>
              </a:rPr>
              <a:t>3. Voranschlag 2025 – Erläuterung und Globalgenehmigung</a:t>
            </a:r>
          </a:p>
        </p:txBody>
      </p:sp>
      <p:sp>
        <p:nvSpPr>
          <p:cNvPr id="12" name="Rechteck: abgerundete Ecken 11">
            <a:extLst>
              <a:ext uri="{FF2B5EF4-FFF2-40B4-BE49-F238E27FC236}">
                <a16:creationId xmlns:a16="http://schemas.microsoft.com/office/drawing/2014/main" id="{0E9D674E-0BB3-BA25-0BE6-05E17D289DC3}"/>
              </a:ext>
            </a:extLst>
          </p:cNvPr>
          <p:cNvSpPr/>
          <p:nvPr/>
        </p:nvSpPr>
        <p:spPr>
          <a:xfrm>
            <a:off x="4583612" y="5203825"/>
            <a:ext cx="2330450" cy="1289050"/>
          </a:xfrm>
          <a:prstGeom prst="roundRect">
            <a:avLst/>
          </a:prstGeom>
          <a:solidFill>
            <a:srgbClr val="EBD383"/>
          </a:solidFill>
          <a:ln>
            <a:solidFill>
              <a:srgbClr val="EBD3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4. Finanzplan </a:t>
            </a:r>
          </a:p>
          <a:p>
            <a:pPr algn="ctr"/>
            <a:r>
              <a:rPr lang="de-DE" sz="2000" dirty="0">
                <a:solidFill>
                  <a:schemeClr val="tx1"/>
                </a:solidFill>
              </a:rPr>
              <a:t>2026 – 2029 Kenntnisnahme </a:t>
            </a:r>
          </a:p>
        </p:txBody>
      </p:sp>
      <p:sp>
        <p:nvSpPr>
          <p:cNvPr id="14" name="Rechteck: abgerundete Ecken 13">
            <a:extLst>
              <a:ext uri="{FF2B5EF4-FFF2-40B4-BE49-F238E27FC236}">
                <a16:creationId xmlns:a16="http://schemas.microsoft.com/office/drawing/2014/main" id="{6473FB4D-BCDA-CF0E-3B1F-307804AF4E2D}"/>
              </a:ext>
            </a:extLst>
          </p:cNvPr>
          <p:cNvSpPr/>
          <p:nvPr/>
        </p:nvSpPr>
        <p:spPr>
          <a:xfrm>
            <a:off x="1898650" y="3813047"/>
            <a:ext cx="2401320" cy="1289050"/>
          </a:xfrm>
          <a:prstGeom prst="roundRect">
            <a:avLst/>
          </a:prstGeom>
          <a:solidFill>
            <a:srgbClr val="EBD383"/>
          </a:solidFill>
          <a:ln>
            <a:solidFill>
              <a:srgbClr val="EBD3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5. Projekt </a:t>
            </a:r>
            <a:r>
              <a:rPr lang="de-DE" sz="2000" dirty="0" err="1">
                <a:solidFill>
                  <a:schemeClr val="tx1"/>
                </a:solidFill>
              </a:rPr>
              <a:t>Gornerli</a:t>
            </a:r>
            <a:r>
              <a:rPr lang="de-DE" sz="2000" dirty="0">
                <a:solidFill>
                  <a:schemeClr val="tx1"/>
                </a:solidFill>
              </a:rPr>
              <a:t> – Information </a:t>
            </a:r>
          </a:p>
        </p:txBody>
      </p:sp>
      <p:sp>
        <p:nvSpPr>
          <p:cNvPr id="15" name="Rechteck: abgerundete Ecken 14">
            <a:extLst>
              <a:ext uri="{FF2B5EF4-FFF2-40B4-BE49-F238E27FC236}">
                <a16:creationId xmlns:a16="http://schemas.microsoft.com/office/drawing/2014/main" id="{9D70CA7D-700D-9E53-8C80-2BF7B727764E}"/>
              </a:ext>
            </a:extLst>
          </p:cNvPr>
          <p:cNvSpPr/>
          <p:nvPr/>
        </p:nvSpPr>
        <p:spPr>
          <a:xfrm>
            <a:off x="2053227" y="1820736"/>
            <a:ext cx="2330450" cy="1289050"/>
          </a:xfrm>
          <a:prstGeom prst="roundRect">
            <a:avLst/>
          </a:prstGeom>
          <a:solidFill>
            <a:srgbClr val="EBD383"/>
          </a:solidFill>
          <a:ln>
            <a:solidFill>
              <a:srgbClr val="EBD3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6. Varia</a:t>
            </a:r>
          </a:p>
        </p:txBody>
      </p:sp>
      <p:sp>
        <p:nvSpPr>
          <p:cNvPr id="16" name="Titel 1">
            <a:extLst>
              <a:ext uri="{FF2B5EF4-FFF2-40B4-BE49-F238E27FC236}">
                <a16:creationId xmlns:a16="http://schemas.microsoft.com/office/drawing/2014/main" id="{DA9AB40B-0F1C-676E-EAE2-7EA33F7D015C}"/>
              </a:ext>
            </a:extLst>
          </p:cNvPr>
          <p:cNvSpPr txBox="1">
            <a:spLocks/>
          </p:cNvSpPr>
          <p:nvPr/>
        </p:nvSpPr>
        <p:spPr>
          <a:xfrm>
            <a:off x="292211" y="365125"/>
            <a:ext cx="11417078" cy="1325563"/>
          </a:xfrm>
          <a:prstGeom prst="rect">
            <a:avLst/>
          </a:prstGeom>
        </p:spPr>
        <p:txBody>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de-DE" dirty="0">
                <a:solidFill>
                  <a:schemeClr val="tx1"/>
                </a:solidFill>
              </a:rPr>
              <a:t>Traktandenliste</a:t>
            </a:r>
          </a:p>
        </p:txBody>
      </p:sp>
      <p:sp>
        <p:nvSpPr>
          <p:cNvPr id="17" name="Bogen 16">
            <a:extLst>
              <a:ext uri="{FF2B5EF4-FFF2-40B4-BE49-F238E27FC236}">
                <a16:creationId xmlns:a16="http://schemas.microsoft.com/office/drawing/2014/main" id="{754A7347-CDBE-EA76-7513-63931DA6AED0}"/>
              </a:ext>
            </a:extLst>
          </p:cNvPr>
          <p:cNvSpPr/>
          <p:nvPr/>
        </p:nvSpPr>
        <p:spPr>
          <a:xfrm rot="19356931">
            <a:off x="3916774" y="1594533"/>
            <a:ext cx="1006620" cy="574010"/>
          </a:xfrm>
          <a:prstGeom prst="arc">
            <a:avLst>
              <a:gd name="adj1" fmla="val 14159455"/>
              <a:gd name="adj2" fmla="val 19529032"/>
            </a:avLst>
          </a:prstGeom>
          <a:ln>
            <a:solidFill>
              <a:srgbClr val="EBD383"/>
            </a:solidFill>
            <a:prstDash val="lgDash"/>
            <a:tailEnd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dirty="0"/>
          </a:p>
        </p:txBody>
      </p:sp>
      <p:sp>
        <p:nvSpPr>
          <p:cNvPr id="18" name="Bogen 17">
            <a:extLst>
              <a:ext uri="{FF2B5EF4-FFF2-40B4-BE49-F238E27FC236}">
                <a16:creationId xmlns:a16="http://schemas.microsoft.com/office/drawing/2014/main" id="{9B143224-19CE-75C0-CCA1-FBFC06E4EB3B}"/>
              </a:ext>
            </a:extLst>
          </p:cNvPr>
          <p:cNvSpPr/>
          <p:nvPr/>
        </p:nvSpPr>
        <p:spPr>
          <a:xfrm rot="2171783">
            <a:off x="6550913" y="1534132"/>
            <a:ext cx="1006620" cy="574010"/>
          </a:xfrm>
          <a:prstGeom prst="arc">
            <a:avLst>
              <a:gd name="adj1" fmla="val 13301372"/>
              <a:gd name="adj2" fmla="val 18912318"/>
            </a:avLst>
          </a:prstGeom>
          <a:ln>
            <a:solidFill>
              <a:srgbClr val="EBD383"/>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19" name="Bogen 18">
            <a:extLst>
              <a:ext uri="{FF2B5EF4-FFF2-40B4-BE49-F238E27FC236}">
                <a16:creationId xmlns:a16="http://schemas.microsoft.com/office/drawing/2014/main" id="{3BF255B4-2E3A-59C5-704B-DBFD12E2ED8A}"/>
              </a:ext>
            </a:extLst>
          </p:cNvPr>
          <p:cNvSpPr/>
          <p:nvPr/>
        </p:nvSpPr>
        <p:spPr>
          <a:xfrm rot="5231139">
            <a:off x="7417668" y="3176153"/>
            <a:ext cx="1006620" cy="574010"/>
          </a:xfrm>
          <a:prstGeom prst="arc">
            <a:avLst>
              <a:gd name="adj1" fmla="val 13301372"/>
              <a:gd name="adj2" fmla="val 18912318"/>
            </a:avLst>
          </a:prstGeom>
          <a:ln>
            <a:solidFill>
              <a:srgbClr val="EBD383"/>
            </a:solidFill>
            <a:prstDash val="sys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20" name="Bogen 19">
            <a:extLst>
              <a:ext uri="{FF2B5EF4-FFF2-40B4-BE49-F238E27FC236}">
                <a16:creationId xmlns:a16="http://schemas.microsoft.com/office/drawing/2014/main" id="{36255B5D-57B2-82BF-1B6B-0A7454E7C185}"/>
              </a:ext>
            </a:extLst>
          </p:cNvPr>
          <p:cNvSpPr/>
          <p:nvPr/>
        </p:nvSpPr>
        <p:spPr>
          <a:xfrm rot="8243172">
            <a:off x="6652794" y="4865050"/>
            <a:ext cx="1006620" cy="574010"/>
          </a:xfrm>
          <a:prstGeom prst="arc">
            <a:avLst>
              <a:gd name="adj1" fmla="val 13301372"/>
              <a:gd name="adj2" fmla="val 19949700"/>
            </a:avLst>
          </a:prstGeom>
          <a:ln>
            <a:solidFill>
              <a:srgbClr val="EBD383"/>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23" name="Bogen 22">
            <a:extLst>
              <a:ext uri="{FF2B5EF4-FFF2-40B4-BE49-F238E27FC236}">
                <a16:creationId xmlns:a16="http://schemas.microsoft.com/office/drawing/2014/main" id="{5FE9328E-843A-2399-631D-5D31E246B21D}"/>
              </a:ext>
            </a:extLst>
          </p:cNvPr>
          <p:cNvSpPr/>
          <p:nvPr/>
        </p:nvSpPr>
        <p:spPr>
          <a:xfrm rot="12884394">
            <a:off x="3880366" y="4916819"/>
            <a:ext cx="1006620" cy="574010"/>
          </a:xfrm>
          <a:prstGeom prst="arc">
            <a:avLst>
              <a:gd name="adj1" fmla="val 13301372"/>
              <a:gd name="adj2" fmla="val 19949700"/>
            </a:avLst>
          </a:prstGeom>
          <a:ln>
            <a:solidFill>
              <a:srgbClr val="EBD383"/>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24" name="Bogen 23">
            <a:extLst>
              <a:ext uri="{FF2B5EF4-FFF2-40B4-BE49-F238E27FC236}">
                <a16:creationId xmlns:a16="http://schemas.microsoft.com/office/drawing/2014/main" id="{700EE279-FF2A-F99C-B659-1A26E378F37B}"/>
              </a:ext>
            </a:extLst>
          </p:cNvPr>
          <p:cNvSpPr/>
          <p:nvPr/>
        </p:nvSpPr>
        <p:spPr>
          <a:xfrm rot="16417380">
            <a:off x="3076031" y="3176153"/>
            <a:ext cx="1006620" cy="574010"/>
          </a:xfrm>
          <a:prstGeom prst="arc">
            <a:avLst>
              <a:gd name="adj1" fmla="val 13301372"/>
              <a:gd name="adj2" fmla="val 18912318"/>
            </a:avLst>
          </a:prstGeom>
          <a:ln>
            <a:solidFill>
              <a:srgbClr val="EBD383"/>
            </a:solidFill>
            <a:prstDash val="dash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Tree>
    <p:extLst>
      <p:ext uri="{BB962C8B-B14F-4D97-AF65-F5344CB8AC3E}">
        <p14:creationId xmlns:p14="http://schemas.microsoft.com/office/powerpoint/2010/main" val="1441172317"/>
      </p:ext>
    </p:extLst>
  </p:cSld>
  <p:clrMapOvr>
    <a:masterClrMapping/>
  </p:clrMapOvr>
</p:sld>
</file>

<file path=ppt/theme/theme1.xml><?xml version="1.0" encoding="utf-8"?>
<a:theme xmlns:a="http://schemas.openxmlformats.org/drawingml/2006/main" name="Office">
  <a:themeElements>
    <a:clrScheme name="Einwohnergemeinde Zermatt">
      <a:dk1>
        <a:srgbClr val="000000"/>
      </a:dk1>
      <a:lt1>
        <a:srgbClr val="FFFFFF"/>
      </a:lt1>
      <a:dk2>
        <a:srgbClr val="535659"/>
      </a:dk2>
      <a:lt2>
        <a:srgbClr val="FFFFFF"/>
      </a:lt2>
      <a:accent1>
        <a:srgbClr val="8BD3E6"/>
      </a:accent1>
      <a:accent2>
        <a:srgbClr val="EBD383"/>
      </a:accent2>
      <a:accent3>
        <a:srgbClr val="9D2234"/>
      </a:accent3>
      <a:accent4>
        <a:srgbClr val="535659"/>
      </a:accent4>
      <a:accent5>
        <a:srgbClr val="C1C600"/>
      </a:accent5>
      <a:accent6>
        <a:srgbClr val="C79AFF"/>
      </a:accent6>
      <a:hlink>
        <a:srgbClr val="E7F6FA"/>
      </a:hlink>
      <a:folHlink>
        <a:srgbClr val="E7F6F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3285</Words>
  <Application>Microsoft Office PowerPoint</Application>
  <PresentationFormat>Breitbild</PresentationFormat>
  <Paragraphs>791</Paragraphs>
  <Slides>55</Slides>
  <Notes>55</Notes>
  <HiddenSlides>0</HiddenSlides>
  <MMClips>2</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55</vt:i4>
      </vt:variant>
    </vt:vector>
  </HeadingPairs>
  <TitlesOfParts>
    <vt:vector size="61" baseType="lpstr">
      <vt:lpstr>Aptos</vt:lpstr>
      <vt:lpstr>Arial</vt:lpstr>
      <vt:lpstr>Calibri</vt:lpstr>
      <vt:lpstr>Times New Roman</vt:lpstr>
      <vt:lpstr>Wingdings</vt:lpstr>
      <vt:lpstr>Office</vt:lpstr>
      <vt:lpstr>PowerPoint-Präsentation</vt:lpstr>
      <vt:lpstr>Generelle Informationen</vt:lpstr>
      <vt:lpstr>Problem 1: Brückenaufstau,  Bsp. Wiesti- und Sunnegga-Brücke</vt:lpstr>
      <vt:lpstr>Problem 1: Brückenaufstau,  Bsp. Wiesti- und Sunnegga-Brücke</vt:lpstr>
      <vt:lpstr>PowerPoint-Präsentation</vt:lpstr>
      <vt:lpstr>Problem 1: Brückenaufstau,  Bsp. Wiesti- und Sunnegga-Brücke</vt:lpstr>
      <vt:lpstr>Problem 2: Kapazität Gerinne (Kanal)</vt:lpstr>
      <vt:lpstr>Problem 3: Wellenschlag bei Kurven und Schwellen</vt:lpstr>
      <vt:lpstr>PowerPoint-Präsentation</vt:lpstr>
      <vt:lpstr>Begrüssung und Formelles</vt:lpstr>
      <vt:lpstr>Protokoll der Urversammlung vom  4. Juni 2024</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Gegenüberstellung Aufwand / Ertrag</vt:lpstr>
      <vt:lpstr>Gegenüberstellung Aufwand / Ertrag</vt:lpstr>
      <vt:lpstr>Gegenüberstellung Aufwand / Ertrag</vt:lpstr>
      <vt:lpstr>Erträge nach Funktionen</vt:lpstr>
      <vt:lpstr>Steuersenkung  von 1.1 / 173 %  auf 1.0 / 176 %</vt:lpstr>
      <vt:lpstr>Steuersenkung Auswirkungen</vt:lpstr>
      <vt:lpstr>Steuersenkung 2025</vt:lpstr>
      <vt:lpstr>Aufwände nach Funktionen</vt:lpstr>
      <vt:lpstr>PowerPoint-Präsentation</vt:lpstr>
      <vt:lpstr>Vergleich Erfolg mit Vorjahren in Mio.</vt:lpstr>
      <vt:lpstr>Finanzkennzahlen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Voranschlag 2025</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Information - MZS Gornerli</vt:lpstr>
      <vt:lpstr>Varia </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Rachel Pfaffen</dc:creator>
  <cp:lastModifiedBy>Ariane Bauer</cp:lastModifiedBy>
  <cp:revision>202</cp:revision>
  <cp:lastPrinted>2025-01-31T08:10:38Z</cp:lastPrinted>
  <dcterms:created xsi:type="dcterms:W3CDTF">2024-04-04T11:58:48Z</dcterms:created>
  <dcterms:modified xsi:type="dcterms:W3CDTF">2025-02-11T13:04:13Z</dcterms:modified>
</cp:coreProperties>
</file>